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52"/>
  </p:notesMasterIdLst>
  <p:sldIdLst>
    <p:sldId id="256" r:id="rId2"/>
    <p:sldId id="885" r:id="rId3"/>
    <p:sldId id="1292" r:id="rId4"/>
    <p:sldId id="888" r:id="rId5"/>
    <p:sldId id="890" r:id="rId6"/>
    <p:sldId id="1264" r:id="rId7"/>
    <p:sldId id="891" r:id="rId8"/>
    <p:sldId id="893" r:id="rId9"/>
    <p:sldId id="894" r:id="rId10"/>
    <p:sldId id="1265" r:id="rId11"/>
    <p:sldId id="1299" r:id="rId12"/>
    <p:sldId id="1298" r:id="rId13"/>
    <p:sldId id="1266" r:id="rId14"/>
    <p:sldId id="926" r:id="rId15"/>
    <p:sldId id="898" r:id="rId16"/>
    <p:sldId id="1201" r:id="rId17"/>
    <p:sldId id="900" r:id="rId18"/>
    <p:sldId id="1202" r:id="rId19"/>
    <p:sldId id="1173" r:id="rId20"/>
    <p:sldId id="901" r:id="rId21"/>
    <p:sldId id="1204" r:id="rId22"/>
    <p:sldId id="1203" r:id="rId23"/>
    <p:sldId id="975" r:id="rId24"/>
    <p:sldId id="1169" r:id="rId25"/>
    <p:sldId id="1172" r:id="rId26"/>
    <p:sldId id="1293" r:id="rId27"/>
    <p:sldId id="1175" r:id="rId28"/>
    <p:sldId id="1166" r:id="rId29"/>
    <p:sldId id="1219" r:id="rId30"/>
    <p:sldId id="1165" r:id="rId31"/>
    <p:sldId id="1116" r:id="rId32"/>
    <p:sldId id="1181" r:id="rId33"/>
    <p:sldId id="1186" r:id="rId34"/>
    <p:sldId id="1179" r:id="rId35"/>
    <p:sldId id="1171" r:id="rId36"/>
    <p:sldId id="1205" r:id="rId37"/>
    <p:sldId id="1207" r:id="rId38"/>
    <p:sldId id="1206" r:id="rId39"/>
    <p:sldId id="1276" r:id="rId40"/>
    <p:sldId id="1208" r:id="rId41"/>
    <p:sldId id="1209" r:id="rId42"/>
    <p:sldId id="1210" r:id="rId43"/>
    <p:sldId id="1277" r:id="rId44"/>
    <p:sldId id="1216" r:id="rId45"/>
    <p:sldId id="1211" r:id="rId46"/>
    <p:sldId id="1213" r:id="rId47"/>
    <p:sldId id="1215" r:id="rId48"/>
    <p:sldId id="1252" r:id="rId49"/>
    <p:sldId id="1238" r:id="rId50"/>
    <p:sldId id="1188" r:id="rId51"/>
    <p:sldId id="1189" r:id="rId52"/>
    <p:sldId id="1274" r:id="rId53"/>
    <p:sldId id="1196" r:id="rId54"/>
    <p:sldId id="1197" r:id="rId55"/>
    <p:sldId id="1289" r:id="rId56"/>
    <p:sldId id="1223" r:id="rId57"/>
    <p:sldId id="1268" r:id="rId58"/>
    <p:sldId id="945" r:id="rId59"/>
    <p:sldId id="1218" r:id="rId60"/>
    <p:sldId id="1251" r:id="rId61"/>
    <p:sldId id="1229" r:id="rId62"/>
    <p:sldId id="1184" r:id="rId63"/>
    <p:sldId id="1278" r:id="rId64"/>
    <p:sldId id="1279" r:id="rId65"/>
    <p:sldId id="1245" r:id="rId66"/>
    <p:sldId id="1246" r:id="rId67"/>
    <p:sldId id="1247" r:id="rId68"/>
    <p:sldId id="1248" r:id="rId69"/>
    <p:sldId id="1280" r:id="rId70"/>
    <p:sldId id="1290" r:id="rId71"/>
    <p:sldId id="1199" r:id="rId72"/>
    <p:sldId id="1254" r:id="rId73"/>
    <p:sldId id="1261" r:id="rId74"/>
    <p:sldId id="1263" r:id="rId75"/>
    <p:sldId id="1262" r:id="rId76"/>
    <p:sldId id="1286" r:id="rId77"/>
    <p:sldId id="1288" r:id="rId78"/>
    <p:sldId id="968" r:id="rId79"/>
    <p:sldId id="1170" r:id="rId80"/>
    <p:sldId id="1089" r:id="rId81"/>
    <p:sldId id="1273" r:id="rId82"/>
    <p:sldId id="1220" r:id="rId83"/>
    <p:sldId id="1236" r:id="rId84"/>
    <p:sldId id="1221" r:id="rId85"/>
    <p:sldId id="1235" r:id="rId86"/>
    <p:sldId id="1281" r:id="rId87"/>
    <p:sldId id="1242" r:id="rId88"/>
    <p:sldId id="1243" r:id="rId89"/>
    <p:sldId id="1156" r:id="rId90"/>
    <p:sldId id="1270" r:id="rId91"/>
    <p:sldId id="914" r:id="rId92"/>
    <p:sldId id="1283" r:id="rId93"/>
    <p:sldId id="1282" r:id="rId94"/>
    <p:sldId id="279" r:id="rId95"/>
    <p:sldId id="1284" r:id="rId96"/>
    <p:sldId id="1239" r:id="rId97"/>
    <p:sldId id="1240" r:id="rId98"/>
    <p:sldId id="1241" r:id="rId99"/>
    <p:sldId id="1153" r:id="rId100"/>
    <p:sldId id="1146" r:id="rId101"/>
    <p:sldId id="1148" r:id="rId102"/>
    <p:sldId id="1141" r:id="rId103"/>
    <p:sldId id="1291" r:id="rId104"/>
    <p:sldId id="1143" r:id="rId105"/>
    <p:sldId id="1091" r:id="rId106"/>
    <p:sldId id="1088" r:id="rId107"/>
    <p:sldId id="1294" r:id="rId108"/>
    <p:sldId id="1231" r:id="rId109"/>
    <p:sldId id="1234" r:id="rId110"/>
    <p:sldId id="1296" r:id="rId111"/>
    <p:sldId id="1295" r:id="rId112"/>
    <p:sldId id="1253" r:id="rId113"/>
    <p:sldId id="1297" r:id="rId114"/>
    <p:sldId id="1233" r:id="rId115"/>
    <p:sldId id="1164" r:id="rId116"/>
    <p:sldId id="911" r:id="rId117"/>
    <p:sldId id="1177" r:id="rId118"/>
    <p:sldId id="1093" r:id="rId119"/>
    <p:sldId id="1094" r:id="rId120"/>
    <p:sldId id="1096" r:id="rId121"/>
    <p:sldId id="1129" r:id="rId122"/>
    <p:sldId id="1095" r:id="rId123"/>
    <p:sldId id="1092" r:id="rId124"/>
    <p:sldId id="1099" r:id="rId125"/>
    <p:sldId id="1100" r:id="rId126"/>
    <p:sldId id="1102" r:id="rId127"/>
    <p:sldId id="1230" r:id="rId128"/>
    <p:sldId id="1101" r:id="rId129"/>
    <p:sldId id="1097" r:id="rId130"/>
    <p:sldId id="1098" r:id="rId131"/>
    <p:sldId id="1119" r:id="rId132"/>
    <p:sldId id="1118" r:id="rId133"/>
    <p:sldId id="1122" r:id="rId134"/>
    <p:sldId id="1140" r:id="rId135"/>
    <p:sldId id="929" r:id="rId136"/>
    <p:sldId id="928" r:id="rId137"/>
    <p:sldId id="1132" r:id="rId138"/>
    <p:sldId id="1133" r:id="rId139"/>
    <p:sldId id="1126" r:id="rId140"/>
    <p:sldId id="1127" r:id="rId141"/>
    <p:sldId id="1128" r:id="rId142"/>
    <p:sldId id="979" r:id="rId143"/>
    <p:sldId id="978" r:id="rId144"/>
    <p:sldId id="947" r:id="rId145"/>
    <p:sldId id="944" r:id="rId146"/>
    <p:sldId id="949" r:id="rId147"/>
    <p:sldId id="912" r:id="rId148"/>
    <p:sldId id="931" r:id="rId149"/>
    <p:sldId id="921" r:id="rId150"/>
    <p:sldId id="922" r:id="rId151"/>
  </p:sldIdLst>
  <p:sldSz cx="9144000" cy="6858000" type="screen4x3"/>
  <p:notesSz cx="6858000" cy="9144000"/>
  <p:embeddedFontLst>
    <p:embeddedFont>
      <p:font typeface="Cambria Math" panose="02040503050406030204" pitchFamily="18" charset="0"/>
      <p:regular r:id="rId153"/>
    </p:embeddedFont>
    <p:embeddedFont>
      <p:font typeface="Lato" panose="020F0502020204030203" pitchFamily="34" charset="0"/>
      <p:regular r:id="rId154"/>
      <p:bold r:id="rId155"/>
      <p:italic r:id="rId156"/>
      <p:boldItalic r:id="rId157"/>
    </p:embeddedFont>
    <p:embeddedFont>
      <p:font typeface="M+ 1c" panose="020B0503020204020204" pitchFamily="34" charset="-128"/>
      <p:regular r:id="rId158"/>
      <p:bold r:id="rId159"/>
    </p:embeddedFont>
    <p:embeddedFont>
      <p:font typeface="M+ 1m" panose="020B0509020204020204" pitchFamily="49" charset="-128"/>
      <p:regular r:id="rId160"/>
      <p:bold r:id="rId161"/>
    </p:embeddedFont>
    <p:embeddedFont>
      <p:font typeface="Raleway" pitchFamily="2" charset="0"/>
      <p:regular r:id="rId162"/>
      <p:bold r:id="rId163"/>
      <p:italic r:id="rId164"/>
      <p:boldItalic r:id="rId1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FF"/>
    <a:srgbClr val="7ECFFE"/>
    <a:srgbClr val="F20153"/>
    <a:srgbClr val="FF0000"/>
    <a:srgbClr val="FF9715"/>
    <a:srgbClr val="007FFF"/>
    <a:srgbClr val="667480"/>
    <a:srgbClr val="2185C6"/>
    <a:srgbClr val="97ABBC"/>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84A430-A3E9-4A01-B538-9D50A9DF71CD}">
  <a:tblStyle styleId="{EE84A430-A3E9-4A01-B538-9D50A9DF71C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05"/>
    <p:restoredTop sz="89657"/>
  </p:normalViewPr>
  <p:slideViewPr>
    <p:cSldViewPr snapToGrid="0" snapToObjects="1">
      <p:cViewPr>
        <p:scale>
          <a:sx n="133" d="100"/>
          <a:sy n="133" d="100"/>
        </p:scale>
        <p:origin x="248" y="392"/>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napToObjects="1">
      <p:cViewPr varScale="1">
        <p:scale>
          <a:sx n="120" d="100"/>
          <a:sy n="120" d="100"/>
        </p:scale>
        <p:origin x="4264"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9.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2.fntdata"/><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rts/_rels/chart1.xml.rels><?xml version="1.0" encoding="UTF-8" standalone="yes"?>
<Relationships xmlns="http://schemas.openxmlformats.org/package/2006/relationships"><Relationship Id="rId3" Type="http://schemas.openxmlformats.org/officeDocument/2006/relationships/oleObject" Target="file:////Users/itaku3/Workspace/DCS&#23455;&#39443;&#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itaku3/Workspace/DCS&#23455;&#39443;&#32080;&#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58092738407699"/>
          <c:y val="5.0925925925925923E-2"/>
          <c:w val="0.82686351706036743"/>
          <c:h val="0.86077136191309422"/>
        </c:manualLayout>
      </c:layout>
      <c:barChart>
        <c:barDir val="col"/>
        <c:grouping val="clustered"/>
        <c:varyColors val="0"/>
        <c:ser>
          <c:idx val="0"/>
          <c:order val="0"/>
          <c:tx>
            <c:strRef>
              <c:f>'Sheet5 (4)'!$B$1</c:f>
              <c:strCache>
                <c:ptCount val="1"/>
                <c:pt idx="0">
                  <c:v>ゲーム空間構築</c:v>
                </c:pt>
              </c:strCache>
            </c:strRef>
          </c:tx>
          <c:spPr>
            <a:solidFill>
              <a:srgbClr val="FFC000"/>
            </a:solidFill>
            <a:ln>
              <a:noFill/>
            </a:ln>
            <a:effectLst/>
          </c:spPr>
          <c:invertIfNegative val="0"/>
          <c:cat>
            <c:numRef>
              <c:f>'Sheet5 (4)'!$A$2:$A$6</c:f>
              <c:numCache>
                <c:formatCode>General</c:formatCode>
                <c:ptCount val="5"/>
                <c:pt idx="0">
                  <c:v>2</c:v>
                </c:pt>
                <c:pt idx="1">
                  <c:v>3</c:v>
                </c:pt>
                <c:pt idx="2">
                  <c:v>4</c:v>
                </c:pt>
                <c:pt idx="3">
                  <c:v>5</c:v>
                </c:pt>
                <c:pt idx="4">
                  <c:v>6</c:v>
                </c:pt>
              </c:numCache>
            </c:numRef>
          </c:cat>
          <c:val>
            <c:numRef>
              <c:f>'Sheet5 (4)'!$B$2:$B$6</c:f>
              <c:numCache>
                <c:formatCode>General</c:formatCode>
                <c:ptCount val="5"/>
                <c:pt idx="0">
                  <c:v>542</c:v>
                </c:pt>
                <c:pt idx="1">
                  <c:v>1017</c:v>
                </c:pt>
                <c:pt idx="2">
                  <c:v>4027</c:v>
                </c:pt>
                <c:pt idx="3">
                  <c:v>20540</c:v>
                </c:pt>
                <c:pt idx="4">
                  <c:v>1877559</c:v>
                </c:pt>
              </c:numCache>
            </c:numRef>
          </c:val>
          <c:extLst>
            <c:ext xmlns:c16="http://schemas.microsoft.com/office/drawing/2014/chart" uri="{C3380CC4-5D6E-409C-BE32-E72D297353CC}">
              <c16:uniqueId val="{00000000-411E-D54E-A70B-F3E1ED4FDBCF}"/>
            </c:ext>
          </c:extLst>
        </c:ser>
        <c:ser>
          <c:idx val="1"/>
          <c:order val="1"/>
          <c:tx>
            <c:strRef>
              <c:f>'Sheet5 (4)'!$C$1</c:f>
              <c:strCache>
                <c:ptCount val="1"/>
                <c:pt idx="0">
                  <c:v>安全性ゲーム</c:v>
                </c:pt>
              </c:strCache>
            </c:strRef>
          </c:tx>
          <c:spPr>
            <a:solidFill>
              <a:schemeClr val="tx2">
                <a:lumMod val="50000"/>
              </a:schemeClr>
            </a:solidFill>
            <a:ln>
              <a:noFill/>
            </a:ln>
            <a:effectLst/>
          </c:spPr>
          <c:invertIfNegative val="0"/>
          <c:cat>
            <c:numRef>
              <c:f>'Sheet5 (4)'!$A$2:$A$6</c:f>
              <c:numCache>
                <c:formatCode>General</c:formatCode>
                <c:ptCount val="5"/>
                <c:pt idx="0">
                  <c:v>2</c:v>
                </c:pt>
                <c:pt idx="1">
                  <c:v>3</c:v>
                </c:pt>
                <c:pt idx="2">
                  <c:v>4</c:v>
                </c:pt>
                <c:pt idx="3">
                  <c:v>5</c:v>
                </c:pt>
                <c:pt idx="4">
                  <c:v>6</c:v>
                </c:pt>
              </c:numCache>
            </c:numRef>
          </c:cat>
          <c:val>
            <c:numRef>
              <c:f>'Sheet5 (4)'!$C$2:$C$6</c:f>
              <c:numCache>
                <c:formatCode>General</c:formatCode>
                <c:ptCount val="5"/>
                <c:pt idx="0">
                  <c:v>109</c:v>
                </c:pt>
                <c:pt idx="1">
                  <c:v>211</c:v>
                </c:pt>
                <c:pt idx="2">
                  <c:v>511</c:v>
                </c:pt>
                <c:pt idx="3">
                  <c:v>1087</c:v>
                </c:pt>
                <c:pt idx="4">
                  <c:v>4833</c:v>
                </c:pt>
              </c:numCache>
            </c:numRef>
          </c:val>
          <c:extLst>
            <c:ext xmlns:c16="http://schemas.microsoft.com/office/drawing/2014/chart" uri="{C3380CC4-5D6E-409C-BE32-E72D297353CC}">
              <c16:uniqueId val="{00000001-411E-D54E-A70B-F3E1ED4FDBCF}"/>
            </c:ext>
          </c:extLst>
        </c:ser>
        <c:dLbls>
          <c:showLegendKey val="0"/>
          <c:showVal val="0"/>
          <c:showCatName val="0"/>
          <c:showSerName val="0"/>
          <c:showPercent val="0"/>
          <c:showBubbleSize val="0"/>
        </c:dLbls>
        <c:gapWidth val="219"/>
        <c:overlap val="-27"/>
        <c:axId val="367467088"/>
        <c:axId val="367468816"/>
      </c:barChart>
      <c:catAx>
        <c:axId val="367467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JP"/>
          </a:p>
        </c:txPr>
        <c:crossAx val="367468816"/>
        <c:crosses val="autoZero"/>
        <c:auto val="1"/>
        <c:lblAlgn val="ctr"/>
        <c:lblOffset val="100"/>
        <c:noMultiLvlLbl val="0"/>
      </c:catAx>
      <c:valAx>
        <c:axId val="367468816"/>
        <c:scaling>
          <c:logBase val="10"/>
          <c:orientation val="minMax"/>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crossAx val="367467088"/>
        <c:crosses val="autoZero"/>
        <c:crossBetween val="between"/>
      </c:valAx>
      <c:spPr>
        <a:noFill/>
        <a:ln>
          <a:noFill/>
        </a:ln>
        <a:effectLst/>
      </c:spPr>
    </c:plotArea>
    <c:legend>
      <c:legendPos val="b"/>
      <c:layout>
        <c:manualLayout>
          <c:xMode val="edge"/>
          <c:yMode val="edge"/>
          <c:x val="0.15260039370078743"/>
          <c:y val="7.4652230971128636E-2"/>
          <c:w val="0.45591010498687656"/>
          <c:h val="7.812554680664918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58092738407699"/>
          <c:y val="5.0925925925925923E-2"/>
          <c:w val="0.82686351706036743"/>
          <c:h val="0.86077136191309422"/>
        </c:manualLayout>
      </c:layout>
      <c:barChart>
        <c:barDir val="col"/>
        <c:grouping val="clustered"/>
        <c:varyColors val="0"/>
        <c:ser>
          <c:idx val="0"/>
          <c:order val="0"/>
          <c:tx>
            <c:strRef>
              <c:f>'Sheet5 (4)'!$B$1</c:f>
              <c:strCache>
                <c:ptCount val="1"/>
                <c:pt idx="0">
                  <c:v>ゲーム空間構築</c:v>
                </c:pt>
              </c:strCache>
            </c:strRef>
          </c:tx>
          <c:spPr>
            <a:solidFill>
              <a:srgbClr val="FFC000"/>
            </a:solidFill>
            <a:ln>
              <a:noFill/>
            </a:ln>
            <a:effectLst/>
          </c:spPr>
          <c:invertIfNegative val="0"/>
          <c:cat>
            <c:numRef>
              <c:f>'Sheet5 (4)'!$A$2:$A$6</c:f>
              <c:numCache>
                <c:formatCode>General</c:formatCode>
                <c:ptCount val="5"/>
                <c:pt idx="0">
                  <c:v>2</c:v>
                </c:pt>
                <c:pt idx="1">
                  <c:v>3</c:v>
                </c:pt>
                <c:pt idx="2">
                  <c:v>4</c:v>
                </c:pt>
                <c:pt idx="3">
                  <c:v>5</c:v>
                </c:pt>
                <c:pt idx="4">
                  <c:v>6</c:v>
                </c:pt>
              </c:numCache>
            </c:numRef>
          </c:cat>
          <c:val>
            <c:numRef>
              <c:f>'Sheet5 (4)'!$B$2:$B$6</c:f>
              <c:numCache>
                <c:formatCode>General</c:formatCode>
                <c:ptCount val="5"/>
                <c:pt idx="0">
                  <c:v>542</c:v>
                </c:pt>
                <c:pt idx="1">
                  <c:v>1017</c:v>
                </c:pt>
                <c:pt idx="2">
                  <c:v>4027</c:v>
                </c:pt>
                <c:pt idx="3">
                  <c:v>20540</c:v>
                </c:pt>
                <c:pt idx="4">
                  <c:v>1877559</c:v>
                </c:pt>
              </c:numCache>
            </c:numRef>
          </c:val>
          <c:extLst>
            <c:ext xmlns:c16="http://schemas.microsoft.com/office/drawing/2014/chart" uri="{C3380CC4-5D6E-409C-BE32-E72D297353CC}">
              <c16:uniqueId val="{00000000-411E-D54E-A70B-F3E1ED4FDBCF}"/>
            </c:ext>
          </c:extLst>
        </c:ser>
        <c:ser>
          <c:idx val="1"/>
          <c:order val="1"/>
          <c:tx>
            <c:strRef>
              <c:f>'Sheet5 (4)'!$C$1</c:f>
              <c:strCache>
                <c:ptCount val="1"/>
                <c:pt idx="0">
                  <c:v>安全性ゲーム</c:v>
                </c:pt>
              </c:strCache>
            </c:strRef>
          </c:tx>
          <c:spPr>
            <a:solidFill>
              <a:schemeClr val="tx2">
                <a:lumMod val="50000"/>
              </a:schemeClr>
            </a:solidFill>
            <a:ln>
              <a:noFill/>
            </a:ln>
            <a:effectLst/>
          </c:spPr>
          <c:invertIfNegative val="0"/>
          <c:cat>
            <c:numRef>
              <c:f>'Sheet5 (4)'!$A$2:$A$6</c:f>
              <c:numCache>
                <c:formatCode>General</c:formatCode>
                <c:ptCount val="5"/>
                <c:pt idx="0">
                  <c:v>2</c:v>
                </c:pt>
                <c:pt idx="1">
                  <c:v>3</c:v>
                </c:pt>
                <c:pt idx="2">
                  <c:v>4</c:v>
                </c:pt>
                <c:pt idx="3">
                  <c:v>5</c:v>
                </c:pt>
                <c:pt idx="4">
                  <c:v>6</c:v>
                </c:pt>
              </c:numCache>
            </c:numRef>
          </c:cat>
          <c:val>
            <c:numRef>
              <c:f>'Sheet5 (4)'!$C$2:$C$6</c:f>
              <c:numCache>
                <c:formatCode>General</c:formatCode>
                <c:ptCount val="5"/>
                <c:pt idx="0">
                  <c:v>109</c:v>
                </c:pt>
                <c:pt idx="1">
                  <c:v>211</c:v>
                </c:pt>
                <c:pt idx="2">
                  <c:v>511</c:v>
                </c:pt>
                <c:pt idx="3">
                  <c:v>1087</c:v>
                </c:pt>
                <c:pt idx="4">
                  <c:v>4833</c:v>
                </c:pt>
              </c:numCache>
            </c:numRef>
          </c:val>
          <c:extLst>
            <c:ext xmlns:c16="http://schemas.microsoft.com/office/drawing/2014/chart" uri="{C3380CC4-5D6E-409C-BE32-E72D297353CC}">
              <c16:uniqueId val="{00000001-411E-D54E-A70B-F3E1ED4FDBCF}"/>
            </c:ext>
          </c:extLst>
        </c:ser>
        <c:dLbls>
          <c:showLegendKey val="0"/>
          <c:showVal val="0"/>
          <c:showCatName val="0"/>
          <c:showSerName val="0"/>
          <c:showPercent val="0"/>
          <c:showBubbleSize val="0"/>
        </c:dLbls>
        <c:gapWidth val="219"/>
        <c:overlap val="-27"/>
        <c:axId val="367467088"/>
        <c:axId val="367468816"/>
      </c:barChart>
      <c:catAx>
        <c:axId val="367467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JP"/>
          </a:p>
        </c:txPr>
        <c:crossAx val="367468816"/>
        <c:crosses val="autoZero"/>
        <c:auto val="1"/>
        <c:lblAlgn val="ctr"/>
        <c:lblOffset val="100"/>
        <c:noMultiLvlLbl val="0"/>
      </c:catAx>
      <c:valAx>
        <c:axId val="367468816"/>
        <c:scaling>
          <c:logBase val="10"/>
          <c:orientation val="minMax"/>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crossAx val="367467088"/>
        <c:crosses val="autoZero"/>
        <c:crossBetween val="between"/>
      </c:valAx>
      <c:spPr>
        <a:noFill/>
        <a:ln>
          <a:noFill/>
        </a:ln>
        <a:effectLst/>
      </c:spPr>
    </c:plotArea>
    <c:legend>
      <c:legendPos val="b"/>
      <c:layout>
        <c:manualLayout>
          <c:xMode val="edge"/>
          <c:yMode val="edge"/>
          <c:x val="0.15260039370078743"/>
          <c:y val="7.4652230971128636E-2"/>
          <c:w val="0.45591010498687656"/>
          <c:h val="7.812554680664918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JP" dirty="0"/>
              <a:t>本位田研究室の山内拓人です．</a:t>
            </a:r>
          </a:p>
          <a:p>
            <a:r>
              <a:rPr lang="en-JP" dirty="0"/>
              <a:t>予備審査のためにお時間をいただき，ありがとうございます．</a:t>
            </a:r>
          </a:p>
          <a:p>
            <a:r>
              <a:rPr lang="en-JP" dirty="0"/>
              <a:t>私は博士学位論文にて「</a:t>
            </a:r>
            <a:r>
              <a:rPr lang="en-US" sz="11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離散制御器合成における</a:t>
            </a:r>
            <a:r>
              <a:rPr lang="en-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安全性要求に着目した</a:t>
            </a:r>
            <a:r>
              <a:rPr lang="en-US" sz="11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計算空間削減に関する研究</a:t>
            </a:r>
            <a:r>
              <a:rPr lang="en-JP" dirty="0"/>
              <a:t>」について執筆させていただきたいと考えております．</a:t>
            </a:r>
          </a:p>
          <a:p>
            <a:r>
              <a:rPr lang="en-JP" dirty="0"/>
              <a:t>本日はどうぞよろしくお願いいたいます．</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ja-JP" altLang="en-US" sz="1100"/>
              <a:t>離散制御器合成で与えられる環境モデルはシステムの動作環境を表す</a:t>
            </a:r>
            <a:r>
              <a:rPr lang="en-US" altLang="ja-JP" sz="1100" dirty="0"/>
              <a:t>LTS</a:t>
            </a:r>
            <a:r>
              <a:rPr lang="ja-JP" altLang="en-US" sz="1100"/>
              <a:t>です．</a:t>
            </a:r>
            <a:endParaRPr lang="en-US" altLang="ja-JP" sz="1100" dirty="0"/>
          </a:p>
          <a:p>
            <a:r>
              <a:rPr lang="ja-JP" altLang="en-JP" sz="1100"/>
              <a:t>安全性を充足</a:t>
            </a:r>
            <a:r>
              <a:rPr lang="ja-JP" altLang="en-US" sz="1100"/>
              <a:t>している必要はなく，システムの構成要素の振る舞いをそのまま</a:t>
            </a:r>
            <a:r>
              <a:rPr lang="en-US" altLang="ja-JP" sz="1100" dirty="0"/>
              <a:t>LTS</a:t>
            </a:r>
            <a:r>
              <a:rPr lang="ja-JP" altLang="en-US" sz="1100"/>
              <a:t>で表現すれば問題ありません．</a:t>
            </a:r>
            <a:endParaRPr lang="en-US" altLang="ja-JP" sz="1100" dirty="0"/>
          </a:p>
          <a:p>
            <a:endParaRPr lang="en-US" altLang="ja-JP" sz="1100" dirty="0"/>
          </a:p>
          <a:p>
            <a:r>
              <a:rPr lang="ja-JP" altLang="en-US" sz="1100"/>
              <a:t>人数管理システムの場合，以下の２つの環境モデルが与えられます．</a:t>
            </a:r>
            <a:endParaRPr lang="en-US" altLang="ja-JP" sz="1100" dirty="0"/>
          </a:p>
          <a:p>
            <a:r>
              <a:rPr lang="ja-JP" altLang="en-US" sz="1100"/>
              <a:t>一つは</a:t>
            </a:r>
            <a:r>
              <a:rPr lang="en-US" altLang="ja-JP" sz="1100" dirty="0"/>
              <a:t>ROOM</a:t>
            </a:r>
            <a:r>
              <a:rPr lang="ja-JP" altLang="en-US" sz="1100"/>
              <a:t>モデルで，部屋の人数を管理します．</a:t>
            </a:r>
            <a:r>
              <a:rPr lang="en-US" altLang="ja-JP" sz="1100" dirty="0" err="1"/>
              <a:t>reqEnter</a:t>
            </a:r>
            <a:r>
              <a:rPr lang="ja-JP" altLang="en-US" sz="1100"/>
              <a:t>で訪問者の入室依頼を検知し，</a:t>
            </a:r>
            <a:r>
              <a:rPr lang="en-US" altLang="ja-JP" sz="1100" dirty="0"/>
              <a:t>allow</a:t>
            </a:r>
            <a:r>
              <a:rPr lang="ja-JP" altLang="en-US" sz="1100"/>
              <a:t>，</a:t>
            </a:r>
            <a:r>
              <a:rPr lang="en-US" altLang="ja-JP" sz="1100" dirty="0"/>
              <a:t>deny</a:t>
            </a:r>
            <a:r>
              <a:rPr lang="ja-JP" altLang="en-US" sz="1100"/>
              <a:t>で</a:t>
            </a:r>
            <a:r>
              <a:rPr lang="ja-JP" altLang="en-JP" sz="1100"/>
              <a:t>入室を</a:t>
            </a:r>
            <a:r>
              <a:rPr lang="ja-JP" altLang="en-US" sz="1100"/>
              <a:t>操作することで，訪問者の</a:t>
            </a:r>
            <a:r>
              <a:rPr lang="en-US" altLang="ja-JP" sz="1100" dirty="0"/>
              <a:t>arrive</a:t>
            </a:r>
            <a:r>
              <a:rPr lang="ja-JP" altLang="en-US" sz="1100"/>
              <a:t>を管理します．</a:t>
            </a:r>
            <a:endParaRPr lang="en-US" altLang="ja-JP" sz="1100" dirty="0"/>
          </a:p>
          <a:p>
            <a:r>
              <a:rPr lang="ja-JP" altLang="en-US" sz="1100"/>
              <a:t>もう一つは</a:t>
            </a:r>
            <a:r>
              <a:rPr lang="en-US" altLang="ja-JP" sz="1100" dirty="0"/>
              <a:t>ALERT</a:t>
            </a:r>
            <a:r>
              <a:rPr lang="ja-JP" altLang="en-US" sz="1100"/>
              <a:t>モデルで，システムが平常時であるか，厳戒態勢かを観測します．</a:t>
            </a:r>
            <a:endParaRPr lang="en-US" altLang="ja-JP" sz="1100"/>
          </a:p>
          <a:p>
            <a:endParaRPr lang="en-US" altLang="ja-JP" sz="1100"/>
          </a:p>
          <a:p>
            <a:endParaRPr lang="en-US" altLang="ja-JP" sz="1100"/>
          </a:p>
          <a:p>
            <a:r>
              <a:rPr lang="ja-JP" altLang="en-US" sz="1100"/>
              <a:t>環境モデルや監視モデルの</a:t>
            </a:r>
            <a:endParaRPr lang="en-US" altLang="ja-JP" sz="1100" dirty="0"/>
          </a:p>
        </p:txBody>
      </p:sp>
    </p:spTree>
    <p:extLst>
      <p:ext uri="{BB962C8B-B14F-4D97-AF65-F5344CB8AC3E}">
        <p14:creationId xmlns:p14="http://schemas.microsoft.com/office/powerpoint/2010/main" val="6051818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704310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329183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0418485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5823159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以上の，環境モデルと監視モデルを与えることで，離散制御器合成は実施されます．</a:t>
            </a:r>
          </a:p>
          <a:p>
            <a:r>
              <a:rPr lang="en-JP" dirty="0"/>
              <a:t>そのような，離散制御器合成は４ステップで構成されます．</a:t>
            </a:r>
          </a:p>
          <a:p>
            <a:r>
              <a:rPr lang="en-JP" dirty="0"/>
              <a:t>はじめに，並列合成を用いて，環境全体の振る舞いを表す全体モデルを構築します．</a:t>
            </a:r>
          </a:p>
          <a:p>
            <a:r>
              <a:rPr lang="en-JP" dirty="0"/>
              <a:t>その後，改変並列合成を用いて，監視モデルの違反状態をマッピングしたマップ空間を構築します．</a:t>
            </a:r>
          </a:p>
          <a:p>
            <a:r>
              <a:rPr lang="en-JP" dirty="0"/>
              <a:t>そして，空間圧縮を用いて，安全性ゲームを解くためのゲーム空間を構築します．</a:t>
            </a:r>
          </a:p>
          <a:p>
            <a:r>
              <a:rPr lang="en-JP" dirty="0"/>
              <a:t>最後に，構築したゲーム空間において安全性ゲームを解くことで制御器が導出されます．</a:t>
            </a:r>
          </a:p>
          <a:p>
            <a:endParaRPr lang="en-JP" dirty="0"/>
          </a:p>
          <a:p>
            <a:r>
              <a:rPr lang="en-JP" dirty="0"/>
              <a:t>この一連の流れを，人数管理システムの例を用いて確認していきます．</a:t>
            </a:r>
          </a:p>
        </p:txBody>
      </p:sp>
    </p:spTree>
    <p:extLst>
      <p:ext uri="{BB962C8B-B14F-4D97-AF65-F5344CB8AC3E}">
        <p14:creationId xmlns:p14="http://schemas.microsoft.com/office/powerpoint/2010/main" val="41398294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8541961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4630653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53384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41663131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25491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2B955-F369-7371-6710-74FE4022D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AF27C-537E-B6E8-B7FE-3BF904915816}"/>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451F22E3-91A8-8F11-C44B-A9667E186CE9}"/>
              </a:ext>
            </a:extLst>
          </p:cNvPr>
          <p:cNvSpPr>
            <a:spLocks noGrp="1"/>
          </p:cNvSpPr>
          <p:nvPr>
            <p:ph type="body" idx="1"/>
          </p:nvPr>
        </p:nvSpPr>
        <p:spPr/>
        <p:txBody>
          <a:bodyPr/>
          <a:lstStyle/>
          <a:p>
            <a:r>
              <a:rPr lang="ja-JP" altLang="en-US" sz="1100"/>
              <a:t>離散制御器合成で与えられる環境モデルはシステムの動作環境を表す</a:t>
            </a:r>
            <a:r>
              <a:rPr lang="en-US" altLang="ja-JP" sz="1100" dirty="0"/>
              <a:t>LTS</a:t>
            </a:r>
            <a:r>
              <a:rPr lang="ja-JP" altLang="en-US" sz="1100"/>
              <a:t>です．</a:t>
            </a:r>
            <a:endParaRPr lang="en-US" altLang="ja-JP" sz="1100" dirty="0"/>
          </a:p>
          <a:p>
            <a:r>
              <a:rPr lang="ja-JP" altLang="en-JP" sz="1100"/>
              <a:t>安全性を充足</a:t>
            </a:r>
            <a:r>
              <a:rPr lang="ja-JP" altLang="en-US" sz="1100"/>
              <a:t>している必要はなく，システムの構成要素の振る舞いをそのまま</a:t>
            </a:r>
            <a:r>
              <a:rPr lang="en-US" altLang="ja-JP" sz="1100" dirty="0"/>
              <a:t>LTS</a:t>
            </a:r>
            <a:r>
              <a:rPr lang="ja-JP" altLang="en-US" sz="1100"/>
              <a:t>で表現すれば問題ありません．</a:t>
            </a:r>
            <a:endParaRPr lang="en-US" altLang="ja-JP" sz="1100" dirty="0"/>
          </a:p>
          <a:p>
            <a:endParaRPr lang="en-US" altLang="ja-JP" sz="1100" dirty="0"/>
          </a:p>
          <a:p>
            <a:r>
              <a:rPr lang="ja-JP" altLang="en-US" sz="1100"/>
              <a:t>人数管理システムの場合，以下の２つの環境モデルが与えられます．</a:t>
            </a:r>
            <a:endParaRPr lang="en-US" altLang="ja-JP" sz="1100" dirty="0"/>
          </a:p>
          <a:p>
            <a:r>
              <a:rPr lang="ja-JP" altLang="en-US" sz="1100"/>
              <a:t>一つは</a:t>
            </a:r>
            <a:r>
              <a:rPr lang="en-US" altLang="ja-JP" sz="1100" dirty="0"/>
              <a:t>ROOM</a:t>
            </a:r>
            <a:r>
              <a:rPr lang="ja-JP" altLang="en-US" sz="1100"/>
              <a:t>モデルで，部屋の人数を管理します．</a:t>
            </a:r>
            <a:r>
              <a:rPr lang="en-US" altLang="ja-JP" sz="1100" dirty="0" err="1"/>
              <a:t>reqEnter</a:t>
            </a:r>
            <a:r>
              <a:rPr lang="ja-JP" altLang="en-US" sz="1100"/>
              <a:t>で訪問者の入室依頼を検知し，</a:t>
            </a:r>
            <a:r>
              <a:rPr lang="en-US" altLang="ja-JP" sz="1100" dirty="0"/>
              <a:t>allow</a:t>
            </a:r>
            <a:r>
              <a:rPr lang="ja-JP" altLang="en-US" sz="1100"/>
              <a:t>，</a:t>
            </a:r>
            <a:r>
              <a:rPr lang="en-US" altLang="ja-JP" sz="1100" dirty="0"/>
              <a:t>deny</a:t>
            </a:r>
            <a:r>
              <a:rPr lang="ja-JP" altLang="en-US" sz="1100"/>
              <a:t>で</a:t>
            </a:r>
            <a:r>
              <a:rPr lang="ja-JP" altLang="en-JP" sz="1100"/>
              <a:t>入室を</a:t>
            </a:r>
            <a:r>
              <a:rPr lang="ja-JP" altLang="en-US" sz="1100"/>
              <a:t>操作することで，訪問者の</a:t>
            </a:r>
            <a:r>
              <a:rPr lang="en-US" altLang="ja-JP" sz="1100" dirty="0"/>
              <a:t>arrive</a:t>
            </a:r>
            <a:r>
              <a:rPr lang="ja-JP" altLang="en-US" sz="1100"/>
              <a:t>を管理します．</a:t>
            </a:r>
            <a:endParaRPr lang="en-US" altLang="ja-JP" sz="1100" dirty="0"/>
          </a:p>
          <a:p>
            <a:r>
              <a:rPr lang="ja-JP" altLang="en-US" sz="1100"/>
              <a:t>もう一つは</a:t>
            </a:r>
            <a:r>
              <a:rPr lang="en-US" altLang="ja-JP" sz="1100" dirty="0"/>
              <a:t>ALERT</a:t>
            </a:r>
            <a:r>
              <a:rPr lang="ja-JP" altLang="en-US" sz="1100"/>
              <a:t>モデルで，システムが平常時であるか，厳戒態勢かを観測します．</a:t>
            </a:r>
            <a:endParaRPr lang="en-US" altLang="ja-JP" sz="1100"/>
          </a:p>
          <a:p>
            <a:endParaRPr lang="en-US" altLang="ja-JP" sz="1100"/>
          </a:p>
          <a:p>
            <a:endParaRPr lang="en-US" altLang="ja-JP" sz="1100"/>
          </a:p>
          <a:p>
            <a:r>
              <a:rPr lang="ja-JP" altLang="en-US" sz="1100"/>
              <a:t>環境モデルや監視モデルの</a:t>
            </a:r>
            <a:endParaRPr lang="en-US" altLang="ja-JP" sz="1100" dirty="0"/>
          </a:p>
        </p:txBody>
      </p:sp>
    </p:spTree>
    <p:extLst>
      <p:ext uri="{BB962C8B-B14F-4D97-AF65-F5344CB8AC3E}">
        <p14:creationId xmlns:p14="http://schemas.microsoft.com/office/powerpoint/2010/main" val="4386051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167331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a:p>
        </p:txBody>
      </p:sp>
    </p:spTree>
    <p:extLst>
      <p:ext uri="{BB962C8B-B14F-4D97-AF65-F5344CB8AC3E}">
        <p14:creationId xmlns:p14="http://schemas.microsoft.com/office/powerpoint/2010/main" val="696585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a:p>
        </p:txBody>
      </p:sp>
    </p:spTree>
    <p:extLst>
      <p:ext uri="{BB962C8B-B14F-4D97-AF65-F5344CB8AC3E}">
        <p14:creationId xmlns:p14="http://schemas.microsoft.com/office/powerpoint/2010/main" val="164570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EA14A-0398-C9FE-B0BC-7BBFE4C53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CCA7-507A-1640-3312-66DCC64C978D}"/>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786D5D28-29C0-130C-B461-E2ED778D3132}"/>
              </a:ext>
            </a:extLst>
          </p:cNvPr>
          <p:cNvSpPr>
            <a:spLocks noGrp="1"/>
          </p:cNvSpPr>
          <p:nvPr>
            <p:ph type="body" idx="1"/>
          </p:nvPr>
        </p:nvSpPr>
        <p:spPr/>
        <p:txBody>
          <a:bodyPr/>
          <a:lstStyle/>
          <a:p>
            <a:r>
              <a:rPr lang="ja-JP" altLang="en-US" sz="1100"/>
              <a:t>離散制御器合成で与えられる環境モデルはシステムの動作環境を表す</a:t>
            </a:r>
            <a:r>
              <a:rPr lang="en-US" altLang="ja-JP" sz="1100" dirty="0"/>
              <a:t>LTS</a:t>
            </a:r>
            <a:r>
              <a:rPr lang="ja-JP" altLang="en-US" sz="1100"/>
              <a:t>です．</a:t>
            </a:r>
            <a:endParaRPr lang="en-US" altLang="ja-JP" sz="1100" dirty="0"/>
          </a:p>
          <a:p>
            <a:r>
              <a:rPr lang="ja-JP" altLang="en-JP" sz="1100"/>
              <a:t>安全性を充足</a:t>
            </a:r>
            <a:r>
              <a:rPr lang="ja-JP" altLang="en-US" sz="1100"/>
              <a:t>している必要はなく，システムの構成要素の振る舞いをそのまま</a:t>
            </a:r>
            <a:r>
              <a:rPr lang="en-US" altLang="ja-JP" sz="1100" dirty="0"/>
              <a:t>LTS</a:t>
            </a:r>
            <a:r>
              <a:rPr lang="ja-JP" altLang="en-US" sz="1100"/>
              <a:t>で表現すれば問題ありません．</a:t>
            </a:r>
            <a:endParaRPr lang="en-US" altLang="ja-JP" sz="1100" dirty="0"/>
          </a:p>
          <a:p>
            <a:endParaRPr lang="en-US" altLang="ja-JP" sz="1100" dirty="0"/>
          </a:p>
          <a:p>
            <a:r>
              <a:rPr lang="ja-JP" altLang="en-US" sz="1100"/>
              <a:t>人数管理システムの場合，以下の２つの環境モデルが与えられます．</a:t>
            </a:r>
            <a:endParaRPr lang="en-US" altLang="ja-JP" sz="1100" dirty="0"/>
          </a:p>
          <a:p>
            <a:r>
              <a:rPr lang="ja-JP" altLang="en-US" sz="1100"/>
              <a:t>一つは</a:t>
            </a:r>
            <a:r>
              <a:rPr lang="en-US" altLang="ja-JP" sz="1100" dirty="0"/>
              <a:t>ROOM</a:t>
            </a:r>
            <a:r>
              <a:rPr lang="ja-JP" altLang="en-US" sz="1100"/>
              <a:t>モデルで，部屋の人数を管理します．</a:t>
            </a:r>
            <a:r>
              <a:rPr lang="en-US" altLang="ja-JP" sz="1100" dirty="0" err="1"/>
              <a:t>reqEnter</a:t>
            </a:r>
            <a:r>
              <a:rPr lang="ja-JP" altLang="en-US" sz="1100"/>
              <a:t>で訪問者の入室依頼を検知し，</a:t>
            </a:r>
            <a:r>
              <a:rPr lang="en-US" altLang="ja-JP" sz="1100" dirty="0"/>
              <a:t>allow</a:t>
            </a:r>
            <a:r>
              <a:rPr lang="ja-JP" altLang="en-US" sz="1100"/>
              <a:t>，</a:t>
            </a:r>
            <a:r>
              <a:rPr lang="en-US" altLang="ja-JP" sz="1100" dirty="0"/>
              <a:t>deny</a:t>
            </a:r>
            <a:r>
              <a:rPr lang="ja-JP" altLang="en-US" sz="1100"/>
              <a:t>で</a:t>
            </a:r>
            <a:r>
              <a:rPr lang="ja-JP" altLang="en-JP" sz="1100"/>
              <a:t>入室を</a:t>
            </a:r>
            <a:r>
              <a:rPr lang="ja-JP" altLang="en-US" sz="1100"/>
              <a:t>操作することで，訪問者の</a:t>
            </a:r>
            <a:r>
              <a:rPr lang="en-US" altLang="ja-JP" sz="1100" dirty="0"/>
              <a:t>arrive</a:t>
            </a:r>
            <a:r>
              <a:rPr lang="ja-JP" altLang="en-US" sz="1100"/>
              <a:t>を管理します．</a:t>
            </a:r>
            <a:endParaRPr lang="en-US" altLang="ja-JP" sz="1100" dirty="0"/>
          </a:p>
          <a:p>
            <a:r>
              <a:rPr lang="ja-JP" altLang="en-US" sz="1100"/>
              <a:t>もう一つは</a:t>
            </a:r>
            <a:r>
              <a:rPr lang="en-US" altLang="ja-JP" sz="1100" dirty="0"/>
              <a:t>ALERT</a:t>
            </a:r>
            <a:r>
              <a:rPr lang="ja-JP" altLang="en-US" sz="1100"/>
              <a:t>モデルで，システムが平常時であるか，厳戒態勢かを観測します．</a:t>
            </a:r>
            <a:endParaRPr lang="en-US" altLang="ja-JP" sz="1100"/>
          </a:p>
          <a:p>
            <a:endParaRPr lang="en-US" altLang="ja-JP" sz="1100"/>
          </a:p>
          <a:p>
            <a:endParaRPr lang="en-US" altLang="ja-JP" sz="1100"/>
          </a:p>
          <a:p>
            <a:r>
              <a:rPr lang="ja-JP" altLang="en-US" sz="1100"/>
              <a:t>環境モデルや監視モデルの</a:t>
            </a:r>
            <a:endParaRPr lang="en-US" altLang="ja-JP" sz="1100" dirty="0"/>
          </a:p>
        </p:txBody>
      </p:sp>
    </p:spTree>
    <p:extLst>
      <p:ext uri="{BB962C8B-B14F-4D97-AF65-F5344CB8AC3E}">
        <p14:creationId xmlns:p14="http://schemas.microsoft.com/office/powerpoint/2010/main" val="1765035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もうひとつ離散制御器合成で与えられる監視モデルは，システムの安全性を表す</a:t>
            </a:r>
            <a:r>
              <a:rPr lang="en-US" altLang="ja-JP" sz="1100" dirty="0"/>
              <a:t>LTS</a:t>
            </a:r>
            <a:r>
              <a:rPr lang="ja-JP" altLang="en-US" sz="1100"/>
              <a:t>です．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開発者の想定する悪い状態が発生すると違反状態に遷移します．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先ほどの人数管理システムの場合，</a:t>
            </a:r>
            <a:r>
              <a:rPr lang="en-US" altLang="ja-JP" sz="1100" dirty="0"/>
              <a:t>arrive2</a:t>
            </a:r>
            <a:r>
              <a:rPr lang="ja-JP" altLang="en-US" sz="1100"/>
              <a:t>させないという安全性がありました．</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その安全性はこの</a:t>
            </a:r>
            <a:r>
              <a:rPr lang="en-US" altLang="ja-JP" sz="1100" dirty="0"/>
              <a:t>SAFETY</a:t>
            </a:r>
            <a:r>
              <a:rPr lang="ja-JP" altLang="en-US" sz="1100"/>
              <a:t>モデルによって表現可能です．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100" dirty="0"/>
              <a:t>Arrive.2</a:t>
            </a:r>
            <a:r>
              <a:rPr lang="ja-JP" altLang="en-US" sz="1100"/>
              <a:t>が生じると違反状態である</a:t>
            </a:r>
            <a:r>
              <a:rPr lang="en-US" altLang="ja-JP" sz="1100" dirty="0"/>
              <a:t>-1</a:t>
            </a:r>
            <a:r>
              <a:rPr lang="ja-JP" altLang="en-US" sz="1100"/>
              <a:t>に遷移します．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このようにして，安全性は表現します．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この監視モデルは形式的な安全性表現</a:t>
            </a:r>
            <a:r>
              <a:rPr lang="ja-JP" altLang="en-JP" sz="1100"/>
              <a:t>であ</a:t>
            </a:r>
            <a:r>
              <a:rPr lang="ja-JP" altLang="en-US" sz="1100"/>
              <a:t>る線形時相論理式</a:t>
            </a:r>
            <a:r>
              <a:rPr lang="ja-JP" altLang="en-US" sz="1100">
                <a:solidFill>
                  <a:schemeClr val="tx2">
                    <a:lumMod val="25000"/>
                  </a:schemeClr>
                </a:solidFill>
                <a:latin typeface="Lato" panose="020F0502020204030203" pitchFamily="34" charset="0"/>
                <a:cs typeface="Lato" panose="020F0502020204030203" pitchFamily="34" charset="0"/>
              </a:rPr>
              <a:t>から自動で合成可能です．</a:t>
            </a:r>
            <a:endParaRPr lang="en-US" altLang="ja-JP" sz="1100" dirty="0"/>
          </a:p>
        </p:txBody>
      </p:sp>
    </p:spTree>
    <p:extLst>
      <p:ext uri="{BB962C8B-B14F-4D97-AF65-F5344CB8AC3E}">
        <p14:creationId xmlns:p14="http://schemas.microsoft.com/office/powerpoint/2010/main" val="2681354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以上の，環境モデルと監視モデルを与えることで，離散制御器合成は実施されます．</a:t>
            </a:r>
          </a:p>
          <a:p>
            <a:r>
              <a:rPr lang="en-JP" dirty="0"/>
              <a:t>そのような，離散制御器合成は４ステップで構成されます．</a:t>
            </a:r>
          </a:p>
          <a:p>
            <a:r>
              <a:rPr lang="en-JP" dirty="0"/>
              <a:t>はじめに，並列合成を用いて，環境全体の振る舞いを表す全体モデルを構築します．</a:t>
            </a:r>
          </a:p>
          <a:p>
            <a:r>
              <a:rPr lang="en-JP" dirty="0"/>
              <a:t>その後，改変並列合成を用いて，監視モデルの違反状態をマッピングしたマップ空間を構築します．</a:t>
            </a:r>
          </a:p>
          <a:p>
            <a:r>
              <a:rPr lang="en-JP" dirty="0"/>
              <a:t>そして，空間圧縮を用いて，安全性ゲームを解くためのゲーム空間を構築します．</a:t>
            </a:r>
          </a:p>
          <a:p>
            <a:r>
              <a:rPr lang="en-JP" dirty="0"/>
              <a:t>最後に，構築したゲーム空間において安全性ゲームを解くことで制御器が導出されます．</a:t>
            </a:r>
          </a:p>
          <a:p>
            <a:endParaRPr lang="en-JP" dirty="0"/>
          </a:p>
          <a:p>
            <a:r>
              <a:rPr lang="en-JP" dirty="0"/>
              <a:t>この一連の流れを，人数管理システムの例を用いて確認していきます．</a:t>
            </a:r>
          </a:p>
        </p:txBody>
      </p:sp>
    </p:spTree>
    <p:extLst>
      <p:ext uri="{BB962C8B-B14F-4D97-AF65-F5344CB8AC3E}">
        <p14:creationId xmlns:p14="http://schemas.microsoft.com/office/powerpoint/2010/main" val="2792927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はじめに，与えられた複数の環境モデルから，並列合成を用いて全体モデルを構築します．</a:t>
            </a:r>
          </a:p>
          <a:p>
            <a:r>
              <a:rPr lang="en-JP"/>
              <a:t>並列合成は，複数の環境モデルの状態を重ね合わせ，複数の環境モデルがパラレルに実行可能な統合されたLTSを構築します．</a:t>
            </a:r>
          </a:p>
          <a:p>
            <a:endParaRPr lang="en-JP"/>
          </a:p>
          <a:p>
            <a:r>
              <a:rPr lang="en-JP"/>
              <a:t>人数管理システムの場合，ROOMモデルとALERTモデルを統合し，右下の全体モデルを構築します．</a:t>
            </a:r>
          </a:p>
          <a:p>
            <a:r>
              <a:rPr lang="en-JP"/>
              <a:t>このとき，全体モデルの状態（6,0）に着目します．</a:t>
            </a:r>
          </a:p>
        </p:txBody>
      </p:sp>
    </p:spTree>
    <p:extLst>
      <p:ext uri="{BB962C8B-B14F-4D97-AF65-F5344CB8AC3E}">
        <p14:creationId xmlns:p14="http://schemas.microsoft.com/office/powerpoint/2010/main" val="290252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状態 （6,0）はROOMモデルの状態6と，ALERTモデルの状態0の集合で表されます．</a:t>
            </a:r>
          </a:p>
          <a:p>
            <a:r>
              <a:rPr lang="en-JP"/>
              <a:t>このようにして入力の環境モデルの状態を重ね合わせます．</a:t>
            </a:r>
          </a:p>
          <a:p>
            <a:r>
              <a:rPr lang="en-JP"/>
              <a:t>そして，重ね合わせた状態で発火可能な遷移を分析することで，全体モデルは構築されます．</a:t>
            </a:r>
          </a:p>
        </p:txBody>
      </p:sp>
    </p:spTree>
    <p:extLst>
      <p:ext uri="{BB962C8B-B14F-4D97-AF65-F5344CB8AC3E}">
        <p14:creationId xmlns:p14="http://schemas.microsoft.com/office/powerpoint/2010/main" val="1451385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次に，構築された全体モデルと，監視モデルから，改変並列合成を用いて，マップ空間を構築します．</a:t>
            </a:r>
          </a:p>
          <a:p>
            <a:r>
              <a:rPr lang="en-JP"/>
              <a:t>改変並列合成は，全体モデルに対して監視モデルの状態を重ね合わせます．</a:t>
            </a:r>
          </a:p>
          <a:p>
            <a:endParaRPr lang="en-JP"/>
          </a:p>
          <a:p>
            <a:r>
              <a:rPr lang="en-JP"/>
              <a:t>人数管理システムの場合，先ほど構築された全体モデルに対し，</a:t>
            </a:r>
            <a:br>
              <a:rPr lang="en-JP"/>
            </a:br>
            <a:r>
              <a:rPr lang="en-JP"/>
              <a:t>安全性を表すSAFETYモデルの状態を重ね合わせることで左下のマップ空間を構築します．</a:t>
            </a:r>
          </a:p>
          <a:p>
            <a:r>
              <a:rPr lang="en-JP"/>
              <a:t>このとき，マップ空間の状態（6,0）に着目します．</a:t>
            </a:r>
          </a:p>
          <a:p>
            <a:endParaRPr lang="en-JP"/>
          </a:p>
        </p:txBody>
      </p:sp>
    </p:spTree>
    <p:extLst>
      <p:ext uri="{BB962C8B-B14F-4D97-AF65-F5344CB8AC3E}">
        <p14:creationId xmlns:p14="http://schemas.microsoft.com/office/powerpoint/2010/main" val="245285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全体モデルにおける状態（6,0）が，SAFETYモデルにおいて状態-1であることがカッコガキでマップされます．</a:t>
            </a:r>
          </a:p>
          <a:p>
            <a:r>
              <a:rPr lang="en-JP"/>
              <a:t>このようにして，全体モデルの全ての状態が監視モデルのどの状態に当たるかマップしていきます．</a:t>
            </a:r>
          </a:p>
          <a:p>
            <a:r>
              <a:rPr lang="en-JP"/>
              <a:t>これによりマップ空間が構築されます．</a:t>
            </a:r>
          </a:p>
          <a:p>
            <a:endParaRPr lang="en-JP"/>
          </a:p>
        </p:txBody>
      </p:sp>
    </p:spTree>
    <p:extLst>
      <p:ext uri="{BB962C8B-B14F-4D97-AF65-F5344CB8AC3E}">
        <p14:creationId xmlns:p14="http://schemas.microsoft.com/office/powerpoint/2010/main" val="699888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そして，構築されたマップ空間を空間圧縮することで，安全性充足を分析するためのゲーム空間を構築します．</a:t>
            </a:r>
          </a:p>
          <a:p>
            <a:r>
              <a:rPr lang="en-JP"/>
              <a:t>空間圧縮はマップ空間のうち安全性を違反する状態を一つの状態に圧縮します．</a:t>
            </a:r>
          </a:p>
          <a:p>
            <a:endParaRPr lang="en-JP"/>
          </a:p>
          <a:p>
            <a:r>
              <a:rPr lang="en-JP"/>
              <a:t>人数管理システムの場合，監視モデルの違反状態がマップされた黒色の状態を右下の図のように一つにまとめることで，ゲーム空間を構築します．</a:t>
            </a:r>
          </a:p>
          <a:p>
            <a:endParaRPr lang="en-JP"/>
          </a:p>
        </p:txBody>
      </p:sp>
    </p:spTree>
    <p:extLst>
      <p:ext uri="{BB962C8B-B14F-4D97-AF65-F5344CB8AC3E}">
        <p14:creationId xmlns:p14="http://schemas.microsoft.com/office/powerpoint/2010/main" val="222863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はじめに，本研究の研究背景として，適用対象である離散事象システムとそこで保証したい安全性について説明します．</a:t>
            </a:r>
          </a:p>
          <a:p>
            <a:r>
              <a:rPr lang="en-JP" dirty="0"/>
              <a:t>離散事象システムは</a:t>
            </a:r>
            <a:r>
              <a:rPr lang="ja-JP" altLang="en-US" sz="1100">
                <a:solidFill>
                  <a:schemeClr val="tx2">
                    <a:lumMod val="25000"/>
                  </a:schemeClr>
                </a:solidFill>
              </a:rPr>
              <a:t>，事象の発生により状態が離散的に遷移するシステムであり，状態遷移モデルで表現可能なシステムを指します．</a:t>
            </a:r>
            <a:endParaRPr lang="en-US" altLang="ja-JP" sz="1100" dirty="0">
              <a:solidFill>
                <a:schemeClr val="tx2">
                  <a:lumMod val="25000"/>
                </a:schemeClr>
              </a:solidFill>
            </a:endParaRPr>
          </a:p>
          <a:p>
            <a:r>
              <a:rPr lang="ja-JP" altLang="en-US" sz="1100">
                <a:solidFill>
                  <a:schemeClr val="tx2">
                    <a:lumMod val="25000"/>
                  </a:schemeClr>
                </a:solidFill>
              </a:rPr>
              <a:t>具体的には，</a:t>
            </a:r>
            <a:r>
              <a:rPr lang="ja-JP" altLang="en-US" sz="1050">
                <a:solidFill>
                  <a:schemeClr val="tx2">
                    <a:lumMod val="25000"/>
                  </a:schemeClr>
                </a:solidFill>
              </a:rPr>
              <a:t>通信システム，業務システム，交通システムなど，多くのソフトウェアシステムが該当し，システムの振る舞いが事象で離散的に表現できるシステムであれば離散事象システムです．</a:t>
            </a:r>
            <a:endParaRPr lang="en-US" altLang="ja-JP" sz="1050" dirty="0">
              <a:solidFill>
                <a:schemeClr val="tx2">
                  <a:lumMod val="25000"/>
                </a:schemeClr>
              </a:solidFill>
            </a:endParaRPr>
          </a:p>
          <a:p>
            <a:endParaRPr lang="en-US" altLang="ja-JP" sz="1050" dirty="0">
              <a:solidFill>
                <a:schemeClr val="tx2">
                  <a:lumMod val="25000"/>
                </a:schemeClr>
              </a:solidFill>
            </a:endParaRPr>
          </a:p>
          <a:p>
            <a:r>
              <a:rPr lang="ja-JP" altLang="en-US" sz="1050">
                <a:solidFill>
                  <a:schemeClr val="tx2">
                    <a:lumMod val="25000"/>
                  </a:schemeClr>
                </a:solidFill>
              </a:rPr>
              <a:t>この離散事象システムでは「安全性を保証する」ことが求められています．</a:t>
            </a:r>
            <a:endParaRPr lang="en-US" altLang="ja-JP" sz="1050" dirty="0">
              <a:solidFill>
                <a:schemeClr val="tx2">
                  <a:lumMod val="25000"/>
                </a:schemeClr>
              </a:solidFill>
            </a:endParaRPr>
          </a:p>
          <a:p>
            <a:r>
              <a:rPr lang="ja-JP" altLang="en-US" sz="1050">
                <a:solidFill>
                  <a:schemeClr val="tx2">
                    <a:lumMod val="25000"/>
                  </a:schemeClr>
                </a:solidFill>
              </a:rPr>
              <a:t>ここにおける安全性とは「設計者の意図しない</a:t>
            </a:r>
            <a:r>
              <a:rPr lang="ja-JP" altLang="en-JP" sz="1050">
                <a:solidFill>
                  <a:schemeClr val="tx2">
                    <a:lumMod val="25000"/>
                  </a:schemeClr>
                </a:solidFill>
              </a:rPr>
              <a:t>悪い</a:t>
            </a:r>
            <a:r>
              <a:rPr lang="ja-JP" altLang="en-US" sz="1050">
                <a:solidFill>
                  <a:schemeClr val="tx2">
                    <a:lumMod val="25000"/>
                  </a:schemeClr>
                </a:solidFill>
              </a:rPr>
              <a:t>事象が発生しないこと」を表します．</a:t>
            </a:r>
            <a:endParaRPr lang="en-US" altLang="ja-JP" sz="1050" dirty="0">
              <a:solidFill>
                <a:schemeClr val="tx2">
                  <a:lumMod val="25000"/>
                </a:schemeClr>
              </a:solidFill>
            </a:endParaRPr>
          </a:p>
          <a:p>
            <a:r>
              <a:rPr lang="ja-JP" altLang="en-US" sz="1050">
                <a:solidFill>
                  <a:schemeClr val="tx2">
                    <a:lumMod val="25000"/>
                  </a:schemeClr>
                </a:solidFill>
              </a:rPr>
              <a:t>そのため，安全性が保障された離散事象システムとは「制御不可な事象が</a:t>
            </a:r>
            <a:r>
              <a:rPr lang="ja-JP" altLang="en-JP" sz="1050">
                <a:solidFill>
                  <a:schemeClr val="tx2">
                    <a:lumMod val="25000"/>
                  </a:schemeClr>
                </a:solidFill>
              </a:rPr>
              <a:t>どの</a:t>
            </a:r>
            <a:r>
              <a:rPr lang="ja-JP" altLang="en-US" sz="1050">
                <a:solidFill>
                  <a:schemeClr val="tx2">
                    <a:lumMod val="25000"/>
                  </a:schemeClr>
                </a:solidFill>
              </a:rPr>
              <a:t>ように発生したとしても，</a:t>
            </a:r>
            <a:r>
              <a:rPr lang="ja-JP" altLang="en-US" sz="1050" b="1" u="sng">
                <a:solidFill>
                  <a:srgbClr val="FF0000"/>
                </a:solidFill>
              </a:rPr>
              <a:t>悪い事象が発生しない</a:t>
            </a:r>
            <a:r>
              <a:rPr lang="ja-JP" altLang="en-US" sz="1050">
                <a:solidFill>
                  <a:schemeClr val="tx2">
                    <a:lumMod val="25000"/>
                  </a:schemeClr>
                </a:solidFill>
              </a:rPr>
              <a:t>システム」を指し，</a:t>
            </a:r>
            <a:endParaRPr lang="en-US" altLang="ja-JP" sz="1050" dirty="0">
              <a:solidFill>
                <a:schemeClr val="tx2">
                  <a:lumMod val="25000"/>
                </a:schemeClr>
              </a:solidFill>
            </a:endParaRPr>
          </a:p>
          <a:p>
            <a:r>
              <a:rPr lang="ja-JP" altLang="en-US" sz="1050">
                <a:solidFill>
                  <a:schemeClr val="tx2">
                    <a:lumMod val="25000"/>
                  </a:schemeClr>
                </a:solidFill>
              </a:rPr>
              <a:t>インフラやセキュリティ・プライバシーシステムなど，</a:t>
            </a:r>
            <a:r>
              <a:rPr lang="ja-JP" altLang="en-JP" sz="1050">
                <a:solidFill>
                  <a:schemeClr val="tx2">
                    <a:lumMod val="25000"/>
                  </a:schemeClr>
                </a:solidFill>
              </a:rPr>
              <a:t>システムの振る舞いの</a:t>
            </a:r>
            <a:r>
              <a:rPr lang="ja-JP" altLang="en-US" sz="1050">
                <a:solidFill>
                  <a:schemeClr val="tx2">
                    <a:lumMod val="25000"/>
                  </a:schemeClr>
                </a:solidFill>
              </a:rPr>
              <a:t>ミスが許されない分野においてこのシステムは求められます．</a:t>
            </a:r>
            <a:endParaRPr lang="en-US" altLang="ja-JP" sz="1050" dirty="0">
              <a:solidFill>
                <a:schemeClr val="tx2">
                  <a:lumMod val="25000"/>
                </a:schemeClr>
              </a:solidFill>
            </a:endParaRPr>
          </a:p>
          <a:p>
            <a:endParaRPr lang="en-JP" dirty="0"/>
          </a:p>
        </p:txBody>
      </p:sp>
    </p:spTree>
    <p:extLst>
      <p:ext uri="{BB962C8B-B14F-4D97-AF65-F5344CB8AC3E}">
        <p14:creationId xmlns:p14="http://schemas.microsoft.com/office/powerpoint/2010/main" val="2628574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最後に，構築したゲーム空間から，安全性ゲームを解くことで，動作仕様である制御器を導出します．</a:t>
            </a:r>
          </a:p>
          <a:p>
            <a:r>
              <a:rPr lang="en-JP"/>
              <a:t>安全性ゲームは，2人型対戦ゲーム理論に基づき，制御不可能な事象がどのように生じたとしても違反状態に到達しない状態と遷移を導出します．</a:t>
            </a:r>
          </a:p>
          <a:p>
            <a:endParaRPr lang="en-JP"/>
          </a:p>
          <a:p>
            <a:r>
              <a:rPr lang="en-JP"/>
              <a:t>人数管理システムの場合，左上のゲーム空間から右下の制御器を導出します．</a:t>
            </a:r>
          </a:p>
        </p:txBody>
      </p:sp>
    </p:spTree>
    <p:extLst>
      <p:ext uri="{BB962C8B-B14F-4D97-AF65-F5344CB8AC3E}">
        <p14:creationId xmlns:p14="http://schemas.microsoft.com/office/powerpoint/2010/main" val="4075522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制御器を導出するにあたって，安全性ゲームでは，</a:t>
            </a:r>
            <a:br>
              <a:rPr lang="en-JP"/>
            </a:br>
            <a:r>
              <a:rPr lang="en-JP"/>
              <a:t>準違反状態と呼ばれる「制御不可能な事象の発生次第で，違反状態に到達しうる状態」を導出します．</a:t>
            </a:r>
          </a:p>
          <a:p>
            <a:endParaRPr lang="en-JP"/>
          </a:p>
          <a:p>
            <a:r>
              <a:rPr lang="en-JP"/>
              <a:t>人数管理システムの場合，違反状態に遷移するarrive.2は訪問者の生じさせる事象であるため，システムは制御することはできません．</a:t>
            </a:r>
          </a:p>
          <a:p>
            <a:r>
              <a:rPr lang="en-JP"/>
              <a:t>そのため，arrive.2が生じる状態（5,0）（5,1）は安全性を違反しうる状態であるため，準違反状態となります．</a:t>
            </a:r>
          </a:p>
          <a:p>
            <a:r>
              <a:rPr lang="en-JP"/>
              <a:t>次に，準違反状態に遷移する事象allowを確認します．</a:t>
            </a:r>
            <a:r>
              <a:rPr lang="en-US"/>
              <a:t>A</a:t>
            </a:r>
            <a:r>
              <a:rPr lang="en-JP"/>
              <a:t>llowはシステムが生じさせる事象であるため，システムはこのallowを生じさせないことで準違反状態，違反状態への遷移を回避することができます．</a:t>
            </a:r>
          </a:p>
        </p:txBody>
      </p:sp>
    </p:spTree>
    <p:extLst>
      <p:ext uri="{BB962C8B-B14F-4D97-AF65-F5344CB8AC3E}">
        <p14:creationId xmlns:p14="http://schemas.microsoft.com/office/powerpoint/2010/main" val="1338319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よって，allow以降の状態空間が安全性を違反する状態空間となるため，allow以降の状態空間に遷移しない状態空間を構築することで制御器が導出できます．</a:t>
            </a:r>
            <a:endParaRPr lang="en-JP" dirty="0"/>
          </a:p>
        </p:txBody>
      </p:sp>
    </p:spTree>
    <p:extLst>
      <p:ext uri="{BB962C8B-B14F-4D97-AF65-F5344CB8AC3E}">
        <p14:creationId xmlns:p14="http://schemas.microsoft.com/office/powerpoint/2010/main" val="45948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以上のようにして離散制御器合成は実現されます．</a:t>
            </a:r>
          </a:p>
          <a:p>
            <a:r>
              <a:rPr lang="en-JP"/>
              <a:t>このとき，離散制御器合成にあたって，３つの中間生成物が構築されます．</a:t>
            </a:r>
          </a:p>
          <a:p>
            <a:r>
              <a:rPr lang="en-JP"/>
              <a:t>全体モデル，マップ空間，ゲーム空間の３つです．</a:t>
            </a:r>
          </a:p>
          <a:p>
            <a:r>
              <a:rPr lang="en-JP"/>
              <a:t>これら３つの状態空間は，全て並列合成の性質から入力の環境モデルの数に対して状態空間が指数増加する課題があります．</a:t>
            </a:r>
          </a:p>
          <a:p>
            <a:r>
              <a:rPr lang="en-JP"/>
              <a:t>そのため，離散制御器合成においてこれら３つがボトルネックとなるため，これら３つの中間生成物を本研究では「計算空間」と呼びます．</a:t>
            </a:r>
          </a:p>
          <a:p>
            <a:endParaRPr lang="en-JP"/>
          </a:p>
        </p:txBody>
      </p:sp>
    </p:spTree>
    <p:extLst>
      <p:ext uri="{BB962C8B-B14F-4D97-AF65-F5344CB8AC3E}">
        <p14:creationId xmlns:p14="http://schemas.microsoft.com/office/powerpoint/2010/main" val="3897564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ボトルネックとなる計算空間を削減することは，既存研究でも取り組まれてきました．</a:t>
            </a:r>
          </a:p>
          <a:p>
            <a:r>
              <a:rPr lang="en-JP" dirty="0"/>
              <a:t>ひとつは，環境変化の差分に着目したゲーム理論の提案であり，システム運用時に変化した環境だけゲームを解くことで計算空間を削減します．</a:t>
            </a:r>
          </a:p>
          <a:p>
            <a:r>
              <a:rPr lang="en-JP" dirty="0"/>
              <a:t>もうひとつは，ゲーム空間のOn-the-fly探索に着目したゲーム理論の提案であり，提案されたヒューリスティックに基づいてゲーム空間を探索することで計算空間を削減します．</a:t>
            </a:r>
          </a:p>
          <a:p>
            <a:endParaRPr lang="en-JP" dirty="0"/>
          </a:p>
          <a:p>
            <a:r>
              <a:rPr lang="en-JP" dirty="0"/>
              <a:t>これらは扱えるドメインは限られますが，「安全性ゲームを効率的なものに改良することで」計算空間や離散制御器合成におけるオーバヘッドを削減しました．</a:t>
            </a:r>
          </a:p>
        </p:txBody>
      </p:sp>
    </p:spTree>
    <p:extLst>
      <p:ext uri="{BB962C8B-B14F-4D97-AF65-F5344CB8AC3E}">
        <p14:creationId xmlns:p14="http://schemas.microsoft.com/office/powerpoint/2010/main" val="3354497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しかし，離散制御器合成のオーバヘッドは安全性ゲームだけではありません．</a:t>
            </a:r>
          </a:p>
          <a:p>
            <a:r>
              <a:rPr lang="en-JP" dirty="0"/>
              <a:t>ゲーム空間を構築するまでのプロセスも，安全性ゲームと比較して大きな割合を占めています．</a:t>
            </a:r>
          </a:p>
          <a:p>
            <a:r>
              <a:rPr lang="en-JP" dirty="0"/>
              <a:t>また，環境モデル数が多くなるほど，安全性ゲームよりも，ゲーム空間構築のオーバヘッドの占める割合が大きくなる傾向もあるため，</a:t>
            </a:r>
            <a:br>
              <a:rPr lang="en-JP" dirty="0"/>
            </a:br>
            <a:r>
              <a:rPr lang="en-JP" dirty="0"/>
              <a:t>ゲーム空間構築の効率化にも取り組む必要があります．</a:t>
            </a:r>
          </a:p>
        </p:txBody>
      </p:sp>
    </p:spTree>
    <p:extLst>
      <p:ext uri="{BB962C8B-B14F-4D97-AF65-F5344CB8AC3E}">
        <p14:creationId xmlns:p14="http://schemas.microsoft.com/office/powerpoint/2010/main" val="2573552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しかし，離散制御器合成のオーバヘッドは安全性ゲームだけではありません．</a:t>
            </a:r>
          </a:p>
          <a:p>
            <a:r>
              <a:rPr lang="en-JP" dirty="0"/>
              <a:t>ゲーム空間を構築するまでのプロセスも，安全性ゲームと比較して大きな割合を占めています．</a:t>
            </a:r>
          </a:p>
          <a:p>
            <a:r>
              <a:rPr lang="en-JP" dirty="0"/>
              <a:t>また，環境モデル数が多くなるほど，安全性ゲームよりも，ゲーム空間構築のオーバヘッドの占める割合が大きくなる傾向もあるため，</a:t>
            </a:r>
            <a:br>
              <a:rPr lang="en-JP" dirty="0"/>
            </a:br>
            <a:r>
              <a:rPr lang="en-JP" dirty="0"/>
              <a:t>ゲーム空間構築の効率化にも取り組む必要があります．</a:t>
            </a:r>
          </a:p>
        </p:txBody>
      </p:sp>
    </p:spTree>
    <p:extLst>
      <p:ext uri="{BB962C8B-B14F-4D97-AF65-F5344CB8AC3E}">
        <p14:creationId xmlns:p14="http://schemas.microsoft.com/office/powerpoint/2010/main" val="2612151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そこで，本研究では既存手法であまり扱われてこなかった，ゲーム空間構築におけるオーバヘッド削減を目的とします．</a:t>
            </a:r>
          </a:p>
          <a:p>
            <a:endParaRPr lang="en-JP" dirty="0"/>
          </a:p>
          <a:p>
            <a:r>
              <a:rPr lang="en-JP" dirty="0"/>
              <a:t>オーバヘッドはボトルネックとなる計算空間のサイズに強く依存するため，</a:t>
            </a:r>
            <a:br>
              <a:rPr lang="en-JP" dirty="0"/>
            </a:br>
            <a:r>
              <a:rPr lang="en-JP" dirty="0"/>
              <a:t>本研究ではゲーム空間構築のオーバヘッドを増加させる要因として，２つ考えました．</a:t>
            </a:r>
          </a:p>
          <a:p>
            <a:r>
              <a:rPr lang="en-JP" dirty="0"/>
              <a:t>それぞれの要因について説明します．</a:t>
            </a:r>
          </a:p>
        </p:txBody>
      </p:sp>
    </p:spTree>
    <p:extLst>
      <p:ext uri="{BB962C8B-B14F-4D97-AF65-F5344CB8AC3E}">
        <p14:creationId xmlns:p14="http://schemas.microsoft.com/office/powerpoint/2010/main" val="3759940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ひとつめの要因は，ゲーム空間より大きな中間生成モデルを構築することにあると考えました．</a:t>
            </a:r>
          </a:p>
          <a:p>
            <a:r>
              <a:rPr lang="en-JP" dirty="0"/>
              <a:t>従来の離散制御器合成では，中間生成モデルとして，全体モデル，マップ空間，ゲーム空間を構築していました．</a:t>
            </a:r>
          </a:p>
          <a:p>
            <a:r>
              <a:rPr lang="en-JP" dirty="0"/>
              <a:t>このうち制御器を導出する安全性ゲームを行う上で，必要な中間生成モデルはゲーム空間だけです．</a:t>
            </a:r>
          </a:p>
          <a:p>
            <a:endParaRPr lang="en-JP" dirty="0"/>
          </a:p>
          <a:p>
            <a:r>
              <a:rPr lang="en-JP" dirty="0"/>
              <a:t>しかし，先ほどの人数管理システムのように，全体モデルやマップ空間がゲーム空間よりも大きな状態空間を持つことも多々あります．</a:t>
            </a:r>
          </a:p>
          <a:p>
            <a:r>
              <a:rPr lang="en-JP" dirty="0"/>
              <a:t>このとき，ボトルネックはマップ空間とゲーム空間です．</a:t>
            </a:r>
          </a:p>
          <a:p>
            <a:r>
              <a:rPr lang="en-JP" dirty="0"/>
              <a:t>そのため，全体モデルとマップ空間を構築せずにゲーム空間を構築できたならば計算空間削減できるのではないかと考え，ゲーム空間の直接構築を目指します．</a:t>
            </a:r>
          </a:p>
          <a:p>
            <a:endParaRPr lang="en-JP" dirty="0"/>
          </a:p>
        </p:txBody>
      </p:sp>
    </p:spTree>
    <p:extLst>
      <p:ext uri="{BB962C8B-B14F-4D97-AF65-F5344CB8AC3E}">
        <p14:creationId xmlns:p14="http://schemas.microsoft.com/office/powerpoint/2010/main" val="2280540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ふたつめの要因は，全ての安全性が全ての環境モデルにおいて分析されることにあると考えました．</a:t>
            </a:r>
          </a:p>
          <a:p>
            <a:r>
              <a:rPr lang="en-JP" dirty="0"/>
              <a:t>従来の離散制御器合成では，どのような安全性であったとしても，</a:t>
            </a:r>
            <a:br>
              <a:rPr lang="en-JP" dirty="0"/>
            </a:br>
            <a:r>
              <a:rPr lang="en-JP" dirty="0"/>
              <a:t>全ての環境モデルが統合された全体モデルにおいて，ゲーム空間を構築し，安全性を分析していました．</a:t>
            </a:r>
          </a:p>
          <a:p>
            <a:r>
              <a:rPr lang="en-JP" dirty="0"/>
              <a:t>しかし，安全性によっては一部の環境モデルだけで安全性を分析することはできるのではないかと考えました．</a:t>
            </a:r>
          </a:p>
          <a:p>
            <a:r>
              <a:rPr lang="en-JP" dirty="0"/>
              <a:t>そこで，安全性ごとに必要最小限の環境モデルでゲーム空間を構築することでゲーム空間サイズの縮小を目指します．</a:t>
            </a:r>
          </a:p>
        </p:txBody>
      </p:sp>
    </p:spTree>
    <p:extLst>
      <p:ext uri="{BB962C8B-B14F-4D97-AF65-F5344CB8AC3E}">
        <p14:creationId xmlns:p14="http://schemas.microsoft.com/office/powerpoint/2010/main" val="4180646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そのような「安全性が保証された離散事象システムの開発」を実際に人数管理システムの例を用いて説明します．</a:t>
            </a:r>
          </a:p>
          <a:p>
            <a:r>
              <a:rPr lang="en-JP" dirty="0"/>
              <a:t>人数管理システムは，部屋への入室を許可/拒否することで部屋の人数を管理するシステムです．</a:t>
            </a:r>
          </a:p>
          <a:p>
            <a:r>
              <a:rPr lang="en-JP" dirty="0"/>
              <a:t>部屋の人数を一定以下に管理することで，警備員が監視できる人数を保ち窃盗リスクを回避したり，密な状況を作らないことで感染症リスクを回避することが目的となります．</a:t>
            </a:r>
          </a:p>
          <a:p>
            <a:r>
              <a:rPr lang="en-JP" sz="1100" dirty="0"/>
              <a:t>人数管理システムでは，訪問者が発生させる「reqEnter」「arrive」「leave」，システムが発生させる「allow」「deny」の事象が発生します．</a:t>
            </a:r>
          </a:p>
          <a:p>
            <a:r>
              <a:rPr lang="en-JP" sz="1100" dirty="0"/>
              <a:t>訪問者はreqEnterによって部屋への入室を依頼し，その時の部屋の人数の状態に応じてシステムは</a:t>
            </a:r>
            <a:r>
              <a:rPr lang="en-US" altLang="ja-JP" sz="1100" dirty="0"/>
              <a:t>allow</a:t>
            </a:r>
            <a:r>
              <a:rPr lang="ja-JP" altLang="en-US" sz="1100"/>
              <a:t>，</a:t>
            </a:r>
            <a:r>
              <a:rPr lang="en-US" altLang="ja-JP" sz="1100" dirty="0"/>
              <a:t>deny</a:t>
            </a:r>
            <a:r>
              <a:rPr lang="ja-JP" altLang="en-US" sz="1100"/>
              <a:t>で部屋への入室を許可</a:t>
            </a:r>
            <a:r>
              <a:rPr lang="en-US" altLang="ja-JP" sz="1100" dirty="0"/>
              <a:t>/</a:t>
            </a:r>
            <a:r>
              <a:rPr lang="ja-JP" altLang="en-US" sz="1100"/>
              <a:t>拒否します．</a:t>
            </a:r>
            <a:endParaRPr lang="en-US" altLang="ja-JP" sz="1100"/>
          </a:p>
          <a:p>
            <a:r>
              <a:rPr lang="ja-JP" altLang="en-US" sz="1100"/>
              <a:t>そして，入室が許可された訪問者は</a:t>
            </a:r>
            <a:r>
              <a:rPr lang="en-US" altLang="ja-JP" sz="1100" dirty="0" err="1"/>
              <a:t>allive</a:t>
            </a:r>
            <a:r>
              <a:rPr lang="ja-JP" altLang="en-US" sz="1100"/>
              <a:t>で部屋に到着し，任意のタイミングで部屋から</a:t>
            </a:r>
            <a:r>
              <a:rPr lang="en-US" altLang="ja-JP" sz="1100" dirty="0"/>
              <a:t>leave</a:t>
            </a:r>
            <a:r>
              <a:rPr lang="ja-JP" altLang="en-JP" sz="1100"/>
              <a:t>で</a:t>
            </a:r>
            <a:r>
              <a:rPr lang="ja-JP" altLang="en-US" sz="1100"/>
              <a:t>退出するというシステムです．</a:t>
            </a:r>
            <a:endParaRPr lang="en-US" altLang="ja-JP" sz="1100"/>
          </a:p>
          <a:p>
            <a:r>
              <a:rPr lang="ja-JP" altLang="en-US" sz="1100"/>
              <a:t>この時，訪問者の発生させる事象はシステムが制御</a:t>
            </a:r>
            <a:r>
              <a:rPr lang="ja-JP" altLang="en-JP" sz="1100"/>
              <a:t>できないた</a:t>
            </a:r>
            <a:r>
              <a:rPr lang="ja-JP" altLang="en-US" sz="1100"/>
              <a:t>め，制御不能な事象，対してシステムが発生させる事象は，制御可能な事象，と呼ばれ安全性を保証する上で区別されます．</a:t>
            </a:r>
            <a:endParaRPr lang="en-US" altLang="ja-JP" sz="1100" dirty="0"/>
          </a:p>
          <a:p>
            <a:r>
              <a:rPr lang="ja-JP" altLang="en-US" sz="1100"/>
              <a:t>このような離散事象システムにおいて安全性を保証することを考えます．</a:t>
            </a:r>
            <a:endParaRPr lang="en-US" altLang="ja-JP" sz="1100" dirty="0"/>
          </a:p>
        </p:txBody>
      </p:sp>
    </p:spTree>
    <p:extLst>
      <p:ext uri="{BB962C8B-B14F-4D97-AF65-F5344CB8AC3E}">
        <p14:creationId xmlns:p14="http://schemas.microsoft.com/office/powerpoint/2010/main" val="3196704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よって，本研究ではこれら２つの要因に対処する，２つのゲーム空間構築手法を提案することで，</a:t>
            </a:r>
            <a:br>
              <a:rPr lang="en-JP" dirty="0"/>
            </a:br>
            <a:r>
              <a:rPr lang="en-JP" dirty="0"/>
              <a:t>離散制御器合成における計算空間を削減し，オーバヘッドを削減します．</a:t>
            </a:r>
          </a:p>
          <a:p>
            <a:endParaRPr lang="en-JP" dirty="0"/>
          </a:p>
          <a:p>
            <a:r>
              <a:rPr lang="en-JP" dirty="0"/>
              <a:t>ひとつめの要因に対処する手法として，「ゲーム空間の一括構築」を提案します．</a:t>
            </a:r>
          </a:p>
          <a:p>
            <a:r>
              <a:rPr lang="en-JP" dirty="0"/>
              <a:t>環境モデルと監視モデルから違反状態の構築を回避しつつ，直接ゲーム空間を構築することで計算空間を削減します．</a:t>
            </a:r>
          </a:p>
          <a:p>
            <a:endParaRPr lang="en-JP" dirty="0"/>
          </a:p>
          <a:p>
            <a:r>
              <a:rPr lang="en-JP" dirty="0"/>
              <a:t>ふたつめの要因に対処する手法として，「制御機の段階構築」を提案します．</a:t>
            </a:r>
          </a:p>
          <a:p>
            <a:r>
              <a:rPr lang="en-JP" dirty="0"/>
              <a:t>監視モデルごとにゲーム空間を構築・分析し，合成済の安全性を違反する状態の構築を回避することで計算空間を削減します．</a:t>
            </a:r>
          </a:p>
        </p:txBody>
      </p:sp>
    </p:spTree>
    <p:extLst>
      <p:ext uri="{BB962C8B-B14F-4D97-AF65-F5344CB8AC3E}">
        <p14:creationId xmlns:p14="http://schemas.microsoft.com/office/powerpoint/2010/main" val="911400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dirty="0"/>
              <a:t>そこで本発表では，はじめに要因1に対処する「ゲーム空間の一括構築」について詳説します．</a:t>
            </a:r>
          </a:p>
          <a:p>
            <a:endParaRPr lang="en-JP"/>
          </a:p>
        </p:txBody>
      </p:sp>
    </p:spTree>
    <p:extLst>
      <p:ext uri="{BB962C8B-B14F-4D97-AF65-F5344CB8AC3E}">
        <p14:creationId xmlns:p14="http://schemas.microsoft.com/office/powerpoint/2010/main" val="67942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繰り返しになりますが，従来の離散制御器合成では，ゲーム空間構築のために，中間生成物として全体モデルとマップ空間を構築していました．</a:t>
            </a:r>
          </a:p>
          <a:p>
            <a:r>
              <a:rPr lang="en-JP" dirty="0"/>
              <a:t>しかし，この全体モデルとマップ空間はゲーム空間よりも大きな状態空間となることも多く，</a:t>
            </a:r>
            <a:br>
              <a:rPr lang="en-JP" dirty="0"/>
            </a:br>
            <a:r>
              <a:rPr lang="en-JP" dirty="0"/>
              <a:t>この現象が離散制御器合成においてオーバヘッドを増加させる要因ともなっていました．</a:t>
            </a:r>
          </a:p>
          <a:p>
            <a:endParaRPr lang="en-JP" dirty="0"/>
          </a:p>
          <a:p>
            <a:r>
              <a:rPr lang="en-JP" dirty="0"/>
              <a:t>人数管理システムの場合，ゲーム空間の状態数11に対し，全体モデルとマップ空間の状態数</a:t>
            </a:r>
            <a:r>
              <a:rPr lang="en-US" altLang="ja-JP" dirty="0"/>
              <a:t>14</a:t>
            </a:r>
            <a:r>
              <a:rPr lang="ja-JP" altLang="en-US" dirty="0"/>
              <a:t>であり，</a:t>
            </a:r>
            <a:br>
              <a:rPr lang="en-US" altLang="ja-JP" dirty="0"/>
            </a:br>
            <a:r>
              <a:rPr lang="ja-JP" altLang="en-US" dirty="0"/>
              <a:t>最大となる計算空間は全体モデルとマップ空間です．</a:t>
            </a:r>
            <a:endParaRPr lang="en-US" altLang="ja-JP" dirty="0"/>
          </a:p>
          <a:p>
            <a:r>
              <a:rPr lang="ja-JP" altLang="en-US" dirty="0"/>
              <a:t>このとき，あくまで簡単なモデルで試しているため，状態数の差は</a:t>
            </a:r>
            <a:r>
              <a:rPr lang="en-US" altLang="ja-JP" dirty="0"/>
              <a:t>3</a:t>
            </a:r>
            <a:r>
              <a:rPr lang="ja-JP" altLang="en-US" dirty="0"/>
              <a:t>程度であるが，環境モデル数や扱う監視モデルが増えるほど違反状態は増えるため，ゲーム空間とマップ空間，全体モデルの状態数の差は大きくなります．</a:t>
            </a:r>
            <a:endParaRPr lang="en-US" altLang="ja-JP" dirty="0"/>
          </a:p>
        </p:txBody>
      </p:sp>
    </p:spTree>
    <p:extLst>
      <p:ext uri="{BB962C8B-B14F-4D97-AF65-F5344CB8AC3E}">
        <p14:creationId xmlns:p14="http://schemas.microsoft.com/office/powerpoint/2010/main" val="930751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そこで，本研究ではボトルネックとなりうる全体モデルとマップ空間を構築せずに，</a:t>
            </a:r>
            <a:br>
              <a:rPr lang="en-JP"/>
            </a:br>
            <a:r>
              <a:rPr lang="en-JP"/>
              <a:t>直接ゲーム空間を構築することを考えました．</a:t>
            </a:r>
          </a:p>
          <a:p>
            <a:endParaRPr lang="en-JP"/>
          </a:p>
          <a:p>
            <a:r>
              <a:rPr lang="en-JP"/>
              <a:t>並列合成が行う「環境モデルの重ね合わせ」，改変並列合成が行う「監視モデルの重ね合わせ」，空間圧縮が行う「違反状態の圧縮」を一括で行うことで，安全性を違反する状態を回避しつつ，ゲーム空間を構築します．</a:t>
            </a:r>
          </a:p>
        </p:txBody>
      </p:sp>
    </p:spTree>
    <p:extLst>
      <p:ext uri="{BB962C8B-B14F-4D97-AF65-F5344CB8AC3E}">
        <p14:creationId xmlns:p14="http://schemas.microsoft.com/office/powerpoint/2010/main" val="3538729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そのアイデアを実現したものが「ゲーム空間の一括構築」です．</a:t>
            </a:r>
          </a:p>
          <a:p>
            <a:r>
              <a:rPr lang="en-JP"/>
              <a:t>ゲーム空間の一括構築では，環境モデルと監視モデルから，直接ゲーム空間を構築します．</a:t>
            </a:r>
          </a:p>
          <a:p>
            <a:r>
              <a:rPr lang="en-JP"/>
              <a:t>安全性を違反する状態の構築を回避しつつ，初期状態から順に環境モデルと監視モデルを重ね合わせることで，３つのプロセスを一括で行います．</a:t>
            </a:r>
          </a:p>
        </p:txBody>
      </p:sp>
    </p:spTree>
    <p:extLst>
      <p:ext uri="{BB962C8B-B14F-4D97-AF65-F5344CB8AC3E}">
        <p14:creationId xmlns:p14="http://schemas.microsoft.com/office/powerpoint/2010/main" val="3520044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そのアルゴリズムがこの通りです．</a:t>
            </a:r>
          </a:p>
          <a:p>
            <a:r>
              <a:rPr lang="en-JP" dirty="0"/>
              <a:t>以下の①から⑤のプロセスを繰り返し行うことで，安全性を違反する状態を回避しつつ，初期状態から順に環境モデルと監視モデルを一つに重ね合わせていきます．</a:t>
            </a:r>
          </a:p>
          <a:p>
            <a:endParaRPr lang="en-JP" dirty="0"/>
          </a:p>
          <a:p>
            <a:r>
              <a:rPr lang="en-JP" dirty="0"/>
              <a:t>その様子を人数管理システムの例を使って実際に説明していきます．</a:t>
            </a:r>
          </a:p>
          <a:p>
            <a:endParaRPr lang="en-JP" dirty="0"/>
          </a:p>
          <a:p>
            <a:endParaRPr lang="en-JP" dirty="0"/>
          </a:p>
        </p:txBody>
      </p:sp>
    </p:spTree>
    <p:extLst>
      <p:ext uri="{BB962C8B-B14F-4D97-AF65-F5344CB8AC3E}">
        <p14:creationId xmlns:p14="http://schemas.microsoft.com/office/powerpoint/2010/main" val="1459316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はじめに，入力の環境モデルと監視モデルの初期状態から，ゲーム空間の初期状態を構築します．</a:t>
            </a:r>
          </a:p>
          <a:p>
            <a:r>
              <a:rPr lang="en-JP" dirty="0"/>
              <a:t>また，同時に圧縮される違反状態もあらかじめ構築しておきます．</a:t>
            </a:r>
          </a:p>
          <a:p>
            <a:endParaRPr lang="en-JP" dirty="0"/>
          </a:p>
          <a:p>
            <a:r>
              <a:rPr lang="en-JP" dirty="0"/>
              <a:t>そして，構築された初期状態を現在状態とします．</a:t>
            </a:r>
          </a:p>
        </p:txBody>
      </p:sp>
    </p:spTree>
    <p:extLst>
      <p:ext uri="{BB962C8B-B14F-4D97-AF65-F5344CB8AC3E}">
        <p14:creationId xmlns:p14="http://schemas.microsoft.com/office/powerpoint/2010/main" val="2880257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その後，現在状態で生じる遷移を，入力の環境モデルから確認し構築します．</a:t>
            </a:r>
          </a:p>
          <a:p>
            <a:r>
              <a:rPr lang="en-JP" dirty="0"/>
              <a:t>今回の場合，ROOMモデルの初期状態ではreqEnter，ALERTモデルでは</a:t>
            </a:r>
            <a:r>
              <a:rPr lang="en-US" altLang="ja-JP" dirty="0"/>
              <a:t>alert</a:t>
            </a:r>
            <a:r>
              <a:rPr lang="ja-JP" altLang="en-US" dirty="0"/>
              <a:t>が生じうるため，</a:t>
            </a:r>
            <a:r>
              <a:rPr lang="ja-JP" altLang="en-JP" dirty="0"/>
              <a:t>それを</a:t>
            </a:r>
            <a:r>
              <a:rPr lang="ja-JP" altLang="en-US" dirty="0"/>
              <a:t>ゲーム空間に反映させます．</a:t>
            </a:r>
            <a:endParaRPr lang="en-JP" dirty="0"/>
          </a:p>
        </p:txBody>
      </p:sp>
    </p:spTree>
    <p:extLst>
      <p:ext uri="{BB962C8B-B14F-4D97-AF65-F5344CB8AC3E}">
        <p14:creationId xmlns:p14="http://schemas.microsoft.com/office/powerpoint/2010/main" val="1441007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その後，構築された遷移の遷移先状態を構築します．</a:t>
            </a:r>
          </a:p>
          <a:p>
            <a:r>
              <a:rPr lang="en-JP" dirty="0"/>
              <a:t>reqEnterが生じるとROOMモデルの状態のみが0から1に遷移するため，状態（1,0）が構築されます．</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dirty="0"/>
              <a:t>alertが生じるとALERTモデルの状態のみが0から1に遷移するため，状態（0,1）が構築されます．</a:t>
            </a:r>
          </a:p>
          <a:p>
            <a:endParaRPr lang="en-JP" dirty="0"/>
          </a:p>
        </p:txBody>
      </p:sp>
    </p:spTree>
    <p:extLst>
      <p:ext uri="{BB962C8B-B14F-4D97-AF65-F5344CB8AC3E}">
        <p14:creationId xmlns:p14="http://schemas.microsoft.com/office/powerpoint/2010/main" val="2560966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その後，構築された状態が監視モデルの違反状態に当たるか確認します．</a:t>
            </a:r>
            <a:endParaRPr lang="en-JP" dirty="0"/>
          </a:p>
          <a:p>
            <a:r>
              <a:rPr lang="en-JP" dirty="0"/>
              <a:t>今回は違反状態に当たりませんでした．</a:t>
            </a:r>
            <a:endParaRPr lang="en-US" dirty="0"/>
          </a:p>
        </p:txBody>
      </p:sp>
    </p:spTree>
    <p:extLst>
      <p:ext uri="{BB962C8B-B14F-4D97-AF65-F5344CB8AC3E}">
        <p14:creationId xmlns:p14="http://schemas.microsoft.com/office/powerpoint/2010/main" val="368892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離散事象システムで安全性を保証する上で，開発者はまず初めに環境モデルを設計します．</a:t>
            </a:r>
          </a:p>
          <a:p>
            <a:r>
              <a:rPr lang="en-JP" sz="1100" dirty="0"/>
              <a:t>環境モデルはLabelled Transition System，通称LTSを使って</a:t>
            </a:r>
            <a:r>
              <a:rPr lang="en-JP" dirty="0"/>
              <a:t>モデル化</a:t>
            </a:r>
            <a:r>
              <a:rPr lang="ja-JP" altLang="en-US"/>
              <a:t>されます</a:t>
            </a:r>
            <a:r>
              <a:rPr lang="ja-JP" altLang="en-US" sz="1100"/>
              <a:t>．</a:t>
            </a:r>
            <a:endParaRPr lang="en-JP" sz="1100" dirty="0"/>
          </a:p>
          <a:p>
            <a:r>
              <a:rPr lang="en-JP" sz="1100" dirty="0"/>
              <a:t>LTSは状態，事象，遷移，初期状態から構成され，スライドの右下の図のような状態遷移モデルを表します．</a:t>
            </a:r>
          </a:p>
          <a:p>
            <a:r>
              <a:rPr lang="en-JP" sz="1100" dirty="0"/>
              <a:t>数字の書かれた丸が状態，その中でも赤色の0が書かれた状態が初期状態となります．そして矢印が遷移，矢印に書かれた文字が事象となり，事象の発生によって状態が変化する様子が表現されます．</a:t>
            </a:r>
          </a:p>
          <a:p>
            <a:endParaRPr lang="en-JP" sz="1100" dirty="0"/>
          </a:p>
          <a:p>
            <a:r>
              <a:rPr lang="en-JP" sz="1100" dirty="0"/>
              <a:t>この時，人数管理システムの環境モデルROOMは，右下の図のように表されます．</a:t>
            </a:r>
          </a:p>
          <a:p>
            <a:r>
              <a:rPr lang="en-JP" sz="1100" dirty="0"/>
              <a:t>訪問者はreqEnterによって部屋への入室を依頼し，その時の部屋の人数の状態に応じてシステムは</a:t>
            </a:r>
            <a:r>
              <a:rPr lang="en-US" altLang="ja-JP" sz="1100" dirty="0"/>
              <a:t>allow</a:t>
            </a:r>
            <a:r>
              <a:rPr lang="ja-JP" altLang="en-US" sz="1100"/>
              <a:t>，</a:t>
            </a:r>
            <a:r>
              <a:rPr lang="en-US" altLang="ja-JP" sz="1100" dirty="0"/>
              <a:t>deny</a:t>
            </a:r>
            <a:r>
              <a:rPr lang="ja-JP" altLang="en-US" sz="1100"/>
              <a:t>で部屋への入室を許可</a:t>
            </a:r>
            <a:r>
              <a:rPr lang="en-US" altLang="ja-JP" sz="1100" dirty="0"/>
              <a:t>/</a:t>
            </a:r>
            <a:r>
              <a:rPr lang="ja-JP" altLang="en-US" sz="1100"/>
              <a:t>拒否します．</a:t>
            </a:r>
            <a:endParaRPr lang="en-US" altLang="ja-JP" sz="1100" dirty="0"/>
          </a:p>
          <a:p>
            <a:r>
              <a:rPr lang="ja-JP" altLang="en-US" sz="1100"/>
              <a:t>そして，入室が許可された訪問者は</a:t>
            </a:r>
            <a:r>
              <a:rPr lang="en-US" altLang="ja-JP" sz="1100" dirty="0" err="1"/>
              <a:t>allive</a:t>
            </a:r>
            <a:r>
              <a:rPr lang="ja-JP" altLang="en-US" sz="1100"/>
              <a:t>で部屋に到着し，任意のタイミングで部屋から</a:t>
            </a:r>
            <a:r>
              <a:rPr lang="en-US" altLang="ja-JP" sz="1100" dirty="0"/>
              <a:t>leave</a:t>
            </a:r>
            <a:r>
              <a:rPr lang="ja-JP" altLang="en-JP" sz="1100"/>
              <a:t>で</a:t>
            </a:r>
            <a:r>
              <a:rPr lang="ja-JP" altLang="en-US" sz="1100"/>
              <a:t>退出します．</a:t>
            </a:r>
            <a:endParaRPr lang="en-US" altLang="ja-JP" sz="1100"/>
          </a:p>
          <a:p>
            <a:r>
              <a:rPr lang="ja-JP" altLang="en-US" sz="1100"/>
              <a:t>このようにして，システムの開発者はシステムの動作環境を環境モデルとして設計します．</a:t>
            </a:r>
            <a:endParaRPr lang="en-US" altLang="ja-JP" sz="1100" dirty="0"/>
          </a:p>
        </p:txBody>
      </p:sp>
    </p:spTree>
    <p:extLst>
      <p:ext uri="{BB962C8B-B14F-4D97-AF65-F5344CB8AC3E}">
        <p14:creationId xmlns:p14="http://schemas.microsoft.com/office/powerpoint/2010/main" val="679770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その後，構築された状態を新たに現在状態とし，再度遷移の構築から繰り返し実行します．</a:t>
            </a:r>
          </a:p>
        </p:txBody>
      </p:sp>
    </p:spTree>
    <p:extLst>
      <p:ext uri="{BB962C8B-B14F-4D97-AF65-F5344CB8AC3E}">
        <p14:creationId xmlns:p14="http://schemas.microsoft.com/office/powerpoint/2010/main" val="3464127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状態（1,0）で生じる遷移を構築し，</a:t>
            </a:r>
          </a:p>
        </p:txBody>
      </p:sp>
    </p:spTree>
    <p:extLst>
      <p:ext uri="{BB962C8B-B14F-4D97-AF65-F5344CB8AC3E}">
        <p14:creationId xmlns:p14="http://schemas.microsoft.com/office/powerpoint/2010/main" val="1872928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その遷移先の状態を構築する</a:t>
            </a:r>
          </a:p>
        </p:txBody>
      </p:sp>
    </p:spTree>
    <p:extLst>
      <p:ext uri="{BB962C8B-B14F-4D97-AF65-F5344CB8AC3E}">
        <p14:creationId xmlns:p14="http://schemas.microsoft.com/office/powerpoint/2010/main" val="1581518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そして，遷移先の状態が監視モデルにおいて違反状態でないか確認する．</a:t>
            </a:r>
          </a:p>
        </p:txBody>
      </p:sp>
    </p:spTree>
    <p:extLst>
      <p:ext uri="{BB962C8B-B14F-4D97-AF65-F5344CB8AC3E}">
        <p14:creationId xmlns:p14="http://schemas.microsoft.com/office/powerpoint/2010/main" val="3652209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この一連の流れを構築された状態全てにおいて繰り返します．</a:t>
            </a:r>
          </a:p>
          <a:p>
            <a:r>
              <a:rPr lang="en-JP" dirty="0"/>
              <a:t>今回の図の場合，オレンジ色の状態全てにおいて繰り返し行います．</a:t>
            </a:r>
          </a:p>
        </p:txBody>
      </p:sp>
    </p:spTree>
    <p:extLst>
      <p:ext uri="{BB962C8B-B14F-4D97-AF65-F5344CB8AC3E}">
        <p14:creationId xmlns:p14="http://schemas.microsoft.com/office/powerpoint/2010/main" val="405509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その後，状態（5,0）まで現在状態が移ったときを考えます．</a:t>
            </a:r>
          </a:p>
          <a:p>
            <a:r>
              <a:rPr lang="en-JP" dirty="0"/>
              <a:t>状態（5,0）が現在状態の時，遷移先状態として，状態（6,0）が構築されます．</a:t>
            </a:r>
          </a:p>
          <a:p>
            <a:r>
              <a:rPr lang="en-JP" dirty="0"/>
              <a:t>このとき，状態（6,0）は監視モデルにおいて，違反状態となります．</a:t>
            </a:r>
          </a:p>
        </p:txBody>
      </p:sp>
    </p:spTree>
    <p:extLst>
      <p:ext uri="{BB962C8B-B14F-4D97-AF65-F5344CB8AC3E}">
        <p14:creationId xmlns:p14="http://schemas.microsoft.com/office/powerpoint/2010/main" val="1242305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すると，本アルゴリズムでは安全性を違反する状態の構築を回避するために，</a:t>
            </a:r>
            <a:br>
              <a:rPr lang="en-JP" dirty="0"/>
            </a:br>
            <a:r>
              <a:rPr lang="en-JP" dirty="0"/>
              <a:t>監視モデルにおいて違反状態となる遷移先状態は全て構築済の状態-1に集約されます．</a:t>
            </a:r>
          </a:p>
          <a:p>
            <a:endParaRPr lang="en-JP" dirty="0"/>
          </a:p>
        </p:txBody>
      </p:sp>
    </p:spTree>
    <p:extLst>
      <p:ext uri="{BB962C8B-B14F-4D97-AF65-F5344CB8AC3E}">
        <p14:creationId xmlns:p14="http://schemas.microsoft.com/office/powerpoint/2010/main" val="1283519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状態（6,1）に関しても同様です．</a:t>
            </a:r>
          </a:p>
          <a:p>
            <a:r>
              <a:rPr lang="en-JP" dirty="0"/>
              <a:t>このようにして，安全性を違反する状態とその遷移先の状態空間の構築を回避し，空間圧縮を実現します．</a:t>
            </a:r>
          </a:p>
          <a:p>
            <a:endParaRPr lang="en-JP" dirty="0"/>
          </a:p>
        </p:txBody>
      </p:sp>
    </p:spTree>
    <p:extLst>
      <p:ext uri="{BB962C8B-B14F-4D97-AF65-F5344CB8AC3E}">
        <p14:creationId xmlns:p14="http://schemas.microsoft.com/office/powerpoint/2010/main" val="9924953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以上のアルゴリズムによって，ゲーム空間の一括構築は実現されます．</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a:t>このアルゴリズムによって，安全性を違反する状態の構築を回避しつつ，</a:t>
            </a:r>
            <a:r>
              <a:rPr lang="ja-JP" altLang="en-US" sz="1100" b="0" i="0">
                <a:solidFill>
                  <a:schemeClr val="tx2">
                    <a:lumMod val="25000"/>
                  </a:schemeClr>
                </a:solidFill>
                <a:effectLst/>
                <a:latin typeface="Lato" panose="020F0502020204030203" pitchFamily="34" charset="0"/>
                <a:cs typeface="Lato" panose="020F0502020204030203" pitchFamily="34" charset="0"/>
              </a:rPr>
              <a:t>環境モデルと監視モデルから</a:t>
            </a:r>
            <a:r>
              <a:rPr lang="ja-JP" altLang="en-US" sz="1100" i="0">
                <a:solidFill>
                  <a:schemeClr val="tx2">
                    <a:lumMod val="25000"/>
                  </a:schemeClr>
                </a:solidFill>
                <a:effectLst/>
                <a:latin typeface="Lato" panose="020F0502020204030203" pitchFamily="34" charset="0"/>
                <a:cs typeface="Lato" panose="020F0502020204030203" pitchFamily="34" charset="0"/>
              </a:rPr>
              <a:t>直接ゲーム空間構築することが可能です．</a:t>
            </a:r>
            <a:endParaRPr lang="en-US" altLang="ja-JP" sz="1100" i="0">
              <a:solidFill>
                <a:schemeClr val="tx2">
                  <a:lumMod val="25000"/>
                </a:schemeClr>
              </a:solidFill>
              <a:effectLst/>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i="0">
                <a:solidFill>
                  <a:schemeClr val="tx2">
                    <a:lumMod val="25000"/>
                  </a:schemeClr>
                </a:solidFill>
                <a:effectLst/>
                <a:latin typeface="Lato" panose="020F0502020204030203" pitchFamily="34" charset="0"/>
                <a:cs typeface="Lato" panose="020F0502020204030203" pitchFamily="34" charset="0"/>
              </a:rPr>
              <a:t>これにより，並列合成，改変並列合成，空間圧縮を</a:t>
            </a:r>
            <a:r>
              <a:rPr lang="ja-JP" altLang="en-JP" sz="1100" i="0">
                <a:solidFill>
                  <a:schemeClr val="tx2">
                    <a:lumMod val="25000"/>
                  </a:schemeClr>
                </a:solidFill>
                <a:effectLst/>
                <a:latin typeface="Lato" panose="020F0502020204030203" pitchFamily="34" charset="0"/>
                <a:cs typeface="Lato" panose="020F0502020204030203" pitchFamily="34" charset="0"/>
              </a:rPr>
              <a:t>一括構築</a:t>
            </a:r>
            <a:r>
              <a:rPr lang="ja-JP" altLang="en-US" sz="1100" i="0">
                <a:solidFill>
                  <a:schemeClr val="tx2">
                    <a:lumMod val="25000"/>
                  </a:schemeClr>
                </a:solidFill>
                <a:effectLst/>
                <a:latin typeface="Lato" panose="020F0502020204030203" pitchFamily="34" charset="0"/>
                <a:cs typeface="Lato" panose="020F0502020204030203" pitchFamily="34" charset="0"/>
              </a:rPr>
              <a:t>することが可能となり，</a:t>
            </a:r>
            <a:r>
              <a:rPr lang="ja-JP" altLang="en-JP" sz="1100" i="0">
                <a:solidFill>
                  <a:schemeClr val="tx2">
                    <a:lumMod val="25000"/>
                  </a:schemeClr>
                </a:solidFill>
                <a:effectLst/>
                <a:latin typeface="Lato" panose="020F0502020204030203" pitchFamily="34" charset="0"/>
                <a:cs typeface="Lato" panose="020F0502020204030203" pitchFamily="34" charset="0"/>
              </a:rPr>
              <a:t>安全性を</a:t>
            </a:r>
            <a:r>
              <a:rPr lang="ja-JP" altLang="en-US" sz="1100" i="0">
                <a:solidFill>
                  <a:schemeClr val="tx2">
                    <a:lumMod val="25000"/>
                  </a:schemeClr>
                </a:solidFill>
                <a:effectLst/>
                <a:latin typeface="Lato" panose="020F0502020204030203" pitchFamily="34" charset="0"/>
                <a:cs typeface="Lato" panose="020F0502020204030203" pitchFamily="34" charset="0"/>
              </a:rPr>
              <a:t>違反する状態空間だけ</a:t>
            </a:r>
            <a:r>
              <a:rPr lang="ja-JP" altLang="en-JP" sz="1100" i="0">
                <a:solidFill>
                  <a:schemeClr val="tx2">
                    <a:lumMod val="25000"/>
                  </a:schemeClr>
                </a:solidFill>
                <a:effectLst/>
                <a:latin typeface="Lato" panose="020F0502020204030203" pitchFamily="34" charset="0"/>
                <a:cs typeface="Lato" panose="020F0502020204030203" pitchFamily="34" charset="0"/>
              </a:rPr>
              <a:t>計算</a:t>
            </a:r>
            <a:r>
              <a:rPr lang="ja-JP" altLang="en-US" sz="1100" i="0">
                <a:solidFill>
                  <a:schemeClr val="tx2">
                    <a:lumMod val="25000"/>
                  </a:schemeClr>
                </a:solidFill>
                <a:effectLst/>
                <a:latin typeface="Lato" panose="020F0502020204030203" pitchFamily="34" charset="0"/>
                <a:cs typeface="Lato" panose="020F0502020204030203" pitchFamily="34" charset="0"/>
              </a:rPr>
              <a:t>空間削減が実現されます．</a:t>
            </a:r>
            <a:endParaRPr lang="en-US" altLang="ja-JP" sz="1100" i="0">
              <a:solidFill>
                <a:schemeClr val="tx2">
                  <a:lumMod val="25000"/>
                </a:schemeClr>
              </a:solidFill>
              <a:effectLst/>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ja-JP" altLang="en-US" sz="1100" i="0">
              <a:solidFill>
                <a:schemeClr val="tx2">
                  <a:lumMod val="25000"/>
                </a:schemeClr>
              </a:solidFill>
              <a:effectLst/>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80637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このゲーム空間の一括構築の有効性を確認するために，本研究では2つのリサーチ・クエスチョンを設定し，確認を行いました．</a:t>
            </a:r>
          </a:p>
          <a:p>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リサーチ・クエスチョン</a:t>
            </a:r>
            <a: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は，</a:t>
            </a:r>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計算空間の状態数と遷移数はどれだけ削減されたか，</a:t>
            </a:r>
            <a:b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リサーチ・クエスチョン</a:t>
            </a:r>
            <a: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2</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は，</a:t>
            </a:r>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計算空間削減によって，オーバヘッドである必要主記憶量と計算時間はどれだけ削減されたか</a:t>
            </a:r>
            <a:r>
              <a:rPr lang="ja-JP" altLang="en-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確認し</a:t>
            </a:r>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ます．</a:t>
            </a:r>
            <a:endParaRPr lang="en-US" altLang="ja-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endParaRPr lang="en-US" altLang="ja-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これらのリサーチ・クエスチョンを確認するために，</a:t>
            </a:r>
            <a:br>
              <a:rPr lang="en-US" altLang="ja-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５つの評価シナリオで既存手法と提案手法で離散制御器合成を実施しました．</a:t>
            </a:r>
            <a:endParaRPr lang="en-US" altLang="ja-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またその際，合成にかかった計算空間とオーバヘッドを計測しました．</a:t>
            </a:r>
            <a:endParaRPr lang="en-US" altLang="ja-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endPar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endParaRPr lang="en-JP" dirty="0"/>
          </a:p>
        </p:txBody>
      </p:sp>
    </p:spTree>
    <p:extLst>
      <p:ext uri="{BB962C8B-B14F-4D97-AF65-F5344CB8AC3E}">
        <p14:creationId xmlns:p14="http://schemas.microsoft.com/office/powerpoint/2010/main" val="3826410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次に，開発者はシステムで保証したい安全性を監視モデルとしてモデル化します．</a:t>
            </a:r>
          </a:p>
          <a:p>
            <a:r>
              <a:rPr lang="en-JP" dirty="0"/>
              <a:t>安全性とは「</a:t>
            </a:r>
            <a:r>
              <a:rPr lang="ja-JP" altLang="en-US" sz="1100">
                <a:solidFill>
                  <a:schemeClr val="tx2">
                    <a:lumMod val="25000"/>
                  </a:schemeClr>
                </a:solidFill>
              </a:rPr>
              <a:t>悪い事象が発生しない</a:t>
            </a:r>
            <a:r>
              <a:rPr lang="en-JP" dirty="0"/>
              <a:t>」ことを表し，システムの開発者が意図しない事象が発生しないことを表します．</a:t>
            </a:r>
          </a:p>
          <a:p>
            <a:r>
              <a:rPr lang="en-JP" dirty="0"/>
              <a:t>この安全性を保証したシステムを設計することで，システムの動作の正しさを保証することが可能です．</a:t>
            </a:r>
          </a:p>
          <a:p>
            <a:endParaRPr lang="en-JP" dirty="0"/>
          </a:p>
          <a:p>
            <a:r>
              <a:rPr lang="en-JP" dirty="0"/>
              <a:t>例えば，人数管理システムの場合，部屋の人数が2人以上になるとシステムが回避したいリスクを回避できなくなるとします．</a:t>
            </a:r>
          </a:p>
          <a:p>
            <a:r>
              <a:rPr lang="en-JP" dirty="0"/>
              <a:t>すると安全性として，「常に2人目を到着させてはいけない」が与えられることになります．</a:t>
            </a:r>
          </a:p>
          <a:p>
            <a:endParaRPr lang="en-JP" dirty="0"/>
          </a:p>
          <a:p>
            <a:r>
              <a:rPr lang="en-JP" dirty="0"/>
              <a:t>この安全性は環境モデルと同じくLTSによって表現できます．</a:t>
            </a:r>
          </a:p>
          <a:p>
            <a:r>
              <a:rPr lang="en-JP" dirty="0"/>
              <a:t>安全性を違反する状態を違反状態とし，悪い事象が発生したとき，違反状態に遷移するモデルによって表現されます．</a:t>
            </a:r>
          </a:p>
          <a:p>
            <a:r>
              <a:rPr lang="en-JP" dirty="0"/>
              <a:t>すると，先ほどの「常に2人目を到着させてはいけない」という安全性は右下のSAFETYモデルによって表現できます．</a:t>
            </a:r>
          </a:p>
          <a:p>
            <a:r>
              <a:rPr lang="en-JP" dirty="0"/>
              <a:t>このようにして，開発者はシステムの安全性を監視モデルとして設計します．</a:t>
            </a:r>
          </a:p>
          <a:p>
            <a:endParaRPr lang="en-JP" dirty="0"/>
          </a:p>
        </p:txBody>
      </p:sp>
    </p:spTree>
    <p:extLst>
      <p:ext uri="{BB962C8B-B14F-4D97-AF65-F5344CB8AC3E}">
        <p14:creationId xmlns:p14="http://schemas.microsoft.com/office/powerpoint/2010/main" val="26826876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本実験に使用した評価シナリオはスライドの５つです．</a:t>
            </a:r>
          </a:p>
          <a:p>
            <a:r>
              <a:rPr lang="en-JP" dirty="0"/>
              <a:t>全て関連研究の評価で使用されたシナリオであり，全シナリオが環境モデルの数とサイズが変更可能となっています．</a:t>
            </a:r>
          </a:p>
          <a:p>
            <a:endParaRPr lang="en-JP" dirty="0"/>
          </a:p>
          <a:p>
            <a:r>
              <a:rPr lang="en-JP" dirty="0"/>
              <a:t>また，本研究で使用した計算器はスライドの通りで，最大で約250GBの主記憶量を必要とする離散制御器合成まで実行可能です．</a:t>
            </a:r>
          </a:p>
        </p:txBody>
      </p:sp>
    </p:spTree>
    <p:extLst>
      <p:ext uri="{BB962C8B-B14F-4D97-AF65-F5344CB8AC3E}">
        <p14:creationId xmlns:p14="http://schemas.microsoft.com/office/powerpoint/2010/main" val="4003039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その実験結果がこちらです．</a:t>
            </a:r>
          </a:p>
          <a:p>
            <a:r>
              <a:rPr lang="en-JP" dirty="0"/>
              <a:t>データが多いため，リサーチ・クエスチョンごとに着目するデータを示します．</a:t>
            </a:r>
          </a:p>
        </p:txBody>
      </p:sp>
    </p:spTree>
    <p:extLst>
      <p:ext uri="{BB962C8B-B14F-4D97-AF65-F5344CB8AC3E}">
        <p14:creationId xmlns:p14="http://schemas.microsoft.com/office/powerpoint/2010/main" val="18040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はじめにリサーチクエスチョン</a:t>
            </a:r>
            <a:r>
              <a:rPr lang="en-US" altLang="ja-JP" dirty="0"/>
              <a:t>1</a:t>
            </a:r>
            <a:r>
              <a:rPr lang="ja-JP" altLang="en-US" dirty="0"/>
              <a:t>の「計算空間がどれだけ削減されたか」です．</a:t>
            </a:r>
            <a:endParaRPr lang="en-US" altLang="ja-JP" dirty="0"/>
          </a:p>
          <a:p>
            <a:endParaRPr lang="en-US" altLang="ja-JP" dirty="0"/>
          </a:p>
          <a:p>
            <a:r>
              <a:rPr lang="ja-JP" altLang="en-US" dirty="0"/>
              <a:t>具体的なシナリオごとの計算空間の</a:t>
            </a:r>
            <a:r>
              <a:rPr lang="ja-JP" altLang="en-JP" dirty="0"/>
              <a:t>削減</a:t>
            </a:r>
            <a:r>
              <a:rPr lang="ja-JP" altLang="en-US" dirty="0"/>
              <a:t>効果は左の通りです．</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dirty="0"/>
              <a:t>全体で</a:t>
            </a:r>
            <a:r>
              <a:rPr lang="en-JP" sz="1100" dirty="0">
                <a:solidFill>
                  <a:schemeClr val="tx2">
                    <a:lumMod val="25000"/>
                  </a:schemeClr>
                </a:solidFill>
              </a:rPr>
              <a:t>状態は平均49.5%，遷移は平均49.4%の削減効果が確認されました．</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JP" sz="1100" dirty="0">
              <a:solidFill>
                <a:schemeClr val="tx2">
                  <a:lumMod val="25000"/>
                </a:schemeClr>
              </a:solidFil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sz="1100" dirty="0">
                <a:solidFill>
                  <a:schemeClr val="tx2">
                    <a:lumMod val="25000"/>
                  </a:schemeClr>
                </a:solidFill>
              </a:rPr>
              <a:t>また，Bidding WorkflowやAuto Warahouseの一部のシナリオでは全く計算空かが削減されない場合も確認されました．</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sz="1100" dirty="0">
                <a:solidFill>
                  <a:schemeClr val="tx2">
                    <a:lumMod val="25000"/>
                  </a:schemeClr>
                </a:solidFill>
              </a:rPr>
              <a:t>これらの削減効果が確認されなかったシナリオは全て，ボトルネックがゲーム空間となっていました．</a:t>
            </a:r>
            <a:endParaRPr lang="en-JP" dirty="0"/>
          </a:p>
        </p:txBody>
      </p:sp>
    </p:spTree>
    <p:extLst>
      <p:ext uri="{BB962C8B-B14F-4D97-AF65-F5344CB8AC3E}">
        <p14:creationId xmlns:p14="http://schemas.microsoft.com/office/powerpoint/2010/main" val="3219952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環境モデル数の増加に対して，計算空間の削減効果も増加する性質を持つことがわかりました．</a:t>
            </a:r>
          </a:p>
          <a:p>
            <a:r>
              <a:rPr lang="en-JP" dirty="0"/>
              <a:t>スライドのグラフにあるように，対数軸グラフの傾きが緩やかになっていることからも，環境モデル数の増加に対する指数増加を抑制する効果があることがわかります．</a:t>
            </a:r>
          </a:p>
          <a:p>
            <a:endParaRPr lang="en-JP" dirty="0"/>
          </a:p>
          <a:p>
            <a:r>
              <a:rPr lang="en-JP" dirty="0"/>
              <a:t>また，環境モデルサイズの増加に対しては，ゲーム空間の一括構築は削減効果は依存しないことがわかりました．</a:t>
            </a:r>
          </a:p>
          <a:p>
            <a:endParaRPr lang="en-JP" dirty="0"/>
          </a:p>
        </p:txBody>
      </p:sp>
    </p:spTree>
    <p:extLst>
      <p:ext uri="{BB962C8B-B14F-4D97-AF65-F5344CB8AC3E}">
        <p14:creationId xmlns:p14="http://schemas.microsoft.com/office/powerpoint/2010/main" val="3701317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次はリサーチクエスチョン2の「</a:t>
            </a:r>
            <a:r>
              <a:rPr lang="ja-JP" altLang="en-US" dirty="0"/>
              <a:t>計算空間削減によって，必要主記憶量と計算時間はどれだけ削減されたか</a:t>
            </a:r>
            <a:r>
              <a:rPr lang="en-JP" dirty="0"/>
              <a:t>」です．</a:t>
            </a:r>
          </a:p>
          <a:p>
            <a:r>
              <a:rPr lang="en-JP" dirty="0"/>
              <a:t>計算空間削減によるオーバヘッドの削減効果について確認します．</a:t>
            </a:r>
          </a:p>
          <a:p>
            <a:endParaRPr lang="en-JP" dirty="0"/>
          </a:p>
          <a:p>
            <a:r>
              <a:rPr lang="ja-JP" altLang="en-US" dirty="0"/>
              <a:t>具体的なシナリオごとのオーバヘッドの</a:t>
            </a:r>
            <a:r>
              <a:rPr lang="ja-JP" altLang="en-JP" dirty="0"/>
              <a:t>削減</a:t>
            </a:r>
            <a:r>
              <a:rPr lang="ja-JP" altLang="en-US" dirty="0"/>
              <a:t>効果は左の通りです．</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dirty="0"/>
              <a:t>全体で，</a:t>
            </a:r>
            <a:r>
              <a:rPr lang="ja-JP" altLang="en-US" sz="1100" dirty="0">
                <a:solidFill>
                  <a:schemeClr val="tx2">
                    <a:lumMod val="25000"/>
                  </a:schemeClr>
                </a:solidFill>
              </a:rPr>
              <a:t>主記憶量</a:t>
            </a:r>
            <a:r>
              <a:rPr lang="en-JP" sz="1100" dirty="0">
                <a:solidFill>
                  <a:schemeClr val="tx2">
                    <a:lumMod val="25000"/>
                  </a:schemeClr>
                </a:solidFill>
              </a:rPr>
              <a:t>は平均33.4%，計算時間は平均41.4%の削減効果が確認されました．</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sz="1100" dirty="0">
                <a:solidFill>
                  <a:schemeClr val="tx2">
                    <a:lumMod val="25000"/>
                  </a:schemeClr>
                </a:solidFill>
              </a:rPr>
              <a:t>また，計算空間削減効果が大きくなるほど，オーバヘッドの削減効果も大きくなる傾向も確認できました．</a:t>
            </a:r>
          </a:p>
          <a:p>
            <a:endParaRPr lang="en-JP" dirty="0"/>
          </a:p>
          <a:p>
            <a:endParaRPr lang="en-JP" dirty="0"/>
          </a:p>
        </p:txBody>
      </p:sp>
    </p:spTree>
    <p:extLst>
      <p:ext uri="{BB962C8B-B14F-4D97-AF65-F5344CB8AC3E}">
        <p14:creationId xmlns:p14="http://schemas.microsoft.com/office/powerpoint/2010/main" val="18879964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以上の実験結果をまとめたスライドがこちらです．</a:t>
            </a:r>
          </a:p>
          <a:p>
            <a:endParaRPr lang="en-JP"/>
          </a:p>
          <a:p>
            <a:r>
              <a:rPr lang="en-JP"/>
              <a:t>計算空間削減効果は，状態で平均49.5%，遷移で平均49.4%確認されました．</a:t>
            </a:r>
          </a:p>
          <a:p>
            <a:r>
              <a:rPr lang="en-JP"/>
              <a:t>計算空間削減によるオーバヘッド削減効果は，主記憶量で平均-33.4%，計算時間で平均-41.4%確認されました．</a:t>
            </a:r>
          </a:p>
          <a:p>
            <a:endParaRPr lang="en-JP"/>
          </a:p>
          <a:p>
            <a:r>
              <a:rPr lang="en-JP"/>
              <a:t>また，ゲーム空間の一括構築手法の傾向として，</a:t>
            </a:r>
            <a:br>
              <a:rPr lang="en-JP"/>
            </a:br>
            <a:r>
              <a:rPr lang="en-JP"/>
              <a:t>与えられる環境モデル数が多くなるほど，計算空間削減効果が大きくなることがわかりました．</a:t>
            </a:r>
            <a:br>
              <a:rPr lang="en-JP"/>
            </a:br>
            <a:r>
              <a:rPr lang="en-JP"/>
              <a:t>また，計算空間削減効果が大きくなるほど，オーバヘッド削減効果も大きくなることがわかりました．</a:t>
            </a:r>
          </a:p>
          <a:p>
            <a:endParaRPr lang="en-JP"/>
          </a:p>
          <a:p>
            <a:r>
              <a:rPr lang="en-JP"/>
              <a:t>合成されるゲーム空間は同一である</a:t>
            </a:r>
          </a:p>
        </p:txBody>
      </p:sp>
    </p:spTree>
    <p:extLst>
      <p:ext uri="{BB962C8B-B14F-4D97-AF65-F5344CB8AC3E}">
        <p14:creationId xmlns:p14="http://schemas.microsoft.com/office/powerpoint/2010/main" val="2020855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ゲーム空間の一括構築のまとめです．</a:t>
            </a:r>
          </a:p>
          <a:p>
            <a:r>
              <a:rPr lang="en-JP" dirty="0"/>
              <a:t>ゲーム空間の一括構築は，本研究の目的であるオーバヘッドを平均で33.4%，最大で99.9%削減する効果があることがわかりました．</a:t>
            </a:r>
          </a:p>
          <a:p>
            <a:endParaRPr lang="en-JP" dirty="0"/>
          </a:p>
          <a:p>
            <a:r>
              <a:rPr lang="en-JP" dirty="0"/>
              <a:t>しかし，手法の限界としてゲーム空間自体がボトルネックとなる程大きい場合，削減効果は発揮されないことがわかりました．</a:t>
            </a:r>
          </a:p>
          <a:p>
            <a:r>
              <a:rPr lang="en-JP" dirty="0"/>
              <a:t>これは，ゲーム空間の一括構築が改良したプロセスは並列合成，改変並列合成，空間圧縮であり，生成されるゲーム空間は従来手法と変わらないことに起因します．</a:t>
            </a:r>
          </a:p>
          <a:p>
            <a:endParaRPr lang="en-JP" dirty="0"/>
          </a:p>
          <a:p>
            <a:r>
              <a:rPr lang="en-JP" dirty="0"/>
              <a:t>そのため，ゲーム空間がボトルネックとなる離散制御器合成には有効ではありません．</a:t>
            </a:r>
          </a:p>
          <a:p>
            <a:endParaRPr lang="en-JP" dirty="0"/>
          </a:p>
        </p:txBody>
      </p:sp>
    </p:spTree>
    <p:extLst>
      <p:ext uri="{BB962C8B-B14F-4D97-AF65-F5344CB8AC3E}">
        <p14:creationId xmlns:p14="http://schemas.microsoft.com/office/powerpoint/2010/main" val="32668858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そこで，構築するゲーム空間自体を小さくする手法として，「制御器の段階構築」を提案します．</a:t>
            </a:r>
          </a:p>
          <a:p>
            <a:r>
              <a:rPr lang="en-JP" dirty="0"/>
              <a:t>「制御器の段階構築」は監視モデルごとにゲーム空間を構築・分析し，合成済の安全性を違反する状態の構築を回避することで計算空間を削減します．</a:t>
            </a:r>
          </a:p>
        </p:txBody>
      </p:sp>
    </p:spTree>
    <p:extLst>
      <p:ext uri="{BB962C8B-B14F-4D97-AF65-F5344CB8AC3E}">
        <p14:creationId xmlns:p14="http://schemas.microsoft.com/office/powerpoint/2010/main" val="3813224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そこで，次に制御器の段階構築について詳説します．</a:t>
            </a:r>
          </a:p>
        </p:txBody>
      </p:sp>
    </p:spTree>
    <p:extLst>
      <p:ext uri="{BB962C8B-B14F-4D97-AF65-F5344CB8AC3E}">
        <p14:creationId xmlns:p14="http://schemas.microsoft.com/office/powerpoint/2010/main" val="3345162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ゲーム空間構築におけるオーバヘッドを増加させる要因として，全ての安全性が全ての環境モデルにおいて分析されることにあります．</a:t>
            </a:r>
          </a:p>
          <a:p>
            <a:endParaRPr lang="en-JP" dirty="0"/>
          </a:p>
          <a:p>
            <a:r>
              <a:rPr lang="en-JP" dirty="0"/>
              <a:t>従来の離散制御器合成では，どのような安全性であったとしても，</a:t>
            </a:r>
            <a:br>
              <a:rPr lang="en-JP" dirty="0"/>
            </a:br>
            <a:r>
              <a:rPr lang="en-JP" dirty="0"/>
              <a:t>全ての環境モデルが統合された全体モデルにおいて，ゲーム空間を構築し，安全性を分析していました．</a:t>
            </a:r>
          </a:p>
          <a:p>
            <a:r>
              <a:rPr lang="en-JP" dirty="0"/>
              <a:t>しかし，安全性によっては一部の環境モデルだけで安全性を分析することはできるのではないかと考えました．</a:t>
            </a:r>
          </a:p>
          <a:p>
            <a:endParaRPr lang="en-JP" dirty="0"/>
          </a:p>
        </p:txBody>
      </p:sp>
    </p:spTree>
    <p:extLst>
      <p:ext uri="{BB962C8B-B14F-4D97-AF65-F5344CB8AC3E}">
        <p14:creationId xmlns:p14="http://schemas.microsoft.com/office/powerpoint/2010/main" val="215199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sz="1100" dirty="0"/>
              <a:t>そして，開発者は保証したい安全性を満たすように，システムの動作仕様をLTSを使ってモデル化します．</a:t>
            </a:r>
          </a:p>
          <a:p>
            <a:r>
              <a:rPr lang="en-JP" sz="1100" dirty="0"/>
              <a:t>動作仕様は，システムのソフトウェアの動作設計書であり，ソフトウェアはこの動作仕様をベースとして設計されます．</a:t>
            </a:r>
          </a:p>
          <a:p>
            <a:endParaRPr lang="en-JP" sz="1100" dirty="0"/>
          </a:p>
          <a:p>
            <a:r>
              <a:rPr lang="en-JP" sz="1100" dirty="0"/>
              <a:t>人数管理システムの場合，「常に2人目を到着させてはいけない」という安全性が与えられます，</a:t>
            </a:r>
          </a:p>
          <a:p>
            <a:r>
              <a:rPr lang="en-JP" sz="1100" dirty="0"/>
              <a:t>そのため，部屋に訪問者がひとりいる状態で，arrive.2させないようにシステムの制御可能な事象を操作します．</a:t>
            </a:r>
          </a:p>
          <a:p>
            <a:r>
              <a:rPr lang="en-JP" sz="1100" dirty="0"/>
              <a:t>今回の場合，システムがarrive.1した後の</a:t>
            </a:r>
            <a:r>
              <a:rPr lang="en-US" altLang="ja-JP" sz="1100" dirty="0"/>
              <a:t>reqEnter</a:t>
            </a:r>
            <a:r>
              <a:rPr lang="ja-JP" altLang="en-US" sz="1100" dirty="0"/>
              <a:t>は訪問者が</a:t>
            </a:r>
            <a:r>
              <a:rPr lang="en-US" altLang="ja-JP" sz="1100" dirty="0"/>
              <a:t>leave</a:t>
            </a:r>
            <a:r>
              <a:rPr lang="ja-JP" altLang="en-US" sz="1100" dirty="0"/>
              <a:t>するまで，</a:t>
            </a:r>
            <a:r>
              <a:rPr lang="en-JP" altLang="ja-JP" sz="1100" dirty="0"/>
              <a:t>allow</a:t>
            </a:r>
            <a:r>
              <a:rPr lang="ja-JP" altLang="en-US" sz="1100" dirty="0"/>
              <a:t>しないような動作仕様を策定することで，右下の図のような安全性を満たす動作仕様を策定しました．</a:t>
            </a:r>
            <a:endParaRPr lang="en-US" altLang="ja-JP" sz="1100" dirty="0"/>
          </a:p>
          <a:p>
            <a:endParaRPr lang="en-US" altLang="ja-JP" sz="1100" dirty="0"/>
          </a:p>
          <a:p>
            <a:endParaRPr lang="en-US" altLang="ja-JP" sz="1100" dirty="0"/>
          </a:p>
        </p:txBody>
      </p:sp>
    </p:spTree>
    <p:extLst>
      <p:ext uri="{BB962C8B-B14F-4D97-AF65-F5344CB8AC3E}">
        <p14:creationId xmlns:p14="http://schemas.microsoft.com/office/powerpoint/2010/main" val="17490131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安全性を表す監視モデルを見ると，</a:t>
            </a:r>
            <a:br>
              <a:rPr lang="en-JP"/>
            </a:br>
            <a:r>
              <a:rPr lang="en-JP"/>
              <a:t>監視モデルが安全性を確認する上で監視する必要のある環境モデルとそうでないモデルがあります．</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a:t>このとき，監視モデルの事象が含まれる環境モデルを監視対象モデルと呼び，監視モデルが監視する必要のある環境モデルを指します．</a:t>
            </a:r>
          </a:p>
          <a:p>
            <a:endParaRPr lang="en-JP"/>
          </a:p>
          <a:p>
            <a:endParaRPr lang="en-JP"/>
          </a:p>
          <a:p>
            <a:r>
              <a:rPr lang="en-JP"/>
              <a:t>例えば，人数管理システムの場合，「常に2人を到着させない」という安全性がありました．</a:t>
            </a:r>
          </a:p>
          <a:p>
            <a:r>
              <a:rPr lang="en-JP"/>
              <a:t>すると，システムの環境モデルは２つありますが，この安全性はROOMモデルの事象だけで構成されるため，ROOMモデルが監視対象モデルとなります．対して，ALERTモデルは監視モデルの事象を全く含まないため，監視対象モデルではありません．</a:t>
            </a:r>
          </a:p>
          <a:p>
            <a:endParaRPr lang="en-JP"/>
          </a:p>
          <a:p>
            <a:r>
              <a:rPr lang="en-JP"/>
              <a:t>すると監視モデルの監視対象モデルが部分的であるとき，部分的にゲーム空間を構築し，安全性確認ができないかと考えました．</a:t>
            </a:r>
          </a:p>
        </p:txBody>
      </p:sp>
    </p:spTree>
    <p:extLst>
      <p:ext uri="{BB962C8B-B14F-4D97-AF65-F5344CB8AC3E}">
        <p14:creationId xmlns:p14="http://schemas.microsoft.com/office/powerpoint/2010/main" val="24995102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監視対象を意識したゲーム空間構築を，実際に人数管理システムにおいて試したれいがこちらです．</a:t>
            </a:r>
          </a:p>
          <a:p>
            <a:r>
              <a:rPr lang="en-JP"/>
              <a:t>監視モデルの監視対象モデルを見つけ，それらで離散制御器合成を行います．</a:t>
            </a:r>
          </a:p>
          <a:p>
            <a:r>
              <a:rPr lang="en-JP"/>
              <a:t>すると監視対象モデル以外の環境モデルが考慮されないゲーム空間で，SAFETYの安全性を充足することが可能です．</a:t>
            </a:r>
          </a:p>
          <a:p>
            <a:r>
              <a:rPr lang="en-JP"/>
              <a:t>そして，SAFETYの充足が保障されたROOMの制御器とALERTを並列合成して統合することで，SAFETYが保障されたシステム全体の制御器が構築されました．</a:t>
            </a:r>
          </a:p>
          <a:p>
            <a:endParaRPr lang="en-JP"/>
          </a:p>
          <a:p>
            <a:r>
              <a:rPr lang="en-JP"/>
              <a:t>このように監視モデルごとに最小のゲーム空間で制御器合成する手法を新たに提案します．</a:t>
            </a:r>
          </a:p>
        </p:txBody>
      </p:sp>
    </p:spTree>
    <p:extLst>
      <p:ext uri="{BB962C8B-B14F-4D97-AF65-F5344CB8AC3E}">
        <p14:creationId xmlns:p14="http://schemas.microsoft.com/office/powerpoint/2010/main" val="42774526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「制御器の段階構築」は段階的に安全性を保障して制御器を導出します．</a:t>
            </a:r>
          </a:p>
          <a:p>
            <a:r>
              <a:rPr lang="en-JP"/>
              <a:t>「制御器の段階構築」の入力は環境モデルと監視モデル，そして出力は制御器となるため，従来の離散制御器と全く同じ役割です．</a:t>
            </a:r>
          </a:p>
          <a:p>
            <a:r>
              <a:rPr lang="en-JP"/>
              <a:t>しかし，制御器を導出するまでに構築されるゲーム空間が異なります．</a:t>
            </a:r>
          </a:p>
        </p:txBody>
      </p:sp>
    </p:spTree>
    <p:extLst>
      <p:ext uri="{BB962C8B-B14F-4D97-AF65-F5344CB8AC3E}">
        <p14:creationId xmlns:p14="http://schemas.microsoft.com/office/powerpoint/2010/main" val="5929406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「制御器の段階構築」では，先ほど人数管理システムの例で試したように，</a:t>
            </a:r>
            <a:br>
              <a:rPr lang="en-JP"/>
            </a:br>
            <a:r>
              <a:rPr lang="en-JP"/>
              <a:t>監視モデルごとに監視対象となる環境モデルだけでゲーム空間を構築し，制御器を導出します．</a:t>
            </a:r>
          </a:p>
          <a:p>
            <a:r>
              <a:rPr lang="en-JP"/>
              <a:t>スライドの図のように，新たに提案する部分合成を使って監視モデルごとに段階的にゲーム空間を構築していきます．</a:t>
            </a:r>
          </a:p>
        </p:txBody>
      </p:sp>
    </p:spTree>
    <p:extLst>
      <p:ext uri="{BB962C8B-B14F-4D97-AF65-F5344CB8AC3E}">
        <p14:creationId xmlns:p14="http://schemas.microsoft.com/office/powerpoint/2010/main" val="1148823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部分合成では，分析する安全性を決定し，その監視対象モデルを導出，その後部分的に制御器合成を適用します．</a:t>
            </a:r>
          </a:p>
          <a:p>
            <a:r>
              <a:rPr lang="en-JP"/>
              <a:t>スライドの図の場合，監視モデル１を分析するために，監視対象モデルが環境モデル１と２であることを導出し，これら３つから部分制御器を導出します．</a:t>
            </a:r>
          </a:p>
          <a:p>
            <a:r>
              <a:rPr lang="en-JP"/>
              <a:t>安全性が保障された一部の環境モデルにおける制御器を部分制御器と呼び，この部分制御器を環境モデルとし，他の安全性を分析することですでに保障された安全性を違反する状態の構築を回避できます．</a:t>
            </a:r>
          </a:p>
          <a:p>
            <a:endParaRPr lang="en-JP"/>
          </a:p>
          <a:p>
            <a:r>
              <a:rPr lang="en-JP"/>
              <a:t>そのような部分合成について詳説します．</a:t>
            </a:r>
          </a:p>
        </p:txBody>
      </p:sp>
    </p:spTree>
    <p:extLst>
      <p:ext uri="{BB962C8B-B14F-4D97-AF65-F5344CB8AC3E}">
        <p14:creationId xmlns:p14="http://schemas.microsoft.com/office/powerpoint/2010/main" val="1597025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部分合成は，部分的にゲーム空間の構築・分析を行います．</a:t>
            </a:r>
          </a:p>
          <a:p>
            <a:r>
              <a:rPr lang="ja-JP" altLang="en-US" sz="1100">
                <a:solidFill>
                  <a:schemeClr val="tx2">
                    <a:lumMod val="25000"/>
                  </a:schemeClr>
                </a:solidFill>
                <a:latin typeface="Lato" panose="020F0502020204030203" pitchFamily="34" charset="0"/>
                <a:cs typeface="Lato" panose="020F0502020204030203" pitchFamily="34" charset="0"/>
              </a:rPr>
              <a:t>部分的に分析する監視モデルを決定し，監視モデルを分析する上で必要最低限の環境モデルを用いてゲーム空間構築します．</a:t>
            </a:r>
            <a:endParaRPr lang="en-US" altLang="ja-JP" sz="1100">
              <a:solidFill>
                <a:schemeClr val="tx2">
                  <a:lumMod val="25000"/>
                </a:schemeClr>
              </a:solidFill>
              <a:latin typeface="Lato" panose="020F0502020204030203" pitchFamily="34" charset="0"/>
              <a:cs typeface="Lato" panose="020F0502020204030203" pitchFamily="34" charset="0"/>
            </a:endParaRPr>
          </a:p>
          <a:p>
            <a:endParaRPr lang="en-US" sz="1100">
              <a:solidFill>
                <a:schemeClr val="tx2">
                  <a:lumMod val="25000"/>
                </a:schemeClr>
              </a:solidFill>
              <a:latin typeface="Lato" panose="020F0502020204030203" pitchFamily="34" charset="0"/>
              <a:cs typeface="Lato" panose="020F0502020204030203" pitchFamily="34" charset="0"/>
            </a:endParaRPr>
          </a:p>
          <a:p>
            <a:r>
              <a:rPr lang="ja-JP" altLang="en-US" sz="1100">
                <a:solidFill>
                  <a:schemeClr val="tx2">
                    <a:lumMod val="25000"/>
                  </a:schemeClr>
                </a:solidFill>
                <a:latin typeface="Lato" panose="020F0502020204030203" pitchFamily="34" charset="0"/>
                <a:cs typeface="Lato" panose="020F0502020204030203" pitchFamily="34" charset="0"/>
              </a:rPr>
              <a:t>この部分合成は３つのプロセスから成り，監視モデルの決定，環境モデルの抽出，ゲーム空間の構築・分析です．</a:t>
            </a:r>
            <a:endParaRPr lang="en-US" altLang="ja-JP" sz="1100">
              <a:solidFill>
                <a:schemeClr val="tx2">
                  <a:lumMod val="25000"/>
                </a:schemeClr>
              </a:solidFill>
              <a:latin typeface="Lato" panose="020F0502020204030203" pitchFamily="34" charset="0"/>
              <a:cs typeface="Lato" panose="020F0502020204030203" pitchFamily="34" charset="0"/>
            </a:endParaRPr>
          </a:p>
          <a:p>
            <a:r>
              <a:rPr lang="ja-JP" altLang="en-JP" sz="1100">
                <a:solidFill>
                  <a:schemeClr val="tx2">
                    <a:lumMod val="25000"/>
                  </a:schemeClr>
                </a:solidFill>
                <a:latin typeface="Lato" panose="020F0502020204030203" pitchFamily="34" charset="0"/>
                <a:cs typeface="Lato" panose="020F0502020204030203" pitchFamily="34" charset="0"/>
              </a:rPr>
              <a:t>これら</a:t>
            </a:r>
            <a:r>
              <a:rPr lang="en-JP" altLang="ja-JP" sz="1100">
                <a:solidFill>
                  <a:schemeClr val="tx2">
                    <a:lumMod val="25000"/>
                  </a:schemeClr>
                </a:solidFill>
                <a:latin typeface="Lato" panose="020F0502020204030203" pitchFamily="34" charset="0"/>
                <a:cs typeface="Lato" panose="020F0502020204030203" pitchFamily="34" charset="0"/>
              </a:rPr>
              <a:t>3</a:t>
            </a:r>
            <a:r>
              <a:rPr lang="ja-JP" altLang="en-JP" sz="1100">
                <a:solidFill>
                  <a:schemeClr val="tx2">
                    <a:lumMod val="25000"/>
                  </a:schemeClr>
                </a:solidFill>
                <a:latin typeface="Lato" panose="020F0502020204030203" pitchFamily="34" charset="0"/>
                <a:cs typeface="Lato" panose="020F0502020204030203" pitchFamily="34" charset="0"/>
              </a:rPr>
              <a:t>つ</a:t>
            </a:r>
            <a:r>
              <a:rPr lang="ja-JP" altLang="en-US" sz="1100">
                <a:solidFill>
                  <a:schemeClr val="tx2">
                    <a:lumMod val="25000"/>
                  </a:schemeClr>
                </a:solidFill>
                <a:latin typeface="Lato" panose="020F0502020204030203" pitchFamily="34" charset="0"/>
                <a:cs typeface="Lato" panose="020F0502020204030203" pitchFamily="34" charset="0"/>
              </a:rPr>
              <a:t>のプロセスを経て，環境モデルに監視モデルの安全性を反映させていきます．</a:t>
            </a:r>
            <a:endParaRPr lang="en-US" altLang="ja-JP" sz="1100">
              <a:solidFill>
                <a:schemeClr val="tx2">
                  <a:lumMod val="25000"/>
                </a:schemeClr>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879409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最初は監視モデルの決定です．</a:t>
            </a:r>
          </a:p>
          <a:p>
            <a:r>
              <a:rPr lang="en-JP"/>
              <a:t>監視モデルの決定では，部分合成で分析する安全性を決定します．</a:t>
            </a:r>
          </a:p>
          <a:p>
            <a:r>
              <a:rPr lang="en-JP"/>
              <a:t>本研究では監視対象モデルの数に着目し，監視モデルの事象が含まれる環境モデルの数が一番少ない監視モデルを選びます．</a:t>
            </a:r>
          </a:p>
          <a:p>
            <a:r>
              <a:rPr lang="en-JP"/>
              <a:t>部分合成をすると，全ての監視対象モデルはひとつ統合されます．</a:t>
            </a:r>
          </a:p>
          <a:p>
            <a:r>
              <a:rPr lang="en-JP"/>
              <a:t>そのため，監視対象モデル数が多い監視モデルを先に部分合成すると，以降の他の安全性を分析する際に環境モデルのサイズが大きくなってしまうため，できる限り小さく分析できる監視モデルから優先的に分析します．</a:t>
            </a:r>
          </a:p>
          <a:p>
            <a:endParaRPr lang="en-JP"/>
          </a:p>
          <a:p>
            <a:r>
              <a:rPr lang="en-JP"/>
              <a:t>監視対象モデル，</a:t>
            </a:r>
          </a:p>
        </p:txBody>
      </p:sp>
    </p:spTree>
    <p:extLst>
      <p:ext uri="{BB962C8B-B14F-4D97-AF65-F5344CB8AC3E}">
        <p14:creationId xmlns:p14="http://schemas.microsoft.com/office/powerpoint/2010/main" val="39047087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次に，部分合成では環境モデルの導出を行います．</a:t>
            </a:r>
          </a:p>
          <a:p>
            <a:r>
              <a:rPr lang="en-JP"/>
              <a:t>環境モデルの導出では，決定された監視モデルの監視対象モデルを環境モデルの中から導出します．</a:t>
            </a:r>
          </a:p>
          <a:p>
            <a:r>
              <a:rPr lang="en-JP"/>
              <a:t>監視対象モデルは監視モデルの事象を含む全ての環境モデルであるため用意に導出可能です．</a:t>
            </a:r>
          </a:p>
          <a:p>
            <a:r>
              <a:rPr lang="en-JP"/>
              <a:t>このようにして，監視モデル１の安全性を分析する上で必要な環境モデルを導出します．</a:t>
            </a:r>
          </a:p>
          <a:p>
            <a:endParaRPr lang="en-JP"/>
          </a:p>
          <a:p>
            <a:endParaRPr lang="en-JP"/>
          </a:p>
        </p:txBody>
      </p:sp>
    </p:spTree>
    <p:extLst>
      <p:ext uri="{BB962C8B-B14F-4D97-AF65-F5344CB8AC3E}">
        <p14:creationId xmlns:p14="http://schemas.microsoft.com/office/powerpoint/2010/main" val="3350576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そして，最後に部分的にゲーム空間を構築・分析します．</a:t>
            </a:r>
          </a:p>
          <a:p>
            <a:r>
              <a:rPr lang="ja-JP" altLang="en-US" sz="1100" b="0" i="0">
                <a:solidFill>
                  <a:schemeClr val="tx2">
                    <a:lumMod val="25000"/>
                  </a:schemeClr>
                </a:solidFill>
                <a:effectLst/>
                <a:latin typeface="Lato" panose="020F0502020204030203" pitchFamily="34" charset="0"/>
                <a:cs typeface="Lato" panose="020F0502020204030203" pitchFamily="34" charset="0"/>
              </a:rPr>
              <a:t>導出された監視モデルと環境モデルから，離散制御器合成を用いて</a:t>
            </a:r>
            <a:r>
              <a:rPr lang="ja-JP" altLang="en-JP" sz="1100" b="0" i="0">
                <a:solidFill>
                  <a:schemeClr val="tx2">
                    <a:lumMod val="25000"/>
                  </a:schemeClr>
                </a:solidFill>
                <a:effectLst/>
                <a:latin typeface="Lato" panose="020F0502020204030203" pitchFamily="34" charset="0"/>
                <a:cs typeface="Lato" panose="020F0502020204030203" pitchFamily="34" charset="0"/>
              </a:rPr>
              <a:t>部分的な</a:t>
            </a:r>
            <a:r>
              <a:rPr lang="ja-JP" altLang="en-US" sz="1100" b="0" i="0">
                <a:solidFill>
                  <a:schemeClr val="tx2">
                    <a:lumMod val="25000"/>
                  </a:schemeClr>
                </a:solidFill>
                <a:effectLst/>
                <a:latin typeface="Lato" panose="020F0502020204030203" pitchFamily="34" charset="0"/>
                <a:cs typeface="Lato" panose="020F0502020204030203" pitchFamily="34" charset="0"/>
              </a:rPr>
              <a:t>ゲーム空間を構築・分析し，部分制御器を導出</a:t>
            </a:r>
            <a:endParaRPr lang="en-US" altLang="ja-JP" sz="1100" b="0" i="0">
              <a:solidFill>
                <a:schemeClr val="tx2">
                  <a:lumMod val="25000"/>
                </a:schemeClr>
              </a:solidFill>
              <a:effectLst/>
              <a:latin typeface="Lato" panose="020F0502020204030203" pitchFamily="34" charset="0"/>
              <a:cs typeface="Lato" panose="020F0502020204030203" pitchFamily="34" charset="0"/>
            </a:endParaRPr>
          </a:p>
          <a:p>
            <a:r>
              <a:rPr lang="ja-JP" altLang="en-US" sz="1100" b="0" i="0">
                <a:solidFill>
                  <a:schemeClr val="tx2">
                    <a:lumMod val="25000"/>
                  </a:schemeClr>
                </a:solidFill>
                <a:effectLst/>
                <a:latin typeface="Lato" panose="020F0502020204030203" pitchFamily="34" charset="0"/>
                <a:cs typeface="Lato" panose="020F0502020204030203" pitchFamily="34" charset="0"/>
              </a:rPr>
              <a:t>このとき，部分制御器とは</a:t>
            </a:r>
            <a:r>
              <a:rPr lang="ja-JP" altLang="en-JP" sz="1100" b="0" i="0">
                <a:solidFill>
                  <a:schemeClr val="tx2">
                    <a:lumMod val="25000"/>
                  </a:schemeClr>
                </a:solidFill>
                <a:effectLst/>
                <a:latin typeface="Lato" panose="020F0502020204030203" pitchFamily="34" charset="0"/>
                <a:cs typeface="Lato" panose="020F0502020204030203" pitchFamily="34" charset="0"/>
              </a:rPr>
              <a:t>部分合成</a:t>
            </a:r>
            <a:r>
              <a:rPr lang="ja-JP" altLang="en-US" sz="1100" b="0" i="0">
                <a:solidFill>
                  <a:schemeClr val="tx2">
                    <a:lumMod val="25000"/>
                  </a:schemeClr>
                </a:solidFill>
                <a:effectLst/>
                <a:latin typeface="Lato" panose="020F0502020204030203" pitchFamily="34" charset="0"/>
                <a:cs typeface="Lato" panose="020F0502020204030203" pitchFamily="34" charset="0"/>
              </a:rPr>
              <a:t>された環境モデルを指し，入力の</a:t>
            </a:r>
            <a:r>
              <a:rPr lang="ja-JP" altLang="en-JP" sz="1100" b="0" i="0">
                <a:solidFill>
                  <a:schemeClr val="tx2">
                    <a:lumMod val="25000"/>
                  </a:schemeClr>
                </a:solidFill>
                <a:effectLst/>
                <a:latin typeface="Lato" panose="020F0502020204030203" pitchFamily="34" charset="0"/>
                <a:cs typeface="Lato" panose="020F0502020204030203" pitchFamily="34" charset="0"/>
              </a:rPr>
              <a:t>監視</a:t>
            </a:r>
            <a:r>
              <a:rPr lang="ja-JP" altLang="en-US" sz="1100" b="0" i="0">
                <a:solidFill>
                  <a:schemeClr val="tx2">
                    <a:lumMod val="25000"/>
                  </a:schemeClr>
                </a:solidFill>
                <a:effectLst/>
                <a:latin typeface="Lato" panose="020F0502020204030203" pitchFamily="34" charset="0"/>
                <a:cs typeface="Lato" panose="020F0502020204030203" pitchFamily="34" charset="0"/>
              </a:rPr>
              <a:t>モデルの安全性が保障された，入力の環境モデルにおける制御器です．</a:t>
            </a:r>
            <a:endParaRPr lang="en-US" altLang="ja-JP" sz="1100" b="0" i="0">
              <a:solidFill>
                <a:schemeClr val="tx2">
                  <a:lumMod val="25000"/>
                </a:schemeClr>
              </a:solidFill>
              <a:effectLst/>
              <a:latin typeface="Lato" panose="020F0502020204030203" pitchFamily="34" charset="0"/>
              <a:cs typeface="Lato" panose="020F0502020204030203" pitchFamily="34" charset="0"/>
            </a:endParaRPr>
          </a:p>
          <a:p>
            <a:r>
              <a:rPr lang="ja-JP" altLang="en-JP" sz="1100" b="0" i="0">
                <a:solidFill>
                  <a:schemeClr val="tx2">
                    <a:lumMod val="25000"/>
                  </a:schemeClr>
                </a:solidFill>
                <a:effectLst/>
                <a:latin typeface="Lato" panose="020F0502020204030203" pitchFamily="34" charset="0"/>
                <a:cs typeface="Lato" panose="020F0502020204030203" pitchFamily="34" charset="0"/>
              </a:rPr>
              <a:t>これを</a:t>
            </a:r>
            <a:r>
              <a:rPr lang="ja-JP" altLang="en-US" sz="1100" b="0" i="0">
                <a:solidFill>
                  <a:schemeClr val="tx2">
                    <a:lumMod val="25000"/>
                  </a:schemeClr>
                </a:solidFill>
                <a:effectLst/>
                <a:latin typeface="Lato" panose="020F0502020204030203" pitchFamily="34" charset="0"/>
                <a:cs typeface="Lato" panose="020F0502020204030203" pitchFamily="34" charset="0"/>
              </a:rPr>
              <a:t>環境モデルに加えることで，部分合成は終わりです．</a:t>
            </a:r>
            <a:endParaRPr lang="en-JP"/>
          </a:p>
        </p:txBody>
      </p:sp>
    </p:spTree>
    <p:extLst>
      <p:ext uri="{BB962C8B-B14F-4D97-AF65-F5344CB8AC3E}">
        <p14:creationId xmlns:p14="http://schemas.microsoft.com/office/powerpoint/2010/main" val="13977192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このようにして，監視モデルごとに部分的にゲーム空間を構築し，部分制御器を導出します．</a:t>
            </a:r>
          </a:p>
          <a:p>
            <a:r>
              <a:rPr lang="en-JP"/>
              <a:t>そしてこの部分制御器を環境モデルとして，他の安全性を分析していき，全ての監視モデルの分析が終わるまで繰り返すと制御器が導出されます．</a:t>
            </a:r>
          </a:p>
          <a:p>
            <a:r>
              <a:rPr lang="en-JP"/>
              <a:t>このように安全性ごとに段階的にゲーム空間を構築・分析することで，部分合成済の安全性を違反する状態が，他の安全性分析において構築されないため，後の安全性になる程計算空間削減効果が大きく成ります．</a:t>
            </a:r>
          </a:p>
          <a:p>
            <a:endParaRPr lang="en-JP"/>
          </a:p>
          <a:p>
            <a:r>
              <a:rPr lang="en-JP"/>
              <a:t>このようにして制御器の段階構築はゲーム空間構築における計算空間を削減します．</a:t>
            </a:r>
          </a:p>
          <a:p>
            <a:endParaRPr lang="en-JP"/>
          </a:p>
          <a:p>
            <a:endParaRPr lang="en-JP"/>
          </a:p>
          <a:p>
            <a:r>
              <a:rPr lang="en-JP"/>
              <a:t>監視モデルで，順番はおおきく</a:t>
            </a:r>
          </a:p>
        </p:txBody>
      </p:sp>
    </p:spTree>
    <p:extLst>
      <p:ext uri="{BB962C8B-B14F-4D97-AF65-F5344CB8AC3E}">
        <p14:creationId xmlns:p14="http://schemas.microsoft.com/office/powerpoint/2010/main" val="978128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開発者は策定した動作仕様が安全性を充足することを検証することで，安全性が保証された動作仕様を生み出します．</a:t>
            </a:r>
          </a:p>
          <a:p>
            <a:r>
              <a:rPr lang="en-JP" dirty="0"/>
              <a:t>動作仕様の検証技術の代表的なものとして，モデル検査があります．</a:t>
            </a:r>
          </a:p>
          <a:p>
            <a:r>
              <a:rPr lang="en-JP" dirty="0"/>
              <a:t>モデル検査は</a:t>
            </a:r>
            <a:r>
              <a:rPr lang="ja-JP" altLang="en-US" sz="1100">
                <a:solidFill>
                  <a:schemeClr val="tx2">
                    <a:lumMod val="25000"/>
                  </a:schemeClr>
                </a:solidFill>
              </a:rPr>
              <a:t>状態遷移モデルで表された動作仕様の全状態を網羅的に検証します．</a:t>
            </a:r>
            <a:endParaRPr lang="en-JP" dirty="0"/>
          </a:p>
          <a:p>
            <a:r>
              <a:rPr lang="en-JP" dirty="0"/>
              <a:t>これにより，検証で安全性が保証されていることが確認されたならば，安全性が保証された動作仕様を得ることが可能です．</a:t>
            </a:r>
          </a:p>
          <a:p>
            <a:endParaRPr lang="en-JP" dirty="0"/>
          </a:p>
          <a:p>
            <a:r>
              <a:rPr lang="en-JP" dirty="0"/>
              <a:t>しかし，設計した動作仕様が安全性を充足していなかった場合，開発者は再度，安全性を満たすように動作仕様を策定しなおす必要があります．</a:t>
            </a:r>
          </a:p>
          <a:p>
            <a:r>
              <a:rPr lang="en-JP" dirty="0"/>
              <a:t>この動作使用の策定は人手で行われるため，安全性が保証されたシステム開発において課題となっています．</a:t>
            </a:r>
          </a:p>
          <a:p>
            <a:endParaRPr lang="en-JP" dirty="0"/>
          </a:p>
        </p:txBody>
      </p:sp>
    </p:spTree>
    <p:extLst>
      <p:ext uri="{BB962C8B-B14F-4D97-AF65-F5344CB8AC3E}">
        <p14:creationId xmlns:p14="http://schemas.microsoft.com/office/powerpoint/2010/main" val="23161226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この制御器の段階構築の有効性を確認するために，本研究では2つのリサーチ・クエスチョンを設定し，確認を行いました．</a:t>
            </a:r>
          </a:p>
          <a:p>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リサーチ・クエスチョン</a:t>
            </a:r>
            <a: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は，</a:t>
            </a:r>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計算空間の状態数と遷移数はどれだけ削減されたか，</a:t>
            </a:r>
            <a:b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リサーチ・クエスチョン</a:t>
            </a:r>
            <a: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2</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は，</a:t>
            </a:r>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計算空間削減によって，オーバヘッドである必要主記憶量と計算時間はどれだけ削減されたか</a:t>
            </a:r>
            <a:r>
              <a:rPr lang="ja-JP" altLang="en-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確認し</a:t>
            </a:r>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ます．</a:t>
            </a:r>
            <a:endParaRPr lang="en-US" altLang="ja-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endParaRPr lang="en-US" altLang="ja-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これらのリサーチ・クエスチョンを確認するために，適用可能な２つの評価シナリオで既存手法と提案手法で離散制御器合成を実施しました．</a:t>
            </a:r>
            <a:endParaRPr lang="en-US" altLang="ja-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r>
              <a:rPr lang="ja-JP" altLang="en-US"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またその際，合成にかかった計算空間とオーバヘッドを計測しました．</a:t>
            </a:r>
            <a:endParaRPr lang="en-US" altLang="ja-JP" sz="11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40517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本実験に使用した評価シナリオはスライドの２つです．</a:t>
            </a:r>
          </a:p>
          <a:p>
            <a:r>
              <a:rPr lang="en-JP" dirty="0"/>
              <a:t>これらはいずれも制御器の段階構築が適用可能なシナリオであり，</a:t>
            </a:r>
            <a:br>
              <a:rPr lang="en-JP" dirty="0"/>
            </a:br>
            <a:r>
              <a:rPr lang="en-JP" dirty="0"/>
              <a:t>どちらのシナリオも環境モデルの数とサイズが変更可能となっています．</a:t>
            </a:r>
          </a:p>
          <a:p>
            <a:endParaRPr lang="en-JP" dirty="0"/>
          </a:p>
          <a:p>
            <a:r>
              <a:rPr lang="en-JP" dirty="0"/>
              <a:t>また，本研究で使用した計算器はスライドの通りで，最大で約250GBの主記憶量を必要とする離散制御器合成まで実行可能です．</a:t>
            </a:r>
          </a:p>
          <a:p>
            <a:endParaRPr lang="en-JP" dirty="0"/>
          </a:p>
        </p:txBody>
      </p:sp>
    </p:spTree>
    <p:extLst>
      <p:ext uri="{BB962C8B-B14F-4D97-AF65-F5344CB8AC3E}">
        <p14:creationId xmlns:p14="http://schemas.microsoft.com/office/powerpoint/2010/main" val="24932005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その実験結果がこちらです．</a:t>
            </a:r>
          </a:p>
          <a:p>
            <a:r>
              <a:rPr lang="en-JP" dirty="0"/>
              <a:t>データが多いため，リサーチ・クエスチョンごとに着目するデータを示します．</a:t>
            </a:r>
          </a:p>
        </p:txBody>
      </p:sp>
    </p:spTree>
    <p:extLst>
      <p:ext uri="{BB962C8B-B14F-4D97-AF65-F5344CB8AC3E}">
        <p14:creationId xmlns:p14="http://schemas.microsoft.com/office/powerpoint/2010/main" val="22008828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はじめにリサーチクエスチョン</a:t>
            </a:r>
            <a:r>
              <a:rPr lang="en-US" altLang="ja-JP" dirty="0"/>
              <a:t>1</a:t>
            </a:r>
            <a:r>
              <a:rPr lang="ja-JP" altLang="en-US" dirty="0"/>
              <a:t>の「計算空間がどれだけ削減されたか」です．</a:t>
            </a:r>
            <a:endParaRPr lang="en-US" altLang="ja-JP" dirty="0"/>
          </a:p>
          <a:p>
            <a:endParaRPr lang="en-US" altLang="ja-JP" dirty="0"/>
          </a:p>
          <a:p>
            <a:r>
              <a:rPr lang="ja-JP" altLang="en-US" dirty="0"/>
              <a:t>具体的なシナリオごとの計算空間の</a:t>
            </a:r>
            <a:r>
              <a:rPr lang="ja-JP" altLang="en-JP" dirty="0"/>
              <a:t>削減</a:t>
            </a:r>
            <a:r>
              <a:rPr lang="ja-JP" altLang="en-US" dirty="0"/>
              <a:t>効果は左の通りです．</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dirty="0"/>
              <a:t>全体で</a:t>
            </a:r>
            <a:r>
              <a:rPr lang="en-JP" sz="1100" dirty="0">
                <a:solidFill>
                  <a:schemeClr val="tx2">
                    <a:lumMod val="25000"/>
                  </a:schemeClr>
                </a:solidFill>
              </a:rPr>
              <a:t>状態は平均-72.0%，遷移は平均92.7%の削減効果が確認されました．</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JP" sz="1100" dirty="0">
              <a:solidFill>
                <a:schemeClr val="tx2">
                  <a:lumMod val="25000"/>
                </a:schemeClr>
              </a:solidFill>
            </a:endParaRPr>
          </a:p>
        </p:txBody>
      </p:sp>
    </p:spTree>
    <p:extLst>
      <p:ext uri="{BB962C8B-B14F-4D97-AF65-F5344CB8AC3E}">
        <p14:creationId xmlns:p14="http://schemas.microsoft.com/office/powerpoint/2010/main" val="2426966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dirty="0"/>
              <a:t>また，環境モデルの数を変化させたとき，</a:t>
            </a:r>
            <a:r>
              <a:rPr lang="en-JP" sz="1100" dirty="0">
                <a:solidFill>
                  <a:schemeClr val="tx2">
                    <a:lumMod val="25000"/>
                  </a:schemeClr>
                </a:solidFill>
              </a:rPr>
              <a:t>環境モデル数が多くなるほど計算空間効果は大きくなることがわかりました．</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sz="1100" dirty="0">
                <a:solidFill>
                  <a:schemeClr val="tx2">
                    <a:lumMod val="25000"/>
                  </a:schemeClr>
                </a:solidFill>
              </a:rPr>
              <a:t>環境モデルサイズを変化させたときも環境モデルサイズが大きくなるほど計算空間削減効果が大きくなることがわかりました．</a:t>
            </a:r>
          </a:p>
          <a:p>
            <a:endParaRPr lang="en-JP" dirty="0"/>
          </a:p>
        </p:txBody>
      </p:sp>
    </p:spTree>
    <p:extLst>
      <p:ext uri="{BB962C8B-B14F-4D97-AF65-F5344CB8AC3E}">
        <p14:creationId xmlns:p14="http://schemas.microsoft.com/office/powerpoint/2010/main" val="3763141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次はリサーチクエスチョン2の「</a:t>
            </a:r>
            <a:r>
              <a:rPr lang="ja-JP" altLang="en-US" dirty="0"/>
              <a:t>計算空間削減によって，必要主記憶量と計算時間はどれだけ削減されたか</a:t>
            </a:r>
            <a:r>
              <a:rPr lang="en-JP" dirty="0"/>
              <a:t>」です．</a:t>
            </a:r>
          </a:p>
          <a:p>
            <a:r>
              <a:rPr lang="en-JP" dirty="0"/>
              <a:t>計算空間削減によるオーバヘッドの削減効果について確認します．</a:t>
            </a:r>
          </a:p>
          <a:p>
            <a:endParaRPr lang="en-JP" dirty="0"/>
          </a:p>
          <a:p>
            <a:r>
              <a:rPr lang="ja-JP" altLang="en-US" dirty="0"/>
              <a:t>具体的なシナリオごとのオーバヘッドの</a:t>
            </a:r>
            <a:r>
              <a:rPr lang="ja-JP" altLang="en-JP" dirty="0"/>
              <a:t>削減</a:t>
            </a:r>
            <a:r>
              <a:rPr lang="ja-JP" altLang="en-US" dirty="0"/>
              <a:t>効果は左の通りです．</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dirty="0"/>
              <a:t>全体で，</a:t>
            </a:r>
            <a:r>
              <a:rPr lang="ja-JP" altLang="en-US" sz="1100" dirty="0">
                <a:solidFill>
                  <a:schemeClr val="tx2">
                    <a:lumMod val="25000"/>
                  </a:schemeClr>
                </a:solidFill>
              </a:rPr>
              <a:t>主記憶量</a:t>
            </a:r>
            <a:r>
              <a:rPr lang="en-JP" sz="1100" dirty="0">
                <a:solidFill>
                  <a:schemeClr val="tx2">
                    <a:lumMod val="25000"/>
                  </a:schemeClr>
                </a:solidFill>
              </a:rPr>
              <a:t>は平均81.1%，計算時間は平均52.7%の削減効果が確認されました．</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sz="1100" dirty="0">
                <a:solidFill>
                  <a:schemeClr val="tx2">
                    <a:lumMod val="25000"/>
                  </a:schemeClr>
                </a:solidFill>
              </a:rPr>
              <a:t>計算空間削減効果が大きくなるほど，オーバヘッドの削減効果も大きくなる傾向も確認できましたが，</a:t>
            </a:r>
            <a:br>
              <a:rPr lang="en-JP" sz="1100" dirty="0">
                <a:solidFill>
                  <a:schemeClr val="tx2">
                    <a:lumMod val="25000"/>
                  </a:schemeClr>
                </a:solidFill>
              </a:rPr>
            </a:br>
            <a:r>
              <a:rPr lang="en-JP" sz="1100" dirty="0">
                <a:solidFill>
                  <a:schemeClr val="tx2">
                    <a:lumMod val="25000"/>
                  </a:schemeClr>
                </a:solidFill>
              </a:rPr>
              <a:t>加えて，同じ計算空間削減効果でも環境モデル数が大きなる程削減効果が大きくなる傾向が確認されました．</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sz="1100" dirty="0">
                <a:solidFill>
                  <a:schemeClr val="tx2">
                    <a:lumMod val="25000"/>
                  </a:schemeClr>
                </a:solidFill>
              </a:rPr>
              <a:t>よって計算空間の指数増加を抑制する効果があると考えます．</a:t>
            </a:r>
          </a:p>
        </p:txBody>
      </p:sp>
    </p:spTree>
    <p:extLst>
      <p:ext uri="{BB962C8B-B14F-4D97-AF65-F5344CB8AC3E}">
        <p14:creationId xmlns:p14="http://schemas.microsoft.com/office/powerpoint/2010/main" val="28190478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以上の実験結果をまとめたスライドがこちらです．</a:t>
            </a:r>
          </a:p>
          <a:p>
            <a:endParaRPr lang="en-JP"/>
          </a:p>
          <a:p>
            <a:r>
              <a:rPr lang="en-JP"/>
              <a:t>計算空間削減効果は，Headcountで平均85.4%，</a:t>
            </a:r>
            <a:r>
              <a:rPr lang="en-JP" sz="1100" dirty="0">
                <a:solidFill>
                  <a:schemeClr val="tx2">
                    <a:lumMod val="25000"/>
                  </a:schemeClr>
                </a:solidFill>
              </a:rPr>
              <a:t>Warehouseで平均-51.0%となりました</a:t>
            </a:r>
            <a:r>
              <a:rPr lang="en-JP"/>
              <a:t>．</a:t>
            </a:r>
          </a:p>
          <a:p>
            <a:r>
              <a:rPr lang="en-JP"/>
              <a:t>計算空間削減によるオーバヘッド削減効果は，Headcountで平均75.0%，</a:t>
            </a:r>
            <a:r>
              <a:rPr lang="en-JP" sz="1100" dirty="0">
                <a:solidFill>
                  <a:schemeClr val="tx2">
                    <a:lumMod val="25000"/>
                  </a:schemeClr>
                </a:solidFill>
              </a:rPr>
              <a:t>Warehouseで平均-88.0%となりました</a:t>
            </a:r>
            <a:r>
              <a:rPr lang="en-JP"/>
              <a:t>．</a:t>
            </a:r>
          </a:p>
          <a:p>
            <a:endParaRPr lang="en-JP"/>
          </a:p>
          <a:p>
            <a:r>
              <a:rPr lang="en-JP"/>
              <a:t>また，制御器の段階構築の傾向として，</a:t>
            </a:r>
            <a:br>
              <a:rPr lang="en-JP"/>
            </a:br>
            <a:r>
              <a:rPr lang="en-JP"/>
              <a:t>与えられる環境モデル数が多くなるほど，計算空間削減効果が大きくなることがわかりました．</a:t>
            </a:r>
            <a:br>
              <a:rPr lang="en-JP"/>
            </a:br>
            <a:r>
              <a:rPr lang="en-JP"/>
              <a:t>また，それに伴ってオーバヘッド削減効果も大きくなることがわかりました．</a:t>
            </a:r>
          </a:p>
          <a:p>
            <a:endParaRPr lang="en-JP"/>
          </a:p>
        </p:txBody>
      </p:sp>
    </p:spTree>
    <p:extLst>
      <p:ext uri="{BB962C8B-B14F-4D97-AF65-F5344CB8AC3E}">
        <p14:creationId xmlns:p14="http://schemas.microsoft.com/office/powerpoint/2010/main" val="9344728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以上のように，本研究では「ゲーム空間の一括構築」と「制御器の段階構築」の2つの角度から</a:t>
            </a:r>
            <a:br>
              <a:rPr lang="en-JP"/>
            </a:br>
            <a:r>
              <a:rPr lang="en-JP"/>
              <a:t>離散制御器合成におけるオーバヘッド削減を行いました．</a:t>
            </a:r>
          </a:p>
          <a:p>
            <a:r>
              <a:rPr lang="en-JP"/>
              <a:t>その結果，ベンチマークテストでは</a:t>
            </a:r>
            <a:br>
              <a:rPr lang="en-JP"/>
            </a:br>
            <a:r>
              <a:rPr lang="en-JP"/>
              <a:t>ゲーム空間の一括構築は</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平均</a:t>
            </a:r>
            <a:r>
              <a:rPr lang="en-US" altLang="ja-JP" sz="11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-33.4</a:t>
            </a:r>
            <a: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，最大</a:t>
            </a:r>
            <a:r>
              <a:rPr lang="en-US" altLang="ja-JP" sz="11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-99.9</a:t>
            </a:r>
            <a: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の主記憶量削減</a:t>
            </a:r>
            <a:b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制御器の段階構築は平均</a:t>
            </a:r>
            <a:r>
              <a:rPr lang="en-US" altLang="ja-JP" sz="11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-80.1</a:t>
            </a:r>
            <a: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，最大</a:t>
            </a:r>
            <a:r>
              <a:rPr lang="en-US" altLang="ja-JP" sz="11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-98.4</a:t>
            </a:r>
            <a: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の主記憶量削減</a:t>
            </a:r>
            <a:br>
              <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が確認され，離散</a:t>
            </a:r>
            <a:r>
              <a:rPr lang="ja-JP" altLang="en-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制御器合成に</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おいて</a:t>
            </a:r>
            <a:r>
              <a:rPr lang="ja-JP" altLang="en-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オーバヘッド削減</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効果があることがわかりました．</a:t>
            </a:r>
            <a:endPar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endPar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しかし，</a:t>
            </a:r>
            <a:r>
              <a:rPr lang="ja-JP" altLang="en-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これらの結果はあくま</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で評価実験用のベンチマークであるため，実際の仕様策定においてこのオーバヘッド削減効果がどれだけの価値を持つのかわかりません．</a:t>
            </a:r>
            <a:endPar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そこで本研究では実システムにおいて本研究の提案手法を適用し，想定される価値である</a:t>
            </a:r>
            <a:r>
              <a:rPr lang="ja-JP" altLang="en-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適用</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できる</a:t>
            </a:r>
            <a:r>
              <a:rPr lang="ja-JP" altLang="en-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システムの規模に</a:t>
            </a:r>
            <a:r>
              <a:rPr lang="ja-JP" altLang="en-US"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変化があった確認します．</a:t>
            </a:r>
            <a:endPar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314777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その実例題について詳説します．</a:t>
            </a:r>
          </a:p>
        </p:txBody>
      </p:sp>
    </p:spTree>
    <p:extLst>
      <p:ext uri="{BB962C8B-B14F-4D97-AF65-F5344CB8AC3E}">
        <p14:creationId xmlns:p14="http://schemas.microsoft.com/office/powerpoint/2010/main" val="1370788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提案手法の実用における価値を評価するにあたって，今回は藤沢市におけるバス内カメラ映像の公開管理システムを扱います．</a:t>
            </a:r>
          </a:p>
          <a:p>
            <a:r>
              <a:rPr lang="en-JP" dirty="0"/>
              <a:t>神奈川県藤沢市での運用を想定し，神奈川中央交通株式会社様におけるバス内の監視カメラ映像の利用を考えます．</a:t>
            </a:r>
          </a:p>
        </p:txBody>
      </p:sp>
    </p:spTree>
    <p:extLst>
      <p:ext uri="{BB962C8B-B14F-4D97-AF65-F5344CB8AC3E}">
        <p14:creationId xmlns:p14="http://schemas.microsoft.com/office/powerpoint/2010/main" val="19259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そこで，動作仕様の策定と検証を自動化する技術として離散制御器合成があります．</a:t>
            </a:r>
          </a:p>
          <a:p>
            <a:r>
              <a:rPr lang="en-JP" dirty="0"/>
              <a:t>離散制御器合成は</a:t>
            </a:r>
            <a:r>
              <a:rPr lang="ja-JP" altLang="en-US" sz="1100" b="0" i="0">
                <a:solidFill>
                  <a:schemeClr val="tx2">
                    <a:lumMod val="25000"/>
                  </a:schemeClr>
                </a:solidFill>
                <a:effectLst/>
                <a:latin typeface="Courier New" panose="02070309020205020404" pitchFamily="49" charset="0"/>
              </a:rPr>
              <a:t>環境モデルと監視モデル</a:t>
            </a:r>
            <a:r>
              <a:rPr lang="ja-JP" altLang="en-US" sz="1100">
                <a:solidFill>
                  <a:schemeClr val="tx2">
                    <a:lumMod val="25000"/>
                  </a:schemeClr>
                </a:solidFill>
                <a:latin typeface="Courier New" panose="02070309020205020404" pitchFamily="49" charset="0"/>
              </a:rPr>
              <a:t>を</a:t>
            </a:r>
            <a:r>
              <a:rPr lang="ja-JP" altLang="en-US" sz="1100" b="0" i="0">
                <a:solidFill>
                  <a:schemeClr val="tx2">
                    <a:lumMod val="25000"/>
                  </a:schemeClr>
                </a:solidFill>
                <a:effectLst/>
                <a:latin typeface="Courier New" panose="02070309020205020404" pitchFamily="49" charset="0"/>
              </a:rPr>
              <a:t>与えることで，環境下で安全性が保証された</a:t>
            </a:r>
            <a:r>
              <a:rPr lang="ja-JP" altLang="en-US" sz="1100" b="0" i="0" u="none">
                <a:solidFill>
                  <a:srgbClr val="F20153"/>
                </a:solidFill>
                <a:effectLst/>
                <a:latin typeface="Courier New" panose="02070309020205020404" pitchFamily="49" charset="0"/>
              </a:rPr>
              <a:t>制御器を自動で合成</a:t>
            </a:r>
            <a:r>
              <a:rPr lang="ja-JP" altLang="en-US" sz="1100" b="0" i="0" u="none">
                <a:solidFill>
                  <a:schemeClr val="tx2">
                    <a:lumMod val="25000"/>
                  </a:schemeClr>
                </a:solidFill>
                <a:effectLst/>
                <a:latin typeface="Courier New" panose="02070309020205020404" pitchFamily="49" charset="0"/>
              </a:rPr>
              <a:t>します．</a:t>
            </a:r>
            <a:endParaRPr lang="en-US" altLang="ja-JP" sz="1100" b="0" i="0" u="none" dirty="0">
              <a:solidFill>
                <a:schemeClr val="tx2">
                  <a:lumMod val="25000"/>
                </a:schemeClr>
              </a:solidFill>
              <a:effectLst/>
              <a:latin typeface="Courier New" panose="02070309020205020404" pitchFamily="49" charset="0"/>
            </a:endParaRPr>
          </a:p>
          <a:p>
            <a:endParaRPr lang="en-US" altLang="ja-JP" sz="1050" dirty="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この時，</a:t>
            </a:r>
            <a:endParaRPr lang="en-US" altLang="ja-JP" sz="105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環境モデルとは，</a:t>
            </a:r>
            <a:r>
              <a:rPr lang="ja-JP" altLang="en-US" sz="105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システムの動作環境をモデル化したモデル，</a:t>
            </a:r>
            <a:endParaRPr lang="en-US" altLang="ja-JP" sz="1050" dirty="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監視モデルとは，</a:t>
            </a:r>
            <a:r>
              <a:rPr lang="ja-JP" altLang="en-US" sz="105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システムにおいて保証したい安全性をモデル化したモデルを表します．</a:t>
            </a:r>
            <a:endParaRPr lang="en-US" altLang="ja-JP" sz="1050" dirty="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また，制御器とは，安全性の充足が保証された</a:t>
            </a:r>
            <a:r>
              <a:rPr lang="ja-JP" altLang="en-JP" sz="1050">
                <a:solidFill>
                  <a:schemeClr val="tx2">
                    <a:lumMod val="25000"/>
                  </a:schemeClr>
                </a:solidFill>
                <a:latin typeface="Courier New" panose="02070309020205020404" pitchFamily="49" charset="0"/>
              </a:rPr>
              <a:t>動作仕様</a:t>
            </a:r>
            <a:r>
              <a:rPr lang="ja-JP" altLang="en-US" sz="1050">
                <a:solidFill>
                  <a:schemeClr val="tx2">
                    <a:lumMod val="25000"/>
                  </a:schemeClr>
                </a:solidFill>
                <a:latin typeface="Courier New" panose="02070309020205020404" pitchFamily="49" charset="0"/>
              </a:rPr>
              <a:t>であり，これら３つのモデルは全て</a:t>
            </a:r>
            <a:r>
              <a:rPr lang="en-US" altLang="ja-JP" sz="1050" dirty="0">
                <a:solidFill>
                  <a:schemeClr val="tx2">
                    <a:lumMod val="25000"/>
                  </a:schemeClr>
                </a:solidFill>
                <a:latin typeface="Courier New" panose="02070309020205020404" pitchFamily="49" charset="0"/>
              </a:rPr>
              <a:t>LTS</a:t>
            </a:r>
            <a:r>
              <a:rPr lang="ja-JP" altLang="en-US" sz="1050">
                <a:solidFill>
                  <a:schemeClr val="tx2">
                    <a:lumMod val="25000"/>
                  </a:schemeClr>
                </a:solidFill>
                <a:latin typeface="Courier New" panose="02070309020205020404" pitchFamily="49" charset="0"/>
              </a:rPr>
              <a:t>によって表現されます．</a:t>
            </a:r>
            <a:endParaRPr lang="en-US" altLang="ja-JP" sz="1050">
              <a:solidFill>
                <a:schemeClr val="tx2">
                  <a:lumMod val="25000"/>
                </a:schemeClr>
              </a:solidFill>
              <a:latin typeface="Courier New" panose="02070309020205020404" pitchFamily="49" charset="0"/>
            </a:endParaRPr>
          </a:p>
          <a:p>
            <a:endParaRPr lang="en-US" altLang="ja-JP" sz="1050">
              <a:solidFill>
                <a:schemeClr val="tx2">
                  <a:lumMod val="25000"/>
                </a:schemeClr>
              </a:solidFill>
              <a:latin typeface="Courier New" panose="02070309020205020404" pitchFamily="49" charset="0"/>
            </a:endParaRPr>
          </a:p>
          <a:p>
            <a:endParaRPr lang="en-US" altLang="ja-JP" sz="105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構築，</a:t>
            </a:r>
            <a:endParaRPr lang="en-US" altLang="ja-JP" sz="1050" dirty="0">
              <a:solidFill>
                <a:schemeClr val="tx2">
                  <a:lumMod val="25000"/>
                </a:schemeClr>
              </a:solidFill>
              <a:latin typeface="Courier New" panose="02070309020205020404" pitchFamily="49" charset="0"/>
            </a:endParaRPr>
          </a:p>
        </p:txBody>
      </p:sp>
    </p:spTree>
    <p:extLst>
      <p:ext uri="{BB962C8B-B14F-4D97-AF65-F5344CB8AC3E}">
        <p14:creationId xmlns:p14="http://schemas.microsoft.com/office/powerpoint/2010/main" val="4516372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カメラ映像の公開管理システムの概要はこの図のとおりです．</a:t>
            </a:r>
          </a:p>
          <a:p>
            <a:r>
              <a:rPr lang="en-JP" dirty="0"/>
              <a:t>カメラ映像の公開管理システムは，藤沢市の公共のバスのカメラ映像を配信するシステムであり，映像の用途に応じて映像情報を制限します．</a:t>
            </a:r>
          </a:p>
          <a:p>
            <a:endParaRPr lang="en-JP" dirty="0"/>
          </a:p>
          <a:p>
            <a:r>
              <a:rPr lang="en-JP" dirty="0"/>
              <a:t>バス内監視カメラの映像を路線など複数のデータサーバに分けて管理された状況において，映像公開管理システムはユーザーからのリクエストに応じてデータサーバにアクセスし，ユーザーに提供します．</a:t>
            </a:r>
          </a:p>
          <a:p>
            <a:r>
              <a:rPr lang="en-JP" dirty="0"/>
              <a:t>このとき，提供する映像は公共のものであるため，映像公開システムはプライバシー保護を目的とした3つの安全性の保証が必要となります．</a:t>
            </a:r>
          </a:p>
          <a:p>
            <a:r>
              <a:rPr lang="en-JP" dirty="0"/>
              <a:t>ひとつが，用途に応じた公開する映像（データサーバ）の制限，</a:t>
            </a:r>
          </a:p>
          <a:p>
            <a:r>
              <a:rPr lang="en-JP" dirty="0"/>
              <a:t>もうひとつが，用途に応じたモザイク処理の有無，</a:t>
            </a:r>
          </a:p>
          <a:p>
            <a:r>
              <a:rPr lang="en-JP" dirty="0"/>
              <a:t>最後がモザイク処理のタイミングです．</a:t>
            </a:r>
          </a:p>
          <a:p>
            <a:r>
              <a:rPr lang="en-JP" dirty="0"/>
              <a:t>これら3つの安全性を保証するシステムの動作仕様を合成することを目的とします．</a:t>
            </a:r>
          </a:p>
        </p:txBody>
      </p:sp>
    </p:spTree>
    <p:extLst>
      <p:ext uri="{BB962C8B-B14F-4D97-AF65-F5344CB8AC3E}">
        <p14:creationId xmlns:p14="http://schemas.microsoft.com/office/powerpoint/2010/main" val="13278408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このとき，カメラ映像の交換管理システムは藤沢市での運用を想定してい流．</a:t>
            </a:r>
          </a:p>
          <a:p>
            <a:r>
              <a:rPr lang="en-JP" dirty="0"/>
              <a:t>そこで，藤沢市での運用を想定した規模の異なるシナリオA,B,Cが用意されています．</a:t>
            </a:r>
          </a:p>
          <a:p>
            <a:endParaRPr lang="en-JP" dirty="0"/>
          </a:p>
          <a:p>
            <a:r>
              <a:rPr lang="en-JP" dirty="0"/>
              <a:t>シナリオAはシステムの仮説検証規模であり，5つのデータサーバを管理します．</a:t>
            </a:r>
          </a:p>
          <a:p>
            <a:r>
              <a:rPr lang="en-JP" dirty="0"/>
              <a:t>シナリオBはシステムの本格導入規模であり，13のデータサーバを管理します．</a:t>
            </a:r>
          </a:p>
          <a:p>
            <a:r>
              <a:rPr lang="en-JP" dirty="0"/>
              <a:t>シナリオCは藤沢市全域展開規模であり，25のデータサーバを管理します．</a:t>
            </a:r>
          </a:p>
          <a:p>
            <a:endParaRPr lang="en-JP" dirty="0"/>
          </a:p>
          <a:p>
            <a:r>
              <a:rPr lang="en-JP" dirty="0"/>
              <a:t>それぞれのシナリオについて簡単に説明します．</a:t>
            </a:r>
          </a:p>
          <a:p>
            <a:endParaRPr lang="en-JP" dirty="0"/>
          </a:p>
        </p:txBody>
      </p:sp>
    </p:spTree>
    <p:extLst>
      <p:ext uri="{BB962C8B-B14F-4D97-AF65-F5344CB8AC3E}">
        <p14:creationId xmlns:p14="http://schemas.microsoft.com/office/powerpoint/2010/main" val="18021668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シナリオAは仮説検証規模規模であり，神奈川中央交通社が運行するバスの出発駅ごとにデータサーバを用意します．</a:t>
            </a:r>
          </a:p>
          <a:p>
            <a:r>
              <a:rPr lang="en-JP" dirty="0"/>
              <a:t>バスの出発駅は，フジサワ駅，オオフナ駅，ツジドウ駅，ゼンギョウ駅，ムツアイニチダイマエ駅の5つがありそれぞれにデータサーバが配置され，映像が管理されます．</a:t>
            </a:r>
          </a:p>
          <a:p>
            <a:r>
              <a:rPr lang="en-JP" dirty="0"/>
              <a:t>そのため，システムが管理するデータサーバの数は5つです．</a:t>
            </a:r>
          </a:p>
        </p:txBody>
      </p:sp>
    </p:spTree>
    <p:extLst>
      <p:ext uri="{BB962C8B-B14F-4D97-AF65-F5344CB8AC3E}">
        <p14:creationId xmlns:p14="http://schemas.microsoft.com/office/powerpoint/2010/main" val="15022443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シナリオBは本格導入規模であり，主要路線は別途データサーバを用意します．</a:t>
            </a:r>
          </a:p>
          <a:p>
            <a:r>
              <a:rPr lang="en-JP" dirty="0"/>
              <a:t>これにより，駅発着の路線に加えて，特にバスの運航数の多い混雑路線の管理ができるようになります．</a:t>
            </a:r>
          </a:p>
          <a:p>
            <a:r>
              <a:rPr lang="en-JP" dirty="0"/>
              <a:t>そのため，主要8路線が加わった13のデータサーバをシステムは管理します．</a:t>
            </a:r>
          </a:p>
        </p:txBody>
      </p:sp>
    </p:spTree>
    <p:extLst>
      <p:ext uri="{BB962C8B-B14F-4D97-AF65-F5344CB8AC3E}">
        <p14:creationId xmlns:p14="http://schemas.microsoft.com/office/powerpoint/2010/main" val="32873443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最後に，</a:t>
            </a:r>
          </a:p>
          <a:p>
            <a:r>
              <a:rPr lang="en-JP" dirty="0"/>
              <a:t>シナリオCは藤沢市全域展開規模のシナリオになります．</a:t>
            </a:r>
          </a:p>
          <a:p>
            <a:r>
              <a:rPr lang="en-JP" dirty="0"/>
              <a:t>神奈川中央交通が管理する藤沢市の路線は全部で25路線なので，路線ごとにデータサーバ置くことを想定します．</a:t>
            </a:r>
          </a:p>
          <a:p>
            <a:r>
              <a:rPr lang="en-JP" dirty="0"/>
              <a:t>よってシステムが管理するデータサーバの数は25になります．</a:t>
            </a:r>
          </a:p>
          <a:p>
            <a:endParaRPr lang="en-JP" dirty="0"/>
          </a:p>
        </p:txBody>
      </p:sp>
    </p:spTree>
    <p:extLst>
      <p:ext uri="{BB962C8B-B14F-4D97-AF65-F5344CB8AC3E}">
        <p14:creationId xmlns:p14="http://schemas.microsoft.com/office/powerpoint/2010/main" val="13663886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以上の大中小の3つの規模の実シナリオを通して，</a:t>
            </a:r>
          </a:p>
          <a:p>
            <a:r>
              <a:rPr lang="en-JP" dirty="0"/>
              <a:t>本研究の提案手法である「ゲーム空間の一括構築」と「制御器の段階構築」の実システムにおける有効性を確認します．</a:t>
            </a:r>
          </a:p>
          <a:p>
            <a:r>
              <a:rPr lang="en-JP" dirty="0"/>
              <a:t>そのために3つのリサーチ・クエスチョンを設定します．</a:t>
            </a:r>
          </a:p>
          <a:p>
            <a:r>
              <a:rPr lang="en-JP" dirty="0"/>
              <a:t>リサーチ・クエスチョン</a:t>
            </a:r>
            <a:r>
              <a:rPr lang="en-US" altLang="ja-JP" dirty="0"/>
              <a:t>1</a:t>
            </a:r>
            <a:r>
              <a:rPr lang="ja-JP" altLang="en-US" dirty="0"/>
              <a:t>は，従来手法の時点で</a:t>
            </a:r>
            <a:r>
              <a:rPr lang="ja-JP" altLang="en-JP" dirty="0"/>
              <a:t>どのシナリオまで</a:t>
            </a:r>
            <a:r>
              <a:rPr lang="ja-JP" altLang="en-US" dirty="0"/>
              <a:t>合成できたか確認します．</a:t>
            </a:r>
            <a:endParaRPr lang="en-US" altLang="ja-JP" dirty="0"/>
          </a:p>
          <a:p>
            <a:r>
              <a:rPr lang="en-JP" dirty="0"/>
              <a:t>リサーチ・クエスチョン</a:t>
            </a:r>
            <a:r>
              <a:rPr lang="en-US" dirty="0"/>
              <a:t>2と3は，2つの提案手法によってどのシナリオまで合成できるようになったか確認します．</a:t>
            </a:r>
          </a:p>
          <a:p>
            <a:endParaRPr lang="en-US" dirty="0"/>
          </a:p>
          <a:p>
            <a:r>
              <a:rPr lang="en-JP" dirty="0"/>
              <a:t>以上のリサーチ・クエスチョンを確認するために，手法ごとにシナリオA，B，Cの制御器を合成しました．</a:t>
            </a:r>
            <a:br>
              <a:rPr lang="en-JP" dirty="0"/>
            </a:br>
            <a:r>
              <a:rPr lang="en-JP" dirty="0"/>
              <a:t>またシナリオに依存せずシステムの規模を変化させ，適用範囲が広がっていることを確認しました．</a:t>
            </a:r>
          </a:p>
        </p:txBody>
      </p:sp>
    </p:spTree>
    <p:extLst>
      <p:ext uri="{BB962C8B-B14F-4D97-AF65-F5344CB8AC3E}">
        <p14:creationId xmlns:p14="http://schemas.microsoft.com/office/powerpoint/2010/main" val="20708176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その実験結果がこちらです．</a:t>
            </a:r>
          </a:p>
        </p:txBody>
      </p:sp>
    </p:spTree>
    <p:extLst>
      <p:ext uri="{BB962C8B-B14F-4D97-AF65-F5344CB8AC3E}">
        <p14:creationId xmlns:p14="http://schemas.microsoft.com/office/powerpoint/2010/main" val="12874907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従来手法は，シナリオAの制御器をギリギリ合成可能という結果になりました．</a:t>
            </a:r>
          </a:p>
          <a:p>
            <a:r>
              <a:rPr lang="en-JP" dirty="0"/>
              <a:t>対して一括構築は，適用可能なシナリオ変わらずシナリオAまででしたが，余裕を持ってシナリオAを合成可能になったことがわかります．</a:t>
            </a:r>
          </a:p>
          <a:p>
            <a:r>
              <a:rPr lang="en-JP" dirty="0"/>
              <a:t>また，段階構築はシナリオAだけでなく本格導入規模のシナリオBまで合成が可能になりました．</a:t>
            </a:r>
          </a:p>
          <a:p>
            <a:endParaRPr lang="en-JP" dirty="0"/>
          </a:p>
        </p:txBody>
      </p:sp>
    </p:spTree>
    <p:extLst>
      <p:ext uri="{BB962C8B-B14F-4D97-AF65-F5344CB8AC3E}">
        <p14:creationId xmlns:p14="http://schemas.microsoft.com/office/powerpoint/2010/main" val="41967934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また，シナリオBの制御器の合成にかかったオーバヘッドは主記憶量で124GB，計算時間で21hとなりました．</a:t>
            </a:r>
          </a:p>
          <a:p>
            <a:r>
              <a:rPr lang="en-JP" dirty="0"/>
              <a:t>このことから，制御器の段階構築手法は本格導入規模まで合成できるようになる価値があることがわかりました．</a:t>
            </a:r>
          </a:p>
        </p:txBody>
      </p:sp>
    </p:spTree>
    <p:extLst>
      <p:ext uri="{BB962C8B-B14F-4D97-AF65-F5344CB8AC3E}">
        <p14:creationId xmlns:p14="http://schemas.microsoft.com/office/powerpoint/2010/main" val="39595107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以上，実システムにおける評価のまとめです．</a:t>
            </a:r>
          </a:p>
          <a:p>
            <a:r>
              <a:rPr lang="en-JP" dirty="0"/>
              <a:t>従来の離散制御器合成では「仮説検証」規模が限界でしたが，</a:t>
            </a:r>
          </a:p>
          <a:p>
            <a:r>
              <a:rPr lang="en-JP" dirty="0"/>
              <a:t>制御器の段階構築を用いることで「本格導入」規模まで離散制御器合成が適用可能になりました．</a:t>
            </a:r>
          </a:p>
          <a:p>
            <a:r>
              <a:rPr lang="en-JP" dirty="0"/>
              <a:t>そのため，提案のオーバヘッド削減効果は実システムでの動作仕様策定においても有用な効果であることが確認できました．</a:t>
            </a:r>
          </a:p>
        </p:txBody>
      </p:sp>
    </p:spTree>
    <p:extLst>
      <p:ext uri="{BB962C8B-B14F-4D97-AF65-F5344CB8AC3E}">
        <p14:creationId xmlns:p14="http://schemas.microsoft.com/office/powerpoint/2010/main" val="277669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100">
                <a:solidFill>
                  <a:schemeClr val="tx2">
                    <a:lumMod val="25000"/>
                  </a:schemeClr>
                </a:solidFill>
                <a:latin typeface="Courier New" panose="02070309020205020404" pitchFamily="49" charset="0"/>
              </a:rPr>
              <a:t>本研究では</a:t>
            </a:r>
            <a:r>
              <a:rPr lang="ja-JP" altLang="en-JP" sz="1100">
                <a:solidFill>
                  <a:schemeClr val="tx2">
                    <a:lumMod val="25000"/>
                  </a:schemeClr>
                </a:solidFill>
                <a:latin typeface="Courier New" panose="02070309020205020404" pitchFamily="49" charset="0"/>
              </a:rPr>
              <a:t>この</a:t>
            </a:r>
            <a:r>
              <a:rPr lang="ja-JP" altLang="en-US" sz="1100">
                <a:solidFill>
                  <a:schemeClr val="tx2">
                    <a:lumMod val="25000"/>
                  </a:schemeClr>
                </a:solidFill>
                <a:latin typeface="Courier New" panose="02070309020205020404" pitchFamily="49" charset="0"/>
              </a:rPr>
              <a:t>離散</a:t>
            </a:r>
            <a:r>
              <a:rPr lang="ja-JP" altLang="en-JP" sz="1100">
                <a:solidFill>
                  <a:schemeClr val="tx2">
                    <a:lumMod val="25000"/>
                  </a:schemeClr>
                </a:solidFill>
                <a:latin typeface="Courier New" panose="02070309020205020404" pitchFamily="49" charset="0"/>
              </a:rPr>
              <a:t>制御器合成における</a:t>
            </a:r>
            <a:r>
              <a:rPr lang="ja-JP" altLang="en-US" sz="1100">
                <a:solidFill>
                  <a:schemeClr val="tx2">
                    <a:lumMod val="25000"/>
                  </a:schemeClr>
                </a:solidFill>
                <a:latin typeface="Courier New" panose="02070309020205020404" pitchFamily="49" charset="0"/>
              </a:rPr>
              <a:t>課題を解決するため，次は離散制御器合成について詳説します．</a:t>
            </a:r>
            <a:br>
              <a:rPr lang="en-US" altLang="ja-JP" sz="1100" dirty="0">
                <a:solidFill>
                  <a:schemeClr val="tx2">
                    <a:lumMod val="25000"/>
                  </a:schemeClr>
                </a:solidFill>
                <a:latin typeface="Courier New" panose="02070309020205020404" pitchFamily="49" charset="0"/>
              </a:rPr>
            </a:br>
            <a:endParaRPr lang="en-JP" dirty="0"/>
          </a:p>
        </p:txBody>
      </p:sp>
    </p:spTree>
    <p:extLst>
      <p:ext uri="{BB962C8B-B14F-4D97-AF65-F5344CB8AC3E}">
        <p14:creationId xmlns:p14="http://schemas.microsoft.com/office/powerpoint/2010/main" val="6370886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dirty="0">
                <a:solidFill>
                  <a:schemeClr val="tx2">
                    <a:lumMod val="25000"/>
                  </a:schemeClr>
                </a:solidFill>
                <a:latin typeface="Lato" panose="020F0502020204030203" pitchFamily="34" charset="0"/>
                <a:cs typeface="Lato" panose="020F0502020204030203" pitchFamily="34" charset="0"/>
              </a:rPr>
              <a:t>このとき，</a:t>
            </a:r>
            <a:r>
              <a:rPr lang="ja-JP" altLang="en-JP" sz="1100" dirty="0">
                <a:solidFill>
                  <a:schemeClr val="tx2">
                    <a:lumMod val="25000"/>
                  </a:schemeClr>
                </a:solidFill>
                <a:latin typeface="Lato" panose="020F0502020204030203" pitchFamily="34" charset="0"/>
                <a:cs typeface="Lato" panose="020F0502020204030203" pitchFamily="34" charset="0"/>
              </a:rPr>
              <a:t>段階</a:t>
            </a:r>
            <a:r>
              <a:rPr lang="ja-JP" altLang="en-US" sz="1100" dirty="0">
                <a:solidFill>
                  <a:schemeClr val="tx2">
                    <a:lumMod val="25000"/>
                  </a:schemeClr>
                </a:solidFill>
                <a:latin typeface="Lato" panose="020F0502020204030203" pitchFamily="34" charset="0"/>
                <a:cs typeface="Lato" panose="020F0502020204030203" pitchFamily="34" charset="0"/>
              </a:rPr>
              <a:t>構築が最も有効</a:t>
            </a:r>
            <a:r>
              <a:rPr lang="ja-JP" altLang="en-JP" sz="1100" dirty="0">
                <a:solidFill>
                  <a:schemeClr val="tx2">
                    <a:lumMod val="25000"/>
                  </a:schemeClr>
                </a:solidFill>
                <a:latin typeface="Lato" panose="020F0502020204030203" pitchFamily="34" charset="0"/>
                <a:cs typeface="Lato" panose="020F0502020204030203" pitchFamily="34" charset="0"/>
              </a:rPr>
              <a:t>であった</a:t>
            </a:r>
            <a:r>
              <a:rPr lang="ja-JP" altLang="en-US" sz="1100" dirty="0">
                <a:solidFill>
                  <a:schemeClr val="tx2">
                    <a:lumMod val="25000"/>
                  </a:schemeClr>
                </a:solidFill>
                <a:latin typeface="Lato" panose="020F0502020204030203" pitchFamily="34" charset="0"/>
                <a:cs typeface="Lato" panose="020F0502020204030203" pitchFamily="34" charset="0"/>
              </a:rPr>
              <a:t>理由について考察しました．</a:t>
            </a:r>
            <a:endParaRPr lang="en-US" altLang="ja-JP" sz="1100" dirty="0">
              <a:solidFill>
                <a:schemeClr val="tx2">
                  <a:lumMod val="25000"/>
                </a:schemeClr>
              </a:solidFill>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dirty="0">
                <a:solidFill>
                  <a:schemeClr val="tx2">
                    <a:lumMod val="25000"/>
                  </a:schemeClr>
                </a:solidFill>
                <a:latin typeface="Lato" panose="020F0502020204030203" pitchFamily="34" charset="0"/>
                <a:cs typeface="Lato" panose="020F0502020204030203" pitchFamily="34" charset="0"/>
              </a:rPr>
              <a:t>今回，</a:t>
            </a:r>
            <a:r>
              <a:rPr lang="ja-JP" altLang="en-JP" sz="1100" dirty="0">
                <a:solidFill>
                  <a:schemeClr val="tx2">
                    <a:lumMod val="25000"/>
                  </a:schemeClr>
                </a:solidFill>
                <a:latin typeface="Lato" panose="020F0502020204030203" pitchFamily="34" charset="0"/>
                <a:cs typeface="Lato" panose="020F0502020204030203" pitchFamily="34" charset="0"/>
              </a:rPr>
              <a:t>カメラ</a:t>
            </a:r>
            <a:r>
              <a:rPr lang="ja-JP" altLang="en-US" sz="1100" dirty="0">
                <a:solidFill>
                  <a:schemeClr val="tx2">
                    <a:lumMod val="25000"/>
                  </a:schemeClr>
                </a:solidFill>
                <a:latin typeface="Lato" panose="020F0502020204030203" pitchFamily="34" charset="0"/>
                <a:cs typeface="Lato" panose="020F0502020204030203" pitchFamily="34" charset="0"/>
              </a:rPr>
              <a:t>映像の公開管理システムは，与えられた環境モデルが</a:t>
            </a:r>
            <a:r>
              <a:rPr lang="ja-JP" altLang="en-JP" sz="1100" dirty="0">
                <a:solidFill>
                  <a:schemeClr val="tx2">
                    <a:lumMod val="25000"/>
                  </a:schemeClr>
                </a:solidFill>
                <a:latin typeface="Lato" panose="020F0502020204030203" pitchFamily="34" charset="0"/>
                <a:cs typeface="Lato" panose="020F0502020204030203" pitchFamily="34" charset="0"/>
              </a:rPr>
              <a:t>データ</a:t>
            </a:r>
            <a:r>
              <a:rPr lang="ja-JP" altLang="en-US" sz="1100" dirty="0">
                <a:solidFill>
                  <a:schemeClr val="tx2">
                    <a:lumMod val="25000"/>
                  </a:schemeClr>
                </a:solidFill>
                <a:latin typeface="Lato" panose="020F0502020204030203" pitchFamily="34" charset="0"/>
                <a:cs typeface="Lato" panose="020F0502020204030203" pitchFamily="34" charset="0"/>
              </a:rPr>
              <a:t>サーバごとに設計されていました．</a:t>
            </a:r>
            <a:endParaRPr lang="en-US" altLang="ja-JP" sz="1100" dirty="0">
              <a:solidFill>
                <a:schemeClr val="tx2">
                  <a:lumMod val="25000"/>
                </a:schemeClr>
              </a:solidFill>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dirty="0">
                <a:solidFill>
                  <a:schemeClr val="tx2">
                    <a:lumMod val="25000"/>
                  </a:schemeClr>
                </a:solidFill>
                <a:latin typeface="Lato" panose="020F0502020204030203" pitchFamily="34" charset="0"/>
                <a:cs typeface="Lato" panose="020F0502020204030203" pitchFamily="34" charset="0"/>
              </a:rPr>
              <a:t>また，与えられた安全性も</a:t>
            </a:r>
            <a:r>
              <a:rPr lang="ja-JP" altLang="en-JP" sz="1100" dirty="0">
                <a:solidFill>
                  <a:schemeClr val="tx2">
                    <a:lumMod val="25000"/>
                  </a:schemeClr>
                </a:solidFill>
                <a:latin typeface="Lato" panose="020F0502020204030203" pitchFamily="34" charset="0"/>
                <a:cs typeface="Lato" panose="020F0502020204030203" pitchFamily="34" charset="0"/>
              </a:rPr>
              <a:t>各データ</a:t>
            </a:r>
            <a:r>
              <a:rPr lang="ja-JP" altLang="en-US" sz="1100" dirty="0">
                <a:solidFill>
                  <a:schemeClr val="tx2">
                    <a:lumMod val="25000"/>
                  </a:schemeClr>
                </a:solidFill>
                <a:latin typeface="Lato" panose="020F0502020204030203" pitchFamily="34" charset="0"/>
                <a:cs typeface="Lato" panose="020F0502020204030203" pitchFamily="34" charset="0"/>
              </a:rPr>
              <a:t>サーバごとに設計されています．</a:t>
            </a:r>
            <a:endParaRPr lang="en-US" altLang="ja-JP" sz="1100" dirty="0">
              <a:solidFill>
                <a:schemeClr val="tx2">
                  <a:lumMod val="25000"/>
                </a:schemeClr>
              </a:solidFill>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dirty="0">
                <a:solidFill>
                  <a:schemeClr val="tx2">
                    <a:lumMod val="25000"/>
                  </a:schemeClr>
                </a:solidFill>
                <a:latin typeface="Lato" panose="020F0502020204030203" pitchFamily="34" charset="0"/>
                <a:cs typeface="Lato" panose="020F0502020204030203" pitchFamily="34" charset="0"/>
              </a:rPr>
              <a:t>そのため，データ</a:t>
            </a:r>
            <a:r>
              <a:rPr lang="ja-JP" altLang="en-JP" sz="1100" dirty="0">
                <a:solidFill>
                  <a:schemeClr val="tx2">
                    <a:lumMod val="25000"/>
                  </a:schemeClr>
                </a:solidFill>
                <a:latin typeface="Lato" panose="020F0502020204030203" pitchFamily="34" charset="0"/>
                <a:cs typeface="Lato" panose="020F0502020204030203" pitchFamily="34" charset="0"/>
              </a:rPr>
              <a:t>サーバごとにゲーム空間を</a:t>
            </a:r>
            <a:r>
              <a:rPr lang="ja-JP" altLang="en-US" sz="1100" dirty="0">
                <a:solidFill>
                  <a:schemeClr val="tx2">
                    <a:lumMod val="25000"/>
                  </a:schemeClr>
                </a:solidFill>
                <a:latin typeface="Lato" panose="020F0502020204030203" pitchFamily="34" charset="0"/>
                <a:cs typeface="Lato" panose="020F0502020204030203" pitchFamily="34" charset="0"/>
              </a:rPr>
              <a:t>構築して部分分析可能なシステムでした．</a:t>
            </a:r>
            <a:endParaRPr lang="en-US" altLang="ja-JP" sz="1100" dirty="0">
              <a:solidFill>
                <a:schemeClr val="tx2">
                  <a:lumMod val="25000"/>
                </a:schemeClr>
              </a:solidFill>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dirty="0">
                <a:solidFill>
                  <a:schemeClr val="tx2">
                    <a:lumMod val="25000"/>
                  </a:schemeClr>
                </a:solidFill>
                <a:latin typeface="Lato" panose="020F0502020204030203" pitchFamily="34" charset="0"/>
                <a:cs typeface="Lato" panose="020F0502020204030203" pitchFamily="34" charset="0"/>
              </a:rPr>
              <a:t>そのため，</a:t>
            </a:r>
            <a:r>
              <a:rPr lang="ja-JP" altLang="en-JP" sz="1100" dirty="0">
                <a:solidFill>
                  <a:schemeClr val="tx2">
                    <a:lumMod val="25000"/>
                  </a:schemeClr>
                </a:solidFill>
                <a:latin typeface="Lato" panose="020F0502020204030203" pitchFamily="34" charset="0"/>
                <a:cs typeface="Lato" panose="020F0502020204030203" pitchFamily="34" charset="0"/>
              </a:rPr>
              <a:t>部分分析</a:t>
            </a:r>
            <a:r>
              <a:rPr lang="ja-JP" altLang="en-US" sz="1100" dirty="0">
                <a:solidFill>
                  <a:schemeClr val="tx2">
                    <a:lumMod val="25000"/>
                  </a:schemeClr>
                </a:solidFill>
                <a:latin typeface="Lato" panose="020F0502020204030203" pitchFamily="34" charset="0"/>
                <a:cs typeface="Lato" panose="020F0502020204030203" pitchFamily="34" charset="0"/>
              </a:rPr>
              <a:t>するほど計算空削減が行われる制御器の段階構築手法有効となる結果になったと考察します．</a:t>
            </a:r>
            <a:endParaRPr lang="en-US" altLang="ja-JP" sz="1100" dirty="0">
              <a:solidFill>
                <a:schemeClr val="tx2">
                  <a:lumMod val="25000"/>
                </a:schemeClr>
              </a:solidFill>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ja-JP" sz="1100" dirty="0">
              <a:solidFill>
                <a:schemeClr val="tx2">
                  <a:lumMod val="25000"/>
                </a:schemeClr>
              </a:solidFill>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dirty="0">
                <a:solidFill>
                  <a:schemeClr val="tx2">
                    <a:lumMod val="25000"/>
                  </a:schemeClr>
                </a:solidFill>
                <a:latin typeface="Lato" panose="020F0502020204030203" pitchFamily="34" charset="0"/>
                <a:cs typeface="Lato" panose="020F0502020204030203" pitchFamily="34" charset="0"/>
              </a:rPr>
              <a:t>しかし，段階構築は今回のように，安全性が局所的でなければ適用できません．局所的な安全性がない場合は</a:t>
            </a:r>
            <a:r>
              <a:rPr lang="ja-JP" altLang="en-JP" sz="1100" dirty="0">
                <a:solidFill>
                  <a:schemeClr val="tx2">
                    <a:lumMod val="25000"/>
                  </a:schemeClr>
                </a:solidFill>
                <a:latin typeface="Lato" panose="020F0502020204030203" pitchFamily="34" charset="0"/>
                <a:cs typeface="Lato" panose="020F0502020204030203" pitchFamily="34" charset="0"/>
              </a:rPr>
              <a:t>一括構築の方が</a:t>
            </a:r>
            <a:r>
              <a:rPr lang="ja-JP" altLang="en-US" sz="1100" dirty="0">
                <a:solidFill>
                  <a:schemeClr val="tx2">
                    <a:lumMod val="25000"/>
                  </a:schemeClr>
                </a:solidFill>
                <a:latin typeface="Lato" panose="020F0502020204030203" pitchFamily="34" charset="0"/>
                <a:cs typeface="Lato" panose="020F0502020204030203" pitchFamily="34" charset="0"/>
              </a:rPr>
              <a:t>有効に働くこともあります．</a:t>
            </a:r>
            <a:endParaRPr lang="en-US" altLang="ja-JP" sz="1400" dirty="0">
              <a:solidFill>
                <a:schemeClr val="tx2">
                  <a:lumMod val="25000"/>
                </a:schemeClr>
              </a:solidFill>
              <a:latin typeface="Lato" panose="020F0502020204030203" pitchFamily="34" charset="0"/>
              <a:cs typeface="Lato" panose="020F0502020204030203" pitchFamily="34" charset="0"/>
            </a:endParaRPr>
          </a:p>
          <a:p>
            <a:endParaRPr lang="en-JP" dirty="0"/>
          </a:p>
        </p:txBody>
      </p:sp>
    </p:spTree>
    <p:extLst>
      <p:ext uri="{BB962C8B-B14F-4D97-AF65-F5344CB8AC3E}">
        <p14:creationId xmlns:p14="http://schemas.microsoft.com/office/powerpoint/2010/main" val="42246796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最後に本研究のまとめです．</a:t>
            </a:r>
          </a:p>
        </p:txBody>
      </p:sp>
    </p:spTree>
    <p:extLst>
      <p:ext uri="{BB962C8B-B14F-4D97-AF65-F5344CB8AC3E}">
        <p14:creationId xmlns:p14="http://schemas.microsoft.com/office/powerpoint/2010/main" val="36399349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本研究では，「ゲーム空間の一括構築」と「制御器の段階構築」を提案しました．</a:t>
            </a:r>
          </a:p>
          <a:p>
            <a:r>
              <a:rPr lang="en-JP" dirty="0"/>
              <a:t>ゲーム空間の一括構築では，</a:t>
            </a:r>
            <a:r>
              <a:rPr lang="ja-JP" altLang="en-US" sz="1100">
                <a:solidFill>
                  <a:schemeClr val="tx2">
                    <a:lumMod val="25000"/>
                  </a:schemeClr>
                </a:solidFill>
                <a:latin typeface="Lato" panose="020F0502020204030203" pitchFamily="34" charset="0"/>
                <a:cs typeface="Lato" panose="020F0502020204030203" pitchFamily="34" charset="0"/>
              </a:rPr>
              <a:t>並列合成，改変並列合成，空間圧縮を一括で実行し，</a:t>
            </a:r>
            <a:r>
              <a:rPr lang="ja-JP" altLang="en-US" sz="1100" b="0" i="0">
                <a:solidFill>
                  <a:schemeClr val="tx2">
                    <a:lumMod val="25000"/>
                  </a:schemeClr>
                </a:solidFill>
                <a:effectLst/>
                <a:latin typeface="Lato" panose="020F0502020204030203" pitchFamily="34" charset="0"/>
                <a:cs typeface="Lato" panose="020F0502020204030203" pitchFamily="34" charset="0"/>
              </a:rPr>
              <a:t>平均で</a:t>
            </a:r>
            <a:r>
              <a:rPr lang="en-US" altLang="ja-JP" sz="1100" b="0" i="0">
                <a:solidFill>
                  <a:schemeClr val="tx2">
                    <a:lumMod val="25000"/>
                  </a:schemeClr>
                </a:solidFill>
                <a:effectLst/>
                <a:latin typeface="Lato" panose="020F0502020204030203" pitchFamily="34" charset="0"/>
                <a:cs typeface="Lato" panose="020F0502020204030203" pitchFamily="34" charset="0"/>
              </a:rPr>
              <a:t>-33.4%</a:t>
            </a:r>
            <a:r>
              <a:rPr lang="ja-JP" altLang="en-US" sz="1100" b="0" i="0">
                <a:solidFill>
                  <a:schemeClr val="tx2">
                    <a:lumMod val="25000"/>
                  </a:schemeClr>
                </a:solidFill>
                <a:effectLst/>
                <a:latin typeface="Lato" panose="020F0502020204030203" pitchFamily="34" charset="0"/>
                <a:cs typeface="Lato" panose="020F0502020204030203" pitchFamily="34" charset="0"/>
              </a:rPr>
              <a:t>，最大で</a:t>
            </a:r>
            <a:r>
              <a:rPr lang="en-US" altLang="ja-JP" sz="1100" b="0" i="0">
                <a:solidFill>
                  <a:schemeClr val="tx2">
                    <a:lumMod val="25000"/>
                  </a:schemeClr>
                </a:solidFill>
                <a:effectLst/>
                <a:latin typeface="Lato" panose="020F0502020204030203" pitchFamily="34" charset="0"/>
                <a:cs typeface="Lato" panose="020F0502020204030203" pitchFamily="34" charset="0"/>
              </a:rPr>
              <a:t>-99.9%</a:t>
            </a:r>
            <a:r>
              <a:rPr lang="ja-JP" altLang="en-US" sz="1100" b="0" i="0">
                <a:solidFill>
                  <a:schemeClr val="tx2">
                    <a:lumMod val="25000"/>
                  </a:schemeClr>
                </a:solidFill>
                <a:effectLst/>
                <a:latin typeface="Lato" panose="020F0502020204030203" pitchFamily="34" charset="0"/>
                <a:cs typeface="Lato" panose="020F0502020204030203" pitchFamily="34" charset="0"/>
              </a:rPr>
              <a:t>の</a:t>
            </a:r>
            <a:r>
              <a:rPr lang="ja-JP" altLang="en-JP" sz="1100" b="0" i="0">
                <a:solidFill>
                  <a:schemeClr val="tx2">
                    <a:lumMod val="25000"/>
                  </a:schemeClr>
                </a:solidFill>
                <a:effectLst/>
                <a:latin typeface="Lato" panose="020F0502020204030203" pitchFamily="34" charset="0"/>
                <a:cs typeface="Lato" panose="020F0502020204030203" pitchFamily="34" charset="0"/>
              </a:rPr>
              <a:t>オーバヘッ</a:t>
            </a:r>
            <a:r>
              <a:rPr lang="ja-JP" altLang="en-US" sz="1100" b="0" i="0">
                <a:solidFill>
                  <a:schemeClr val="tx2">
                    <a:lumMod val="25000"/>
                  </a:schemeClr>
                </a:solidFill>
                <a:effectLst/>
                <a:latin typeface="Lato" panose="020F0502020204030203" pitchFamily="34" charset="0"/>
                <a:cs typeface="Lato" panose="020F0502020204030203" pitchFamily="34" charset="0"/>
              </a:rPr>
              <a:t>ド削減を実現しました．</a:t>
            </a:r>
            <a:endParaRPr lang="en-US" altLang="ja-JP" sz="1100" b="0" i="0">
              <a:solidFill>
                <a:schemeClr val="tx2">
                  <a:lumMod val="25000"/>
                </a:schemeClr>
              </a:solidFill>
              <a:effectLst/>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b="0" i="0">
                <a:solidFill>
                  <a:schemeClr val="tx2">
                    <a:lumMod val="25000"/>
                  </a:schemeClr>
                </a:solidFill>
                <a:effectLst/>
                <a:latin typeface="Lato" panose="020F0502020204030203" pitchFamily="34" charset="0"/>
                <a:cs typeface="Lato" panose="020F0502020204030203" pitchFamily="34" charset="0"/>
              </a:rPr>
              <a:t>制御器の段階構築では，</a:t>
            </a:r>
            <a:r>
              <a:rPr lang="ja-JP" altLang="en-US" sz="1100">
                <a:solidFill>
                  <a:schemeClr val="tx2">
                    <a:lumMod val="25000"/>
                  </a:schemeClr>
                </a:solidFill>
                <a:latin typeface="Lato" panose="020F0502020204030203" pitchFamily="34" charset="0"/>
                <a:cs typeface="Lato" panose="020F0502020204030203" pitchFamily="34" charset="0"/>
              </a:rPr>
              <a:t>安全性ごとに部分合成しながら段階的にゲーム空間を構築し，平均で</a:t>
            </a:r>
            <a:r>
              <a:rPr lang="en-US" altLang="ja-JP" sz="1100">
                <a:solidFill>
                  <a:schemeClr val="tx2">
                    <a:lumMod val="25000"/>
                  </a:schemeClr>
                </a:solidFill>
                <a:latin typeface="Lato" panose="020F0502020204030203" pitchFamily="34" charset="0"/>
                <a:cs typeface="Lato" panose="020F0502020204030203" pitchFamily="34" charset="0"/>
              </a:rPr>
              <a:t>-80.1%</a:t>
            </a:r>
            <a:r>
              <a:rPr lang="ja-JP" altLang="en-US" sz="1100">
                <a:solidFill>
                  <a:schemeClr val="tx2">
                    <a:lumMod val="25000"/>
                  </a:schemeClr>
                </a:solidFill>
                <a:latin typeface="Lato" panose="020F0502020204030203" pitchFamily="34" charset="0"/>
                <a:cs typeface="Lato" panose="020F0502020204030203" pitchFamily="34" charset="0"/>
              </a:rPr>
              <a:t>，最大で</a:t>
            </a:r>
            <a:r>
              <a:rPr lang="en-US" altLang="ja-JP" sz="1100">
                <a:solidFill>
                  <a:schemeClr val="tx2">
                    <a:lumMod val="25000"/>
                  </a:schemeClr>
                </a:solidFill>
                <a:latin typeface="Lato" panose="020F0502020204030203" pitchFamily="34" charset="0"/>
                <a:cs typeface="Lato" panose="020F0502020204030203" pitchFamily="34" charset="0"/>
              </a:rPr>
              <a:t>98.4%</a:t>
            </a:r>
            <a:r>
              <a:rPr lang="ja-JP" altLang="en-US" sz="1100">
                <a:solidFill>
                  <a:schemeClr val="tx2">
                    <a:lumMod val="25000"/>
                  </a:schemeClr>
                </a:solidFill>
                <a:latin typeface="Lato" panose="020F0502020204030203" pitchFamily="34" charset="0"/>
                <a:cs typeface="Lato" panose="020F0502020204030203" pitchFamily="34" charset="0"/>
              </a:rPr>
              <a:t>の</a:t>
            </a:r>
            <a:r>
              <a:rPr lang="ja-JP" altLang="en-US" sz="1100" b="0" i="0">
                <a:solidFill>
                  <a:schemeClr val="tx2">
                    <a:lumMod val="25000"/>
                  </a:schemeClr>
                </a:solidFill>
                <a:effectLst/>
                <a:latin typeface="Lato" panose="020F0502020204030203" pitchFamily="34" charset="0"/>
                <a:cs typeface="Lato" panose="020F0502020204030203" pitchFamily="34" charset="0"/>
              </a:rPr>
              <a:t>オーバヘッド</a:t>
            </a:r>
            <a:r>
              <a:rPr lang="ja-JP" altLang="en-US" sz="1100">
                <a:solidFill>
                  <a:schemeClr val="tx2">
                    <a:lumMod val="25000"/>
                  </a:schemeClr>
                </a:solidFill>
                <a:latin typeface="Lato" panose="020F0502020204030203" pitchFamily="34" charset="0"/>
                <a:cs typeface="Lato" panose="020F0502020204030203" pitchFamily="34" charset="0"/>
              </a:rPr>
              <a:t>削減を実現しました．</a:t>
            </a:r>
            <a:endParaRPr lang="en-US" altLang="ja-JP" sz="1100">
              <a:solidFill>
                <a:schemeClr val="tx2">
                  <a:lumMod val="25000"/>
                </a:schemeClr>
              </a:solidFill>
              <a:latin typeface="Lato" panose="020F0502020204030203" pitchFamily="34" charset="0"/>
              <a:cs typeface="Lato" panose="020F0502020204030203"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JP" dirty="0"/>
              <a:t>また，2つの提案手法を藤沢市における実システムに適用し，オーバヘッド削減効果が適用範囲を実証実験規模から本格運用規模まで拡大させる価値があることがわかった．</a:t>
            </a:r>
          </a:p>
          <a:p>
            <a:endParaRPr lang="en-US" altLang="ja-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endParaRPr lang="en-JP" dirty="0"/>
          </a:p>
        </p:txBody>
      </p:sp>
    </p:spTree>
    <p:extLst>
      <p:ext uri="{BB962C8B-B14F-4D97-AF65-F5344CB8AC3E}">
        <p14:creationId xmlns:p14="http://schemas.microsoft.com/office/powerpoint/2010/main" val="24558025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最後に，本研究の貢献はこのとおりです．</a:t>
            </a:r>
          </a:p>
          <a:p>
            <a:r>
              <a:rPr lang="en-JP" dirty="0"/>
              <a:t>ゲーム空間構築に着目した，2つの離散制御器合成の計算空間削減手法を提案しました．</a:t>
            </a:r>
          </a:p>
          <a:p>
            <a:r>
              <a:rPr lang="en-JP" dirty="0"/>
              <a:t>そして藤沢市における実例題に提案手法を適用し，オーバヘッド削減効果が実際の動作仕様策定において価値があるのか検証しました．</a:t>
            </a:r>
          </a:p>
          <a:p>
            <a:endParaRPr lang="en-JP" dirty="0"/>
          </a:p>
          <a:p>
            <a:r>
              <a:rPr lang="en-JP" dirty="0"/>
              <a:t>今後の展望としてゲーム空間の一括構築と制御器の段階構築を両立した汎用的な離散制御器合成手法の提案を考えております．</a:t>
            </a:r>
          </a:p>
          <a:p>
            <a:r>
              <a:rPr lang="en-JP" dirty="0"/>
              <a:t>また，今回は開発時における離散制御器合成でしたが，システム運用時の実行時の離散制御器合成への適用も考えております．</a:t>
            </a:r>
          </a:p>
          <a:p>
            <a:endParaRPr lang="en-JP" dirty="0"/>
          </a:p>
          <a:p>
            <a:endParaRPr lang="en-JP" dirty="0"/>
          </a:p>
          <a:p>
            <a:r>
              <a:rPr lang="en-JP" dirty="0"/>
              <a:t>開発全体における価値の創造関わる，</a:t>
            </a:r>
          </a:p>
        </p:txBody>
      </p:sp>
    </p:spTree>
    <p:extLst>
      <p:ext uri="{BB962C8B-B14F-4D97-AF65-F5344CB8AC3E}">
        <p14:creationId xmlns:p14="http://schemas.microsoft.com/office/powerpoint/2010/main" val="13024605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JP"/>
              <a:t>以上で，発表を終わります．ご静聴ありがとうございました．</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780585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5739453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41052631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2275098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472376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21425" y="3785246"/>
            <a:ext cx="5216700" cy="15465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Shape 11"/>
          <p:cNvSpPr/>
          <p:nvPr/>
        </p:nvSpPr>
        <p:spPr>
          <a:xfrm>
            <a:off x="5938246" y="3377550"/>
            <a:ext cx="721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6659861" y="3377550"/>
            <a:ext cx="721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1" y="3377550"/>
            <a:ext cx="721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721425" y="3377550"/>
            <a:ext cx="52167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46A46-CF47-9B45-B5DA-F02C44766F74}"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1603F-D4A7-9C4B-89CA-6D3ED9630C61}" type="slidenum">
              <a:rPr lang="en-US" smtClean="0"/>
              <a:t>‹#›</a:t>
            </a:fld>
            <a:endParaRPr lang="en-US"/>
          </a:p>
        </p:txBody>
      </p:sp>
    </p:spTree>
    <p:extLst>
      <p:ext uri="{BB962C8B-B14F-4D97-AF65-F5344CB8AC3E}">
        <p14:creationId xmlns:p14="http://schemas.microsoft.com/office/powerpoint/2010/main" val="74051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rgbClr val="2185C5"/>
        </a:solidFill>
        <a:effectLst/>
      </p:bgPr>
    </p:bg>
    <p:spTree>
      <p:nvGrpSpPr>
        <p:cNvPr id="1" name="Shape 78"/>
        <p:cNvGrpSpPr/>
        <p:nvPr/>
      </p:nvGrpSpPr>
      <p:grpSpPr>
        <a:xfrm>
          <a:off x="0" y="0"/>
          <a:ext cx="0" cy="0"/>
          <a:chOff x="0" y="0"/>
          <a:chExt cx="0" cy="0"/>
        </a:xfrm>
      </p:grpSpPr>
      <p:sp>
        <p:nvSpPr>
          <p:cNvPr id="79" name="Shape 79"/>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0" y="6755100"/>
            <a:ext cx="893700" cy="102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893710" y="6755100"/>
            <a:ext cx="6462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561229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74650"/>
            <a:ext cx="6462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893700" y="1831450"/>
            <a:ext cx="6462600" cy="47364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Shape 8"/>
          <p:cNvSpPr txBox="1">
            <a:spLocks noGrp="1"/>
          </p:cNvSpPr>
          <p:nvPr>
            <p:ph type="sldNum" idx="12"/>
          </p:nvPr>
        </p:nvSpPr>
        <p:spPr>
          <a:xfrm>
            <a:off x="8480575" y="6364177"/>
            <a:ext cx="548700" cy="4179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6.png"/><Relationship Id="rId4" Type="http://schemas.openxmlformats.org/officeDocument/2006/relationships/image" Target="../media/image61.sv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10.wdp"/><Relationship Id="rId3" Type="http://schemas.openxmlformats.org/officeDocument/2006/relationships/image" Target="../media/image63.sv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38.svg"/><Relationship Id="rId10"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44.svg"/></Relationships>
</file>

<file path=ppt/slides/_rels/slide10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136.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 Id="rId4" Type="http://schemas.openxmlformats.org/officeDocument/2006/relationships/image" Target="../media/image500.png"/></Relationships>
</file>

<file path=ppt/slides/_rels/slide14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0.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9.wdp"/><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image" Target="../media/image1.png"/><Relationship Id="rId4" Type="http://schemas.openxmlformats.org/officeDocument/2006/relationships/image" Target="../media/image7.svg"/><Relationship Id="rId9" Type="http://schemas.openxmlformats.org/officeDocument/2006/relationships/image" Target="../media/image10.svg"/></Relationships>
</file>

<file path=ppt/slides/_rels/slide8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microsoft.com/office/2007/relationships/hdphoto" Target="../media/hdphoto10.wdp"/><Relationship Id="rId2" Type="http://schemas.openxmlformats.org/officeDocument/2006/relationships/notesSlide" Target="../notesSlides/notesSlide80.xml"/><Relationship Id="rId16" Type="http://schemas.openxmlformats.org/officeDocument/2006/relationships/image" Target="../media/image51.svg"/><Relationship Id="rId1" Type="http://schemas.openxmlformats.org/officeDocument/2006/relationships/slideLayout" Target="../slideLayouts/slideLayout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49.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Shape 88">
            <a:extLst>
              <a:ext uri="{FF2B5EF4-FFF2-40B4-BE49-F238E27FC236}">
                <a16:creationId xmlns:a16="http://schemas.microsoft.com/office/drawing/2014/main" id="{2E26A0A2-2C57-B74A-8926-1282A4522CA7}"/>
              </a:ext>
            </a:extLst>
          </p:cNvPr>
          <p:cNvSpPr txBox="1">
            <a:spLocks/>
          </p:cNvSpPr>
          <p:nvPr/>
        </p:nvSpPr>
        <p:spPr>
          <a:xfrm>
            <a:off x="670591" y="3570891"/>
            <a:ext cx="8405676" cy="20362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en-US" altLang="ja" sz="60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MTSA</a:t>
            </a:r>
            <a:r>
              <a:rPr lang="ja-JP" altLang="en-US" sz="60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講座</a:t>
            </a:r>
            <a:endParaRPr lang="en-US" altLang="ja-JP" sz="60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endParaRPr>
          </a:p>
          <a:p>
            <a:r>
              <a:rPr lang="en-US" altLang="ja-JP" sz="32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〜MTSA</a:t>
            </a:r>
            <a:r>
              <a:rPr lang="ja-JP" altLang="en-US" sz="32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で制御器を作れるようになろう</a:t>
            </a:r>
            <a:r>
              <a:rPr lang="en-US" altLang="ja-JP" sz="32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a:t>
            </a:r>
          </a:p>
        </p:txBody>
      </p:sp>
      <p:sp>
        <p:nvSpPr>
          <p:cNvPr id="6" name="Shape 88">
            <a:extLst>
              <a:ext uri="{FF2B5EF4-FFF2-40B4-BE49-F238E27FC236}">
                <a16:creationId xmlns:a16="http://schemas.microsoft.com/office/drawing/2014/main" id="{2EF93920-21BF-0D40-B601-7A86FCC49055}"/>
              </a:ext>
            </a:extLst>
          </p:cNvPr>
          <p:cNvSpPr txBox="1">
            <a:spLocks/>
          </p:cNvSpPr>
          <p:nvPr/>
        </p:nvSpPr>
        <p:spPr>
          <a:xfrm>
            <a:off x="670591" y="2752174"/>
            <a:ext cx="6985267" cy="534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en-US" sz="3200"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鄭研究室</a:t>
            </a:r>
          </a:p>
        </p:txBody>
      </p:sp>
      <p:sp>
        <p:nvSpPr>
          <p:cNvPr id="7" name="Shape 88">
            <a:extLst>
              <a:ext uri="{FF2B5EF4-FFF2-40B4-BE49-F238E27FC236}">
                <a16:creationId xmlns:a16="http://schemas.microsoft.com/office/drawing/2014/main" id="{41B700F2-CBC4-3D45-9D1A-6C88B182C8DE}"/>
              </a:ext>
            </a:extLst>
          </p:cNvPr>
          <p:cNvSpPr txBox="1">
            <a:spLocks/>
          </p:cNvSpPr>
          <p:nvPr/>
        </p:nvSpPr>
        <p:spPr>
          <a:xfrm>
            <a:off x="7103327" y="6126777"/>
            <a:ext cx="1972940" cy="642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en-US" sz="32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山内</a:t>
            </a:r>
            <a:r>
              <a:rPr lang="en-US" sz="32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en-US" sz="32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拓人</a:t>
            </a:r>
            <a:endParaRPr 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95CD53EF-C5C4-8937-B296-B987748910CD}"/>
              </a:ext>
            </a:extLst>
          </p:cNvPr>
          <p:cNvSpPr txBox="1">
            <a:spLocks/>
          </p:cNvSpPr>
          <p:nvPr/>
        </p:nvSpPr>
        <p:spPr>
          <a:xfrm>
            <a:off x="558800" y="1143000"/>
            <a:ext cx="8585200" cy="166817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環境モデル</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・環境モデルとは「システムの</a:t>
            </a:r>
            <a:r>
              <a:rPr lang="ja-JP" altLang="en-US" sz="2000" b="1" u="sng">
                <a:solidFill>
                  <a:srgbClr val="FF0000"/>
                </a:solidFill>
                <a:latin typeface="Lato" panose="020F0502020204030203" pitchFamily="34" charset="0"/>
                <a:cs typeface="Lato" panose="020F0502020204030203" pitchFamily="34" charset="0"/>
              </a:rPr>
              <a:t>動作環境を表す</a:t>
            </a:r>
            <a:r>
              <a:rPr lang="en-US" altLang="ja-JP" sz="2000" b="1" u="sng" dirty="0">
                <a:solidFill>
                  <a:srgbClr val="FF0000"/>
                </a:solidFill>
                <a:latin typeface="Lato" panose="020F0502020204030203" pitchFamily="34" charset="0"/>
                <a:cs typeface="Lato" panose="020F0502020204030203" pitchFamily="34" charset="0"/>
              </a:rPr>
              <a:t>LTS</a:t>
            </a:r>
            <a:r>
              <a:rPr lang="ja-JP" altLang="en-US" sz="2000" dirty="0">
                <a:solidFill>
                  <a:schemeClr val="tx1"/>
                </a:solidFill>
                <a:latin typeface="Lato" panose="020F0502020204030203" pitchFamily="34" charset="0"/>
                <a:cs typeface="Lato" panose="020F0502020204030203" pitchFamily="34" charset="0"/>
              </a:rPr>
              <a:t>」</a:t>
            </a:r>
            <a:endParaRPr lang="en-US" altLang="ja-JP" sz="2000">
              <a:solidFill>
                <a:schemeClr val="tx1"/>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a:t>
            </a:r>
            <a:r>
              <a:rPr lang="ja-JP" altLang="en-JP" sz="2000">
                <a:solidFill>
                  <a:schemeClr val="tx2">
                    <a:lumMod val="25000"/>
                  </a:schemeClr>
                </a:solidFill>
                <a:latin typeface="Lato" panose="020F0502020204030203" pitchFamily="34" charset="0"/>
                <a:cs typeface="Lato" panose="020F0502020204030203" pitchFamily="34" charset="0"/>
              </a:rPr>
              <a:t>システム</a:t>
            </a:r>
            <a:r>
              <a:rPr lang="ja-JP" altLang="en-US" sz="2000">
                <a:solidFill>
                  <a:schemeClr val="tx2">
                    <a:lumMod val="25000"/>
                  </a:schemeClr>
                </a:solidFill>
                <a:latin typeface="Lato" panose="020F0502020204030203" pitchFamily="34" charset="0"/>
                <a:cs typeface="Lato" panose="020F0502020204030203" pitchFamily="34" charset="0"/>
              </a:rPr>
              <a:t>の構成要素（機能）ごとに環境モデルを設計する</a:t>
            </a: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a:t>
            </a:r>
            <a:r>
              <a:rPr lang="ja-JP" altLang="en-JP" sz="2000">
                <a:solidFill>
                  <a:schemeClr val="tx2">
                    <a:lumMod val="25000"/>
                  </a:schemeClr>
                </a:solidFill>
                <a:latin typeface="Lato" panose="020F0502020204030203" pitchFamily="34" charset="0"/>
                <a:cs typeface="Lato" panose="020F0502020204030203" pitchFamily="34" charset="0"/>
              </a:rPr>
              <a:t>安全性を</a:t>
            </a:r>
            <a:r>
              <a:rPr lang="ja-JP" altLang="en-US" sz="2000">
                <a:solidFill>
                  <a:schemeClr val="tx2">
                    <a:lumMod val="25000"/>
                  </a:schemeClr>
                </a:solidFill>
                <a:latin typeface="Lato" panose="020F0502020204030203" pitchFamily="34" charset="0"/>
                <a:cs typeface="Lato" panose="020F0502020204030203" pitchFamily="34" charset="0"/>
              </a:rPr>
              <a:t>充足している必要はない</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a:t>
              </a:fld>
              <a:endParaRPr lang="en" sz="3600" dirty="0">
                <a:solidFill>
                  <a:schemeClr val="bg1"/>
                </a:solidFill>
              </a:endParaRPr>
            </a:p>
          </p:txBody>
        </p:sp>
      </p:grpSp>
      <p:pic>
        <p:nvPicPr>
          <p:cNvPr id="9" name="Picture 8">
            <a:extLst>
              <a:ext uri="{FF2B5EF4-FFF2-40B4-BE49-F238E27FC236}">
                <a16:creationId xmlns:a16="http://schemas.microsoft.com/office/drawing/2014/main" id="{017DE501-FD8F-BD7C-622C-2F3EDCC6A6A4}"/>
              </a:ext>
            </a:extLst>
          </p:cNvPr>
          <p:cNvPicPr>
            <a:picLocks noChangeAspect="1"/>
          </p:cNvPicPr>
          <p:nvPr/>
        </p:nvPicPr>
        <p:blipFill>
          <a:blip r:embed="rId3"/>
          <a:stretch>
            <a:fillRect/>
          </a:stretch>
        </p:blipFill>
        <p:spPr>
          <a:xfrm>
            <a:off x="892861" y="3866283"/>
            <a:ext cx="7358278" cy="1275206"/>
          </a:xfrm>
          <a:prstGeom prst="rect">
            <a:avLst/>
          </a:prstGeom>
          <a:ln>
            <a:solidFill>
              <a:schemeClr val="accent1">
                <a:shade val="15000"/>
              </a:schemeClr>
            </a:solidFill>
          </a:ln>
        </p:spPr>
      </p:pic>
      <p:sp>
        <p:nvSpPr>
          <p:cNvPr id="22" name="Title 1">
            <a:extLst>
              <a:ext uri="{FF2B5EF4-FFF2-40B4-BE49-F238E27FC236}">
                <a16:creationId xmlns:a16="http://schemas.microsoft.com/office/drawing/2014/main" id="{A959AADB-2C08-3F88-4B60-AFFF301247D7}"/>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STEP1:</a:t>
            </a:r>
            <a:b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環境モデル</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を作ってみよう！</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3" name="TextBox 22">
            <a:extLst>
              <a:ext uri="{FF2B5EF4-FFF2-40B4-BE49-F238E27FC236}">
                <a16:creationId xmlns:a16="http://schemas.microsoft.com/office/drawing/2014/main" id="{F3905B59-6AB0-0DE6-6009-4D5C2115839A}"/>
              </a:ext>
            </a:extLst>
          </p:cNvPr>
          <p:cNvSpPr txBox="1"/>
          <p:nvPr/>
        </p:nvSpPr>
        <p:spPr>
          <a:xfrm>
            <a:off x="892861" y="3527729"/>
            <a:ext cx="1747594" cy="338554"/>
          </a:xfrm>
          <a:prstGeom prst="rect">
            <a:avLst/>
          </a:prstGeom>
          <a:noFill/>
        </p:spPr>
        <p:txBody>
          <a:bodyPr wrap="none" rtlCol="0">
            <a:spAutoFit/>
          </a:bodyPr>
          <a:lstStyle/>
          <a:p>
            <a:r>
              <a:rPr lang="en-JP" sz="1600" b="1" dirty="0"/>
              <a:t>ROOM</a:t>
            </a:r>
            <a:r>
              <a:rPr lang="en-JP" sz="1200" dirty="0"/>
              <a:t>：環境モデル</a:t>
            </a:r>
            <a:endParaRPr lang="en-JP" sz="1600" dirty="0"/>
          </a:p>
        </p:txBody>
      </p:sp>
      <p:pic>
        <p:nvPicPr>
          <p:cNvPr id="24" name="Picture 23">
            <a:extLst>
              <a:ext uri="{FF2B5EF4-FFF2-40B4-BE49-F238E27FC236}">
                <a16:creationId xmlns:a16="http://schemas.microsoft.com/office/drawing/2014/main" id="{DFD4ECB5-C4E7-C903-5BCF-BE095068BF53}"/>
              </a:ext>
            </a:extLst>
          </p:cNvPr>
          <p:cNvPicPr>
            <a:picLocks noChangeAspect="1"/>
          </p:cNvPicPr>
          <p:nvPr/>
        </p:nvPicPr>
        <p:blipFill>
          <a:blip r:embed="rId4"/>
          <a:stretch>
            <a:fillRect/>
          </a:stretch>
        </p:blipFill>
        <p:spPr>
          <a:xfrm>
            <a:off x="3764703" y="5611591"/>
            <a:ext cx="1614593" cy="882201"/>
          </a:xfrm>
          <a:prstGeom prst="rect">
            <a:avLst/>
          </a:prstGeom>
          <a:ln>
            <a:solidFill>
              <a:schemeClr val="tx1"/>
            </a:solidFill>
          </a:ln>
        </p:spPr>
      </p:pic>
      <p:sp>
        <p:nvSpPr>
          <p:cNvPr id="25" name="TextBox 24">
            <a:extLst>
              <a:ext uri="{FF2B5EF4-FFF2-40B4-BE49-F238E27FC236}">
                <a16:creationId xmlns:a16="http://schemas.microsoft.com/office/drawing/2014/main" id="{FBAC2148-ABA9-D24D-63E9-3370B471BA9D}"/>
              </a:ext>
            </a:extLst>
          </p:cNvPr>
          <p:cNvSpPr txBox="1"/>
          <p:nvPr/>
        </p:nvSpPr>
        <p:spPr>
          <a:xfrm>
            <a:off x="3677363" y="5273037"/>
            <a:ext cx="1789272" cy="338554"/>
          </a:xfrm>
          <a:prstGeom prst="rect">
            <a:avLst/>
          </a:prstGeom>
          <a:noFill/>
        </p:spPr>
        <p:txBody>
          <a:bodyPr wrap="none" rtlCol="0">
            <a:spAutoFit/>
          </a:bodyPr>
          <a:lstStyle/>
          <a:p>
            <a:r>
              <a:rPr lang="en-JP" sz="1600" b="1" dirty="0"/>
              <a:t>ALERT</a:t>
            </a:r>
            <a:r>
              <a:rPr lang="en-JP" sz="1200" dirty="0"/>
              <a:t>：環境モデル</a:t>
            </a:r>
            <a:endParaRPr lang="en-JP" sz="1600" dirty="0"/>
          </a:p>
        </p:txBody>
      </p:sp>
      <p:sp>
        <p:nvSpPr>
          <p:cNvPr id="2" name="Rounded Rectangular Callout 1">
            <a:extLst>
              <a:ext uri="{FF2B5EF4-FFF2-40B4-BE49-F238E27FC236}">
                <a16:creationId xmlns:a16="http://schemas.microsoft.com/office/drawing/2014/main" id="{52D18259-2A72-259E-4692-47C80AF093B3}"/>
              </a:ext>
            </a:extLst>
          </p:cNvPr>
          <p:cNvSpPr/>
          <p:nvPr/>
        </p:nvSpPr>
        <p:spPr>
          <a:xfrm>
            <a:off x="6778809" y="2499933"/>
            <a:ext cx="2302092" cy="1371483"/>
          </a:xfrm>
          <a:prstGeom prst="wedgeRoundRectCallout">
            <a:avLst>
              <a:gd name="adj1" fmla="val -48909"/>
              <a:gd name="adj2" fmla="val 58536"/>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sz="1200">
                <a:solidFill>
                  <a:schemeClr val="tx2">
                    <a:lumMod val="25000"/>
                  </a:schemeClr>
                </a:solidFill>
              </a:rPr>
              <a:t>人数管理に関わる環境</a:t>
            </a:r>
          </a:p>
        </p:txBody>
      </p:sp>
      <p:pic>
        <p:nvPicPr>
          <p:cNvPr id="3" name="Picture 2">
            <a:extLst>
              <a:ext uri="{FF2B5EF4-FFF2-40B4-BE49-F238E27FC236}">
                <a16:creationId xmlns:a16="http://schemas.microsoft.com/office/drawing/2014/main" id="{A4A2046F-CBBD-8C7F-7348-CC4144B16B83}"/>
              </a:ext>
            </a:extLst>
          </p:cNvPr>
          <p:cNvPicPr>
            <a:picLocks noChangeAspect="1"/>
          </p:cNvPicPr>
          <p:nvPr/>
        </p:nvPicPr>
        <p:blipFill>
          <a:blip r:embed="rId5"/>
          <a:stretch>
            <a:fillRect/>
          </a:stretch>
        </p:blipFill>
        <p:spPr>
          <a:xfrm>
            <a:off x="6973178" y="2529291"/>
            <a:ext cx="1912509" cy="1050283"/>
          </a:xfrm>
          <a:prstGeom prst="rect">
            <a:avLst/>
          </a:prstGeom>
          <a:ln>
            <a:noFill/>
          </a:ln>
        </p:spPr>
      </p:pic>
      <p:sp>
        <p:nvSpPr>
          <p:cNvPr id="7" name="Rounded Rectangular Callout 6">
            <a:extLst>
              <a:ext uri="{FF2B5EF4-FFF2-40B4-BE49-F238E27FC236}">
                <a16:creationId xmlns:a16="http://schemas.microsoft.com/office/drawing/2014/main" id="{6453EA12-1098-E7B1-14C1-5D44C9D43110}"/>
              </a:ext>
            </a:extLst>
          </p:cNvPr>
          <p:cNvSpPr/>
          <p:nvPr/>
        </p:nvSpPr>
        <p:spPr>
          <a:xfrm>
            <a:off x="5502260" y="5539212"/>
            <a:ext cx="1979195" cy="954580"/>
          </a:xfrm>
          <a:prstGeom prst="wedgeRoundRectCallout">
            <a:avLst>
              <a:gd name="adj1" fmla="val -56097"/>
              <a:gd name="adj2" fmla="val 3303"/>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sz="1200">
                <a:solidFill>
                  <a:schemeClr val="tx2">
                    <a:lumMod val="25000"/>
                  </a:schemeClr>
                </a:solidFill>
              </a:rPr>
              <a:t>非常時検知に関わる環境</a:t>
            </a:r>
          </a:p>
        </p:txBody>
      </p:sp>
      <p:pic>
        <p:nvPicPr>
          <p:cNvPr id="10" name="Graphic 9" descr="Siren with solid fill">
            <a:extLst>
              <a:ext uri="{FF2B5EF4-FFF2-40B4-BE49-F238E27FC236}">
                <a16:creationId xmlns:a16="http://schemas.microsoft.com/office/drawing/2014/main" id="{F51D6EBE-EA4E-773D-FBCF-E1BEF8E40E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3800" y="5527337"/>
            <a:ext cx="720031" cy="720031"/>
          </a:xfrm>
          <a:prstGeom prst="rect">
            <a:avLst/>
          </a:prstGeom>
        </p:spPr>
      </p:pic>
      <p:sp>
        <p:nvSpPr>
          <p:cNvPr id="12" name="Oval 11">
            <a:extLst>
              <a:ext uri="{FF2B5EF4-FFF2-40B4-BE49-F238E27FC236}">
                <a16:creationId xmlns:a16="http://schemas.microsoft.com/office/drawing/2014/main" id="{16A69CE0-1F15-05A2-13C0-85B9B0F7C1CB}"/>
              </a:ext>
            </a:extLst>
          </p:cNvPr>
          <p:cNvSpPr/>
          <p:nvPr/>
        </p:nvSpPr>
        <p:spPr>
          <a:xfrm>
            <a:off x="277180" y="5920228"/>
            <a:ext cx="423463" cy="4259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Text Placeholder 2">
            <a:extLst>
              <a:ext uri="{FF2B5EF4-FFF2-40B4-BE49-F238E27FC236}">
                <a16:creationId xmlns:a16="http://schemas.microsoft.com/office/drawing/2014/main" id="{AE922A47-CD5D-D797-FCB6-FDEA7DF527F2}"/>
              </a:ext>
            </a:extLst>
          </p:cNvPr>
          <p:cNvSpPr txBox="1">
            <a:spLocks/>
          </p:cNvSpPr>
          <p:nvPr/>
        </p:nvSpPr>
        <p:spPr>
          <a:xfrm>
            <a:off x="244286" y="5791516"/>
            <a:ext cx="2926426" cy="88220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000">
                <a:solidFill>
                  <a:schemeClr val="bg1"/>
                </a:solidFill>
              </a:rPr>
              <a:t>例</a:t>
            </a:r>
            <a:r>
              <a:rPr lang="en-US" altLang="ja-JP" sz="2000" dirty="0">
                <a:solidFill>
                  <a:schemeClr val="tx2">
                    <a:lumMod val="25000"/>
                  </a:schemeClr>
                </a:solidFill>
              </a:rPr>
              <a:t>  </a:t>
            </a:r>
            <a:r>
              <a:rPr lang="ja-JP" altLang="en-US" sz="2000">
                <a:solidFill>
                  <a:schemeClr val="tx2">
                    <a:lumMod val="25000"/>
                  </a:schemeClr>
                </a:solidFill>
              </a:rPr>
              <a:t>人数管理システムの</a:t>
            </a:r>
            <a:br>
              <a:rPr lang="en-US" altLang="ja-JP" sz="2000">
                <a:solidFill>
                  <a:schemeClr val="tx2">
                    <a:lumMod val="25000"/>
                  </a:schemeClr>
                </a:solidFill>
              </a:rPr>
            </a:br>
            <a:r>
              <a:rPr lang="en-US" altLang="ja-JP" sz="2000">
                <a:solidFill>
                  <a:schemeClr val="tx2">
                    <a:lumMod val="25000"/>
                  </a:schemeClr>
                </a:solidFill>
              </a:rPr>
              <a:t>      </a:t>
            </a:r>
            <a:r>
              <a:rPr lang="ja-JP" altLang="en-US" sz="2000">
                <a:solidFill>
                  <a:schemeClr val="tx2">
                    <a:lumMod val="25000"/>
                  </a:schemeClr>
                </a:solidFill>
              </a:rPr>
              <a:t>環境モデル</a:t>
            </a:r>
            <a:endParaRPr lang="en-US" altLang="ja-JP" sz="1600" dirty="0">
              <a:solidFill>
                <a:schemeClr val="tx2">
                  <a:lumMod val="25000"/>
                </a:schemeClr>
              </a:solidFill>
            </a:endParaRPr>
          </a:p>
        </p:txBody>
      </p:sp>
    </p:spTree>
    <p:extLst>
      <p:ext uri="{BB962C8B-B14F-4D97-AF65-F5344CB8AC3E}">
        <p14:creationId xmlns:p14="http://schemas.microsoft.com/office/powerpoint/2010/main" val="13612302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100</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参考：制御器を用いたシステム運用</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150475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400" b="0" i="0" dirty="0">
                <a:solidFill>
                  <a:schemeClr val="tx2">
                    <a:lumMod val="25000"/>
                  </a:schemeClr>
                </a:solidFill>
                <a:effectLst/>
                <a:latin typeface="Lato" panose="020F0502020204030203" pitchFamily="34" charset="0"/>
                <a:cs typeface="Lato" panose="020F0502020204030203" pitchFamily="34" charset="0"/>
              </a:rPr>
              <a:t>LTS</a:t>
            </a:r>
            <a:r>
              <a:rPr lang="ja-JP" altLang="en-US" sz="2400" b="0" i="0">
                <a:solidFill>
                  <a:schemeClr val="tx2">
                    <a:lumMod val="25000"/>
                  </a:schemeClr>
                </a:solidFill>
                <a:effectLst/>
                <a:latin typeface="Lato" panose="020F0502020204030203" pitchFamily="34" charset="0"/>
                <a:cs typeface="Lato" panose="020F0502020204030203" pitchFamily="34" charset="0"/>
              </a:rPr>
              <a:t>モデルに基づいた実行時運用フレームワークが存在</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環境や安全性</a:t>
            </a:r>
            <a:r>
              <a:rPr lang="ja-JP" altLang="en-US" sz="2400">
                <a:solidFill>
                  <a:schemeClr val="tx2">
                    <a:lumMod val="25000"/>
                  </a:schemeClr>
                </a:solidFill>
                <a:latin typeface="Lato" panose="020F0502020204030203" pitchFamily="34" charset="0"/>
                <a:cs typeface="Lato" panose="020F0502020204030203" pitchFamily="34" charset="0"/>
              </a:rPr>
              <a:t>が</a:t>
            </a:r>
            <a:r>
              <a:rPr lang="ja-JP" altLang="en-US" sz="2400" b="0" i="0">
                <a:solidFill>
                  <a:schemeClr val="tx2">
                    <a:lumMod val="25000"/>
                  </a:schemeClr>
                </a:solidFill>
                <a:effectLst/>
                <a:latin typeface="Lato" panose="020F0502020204030203" pitchFamily="34" charset="0"/>
                <a:cs typeface="Lato" panose="020F0502020204030203" pitchFamily="34" charset="0"/>
              </a:rPr>
              <a:t>変化した場合，制御器を合成し直すことで，継続的な運用が可能</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E630921A-56DF-5CD9-98AD-ED197089113D}"/>
              </a:ext>
            </a:extLst>
          </p:cNvPr>
          <p:cNvSpPr/>
          <p:nvPr/>
        </p:nvSpPr>
        <p:spPr>
          <a:xfrm>
            <a:off x="7448605" y="5423528"/>
            <a:ext cx="1385034" cy="1046285"/>
          </a:xfrm>
          <a:prstGeom prst="rect">
            <a:avLst/>
          </a:prstGeom>
          <a:solidFill>
            <a:schemeClr val="bg1"/>
          </a:solidFill>
          <a:ln w="6350">
            <a:solidFill>
              <a:srgbClr val="000000"/>
            </a:solid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00" dirty="0">
                <a:solidFill>
                  <a:srgbClr val="000000"/>
                </a:solidFill>
              </a:rPr>
              <a:t>離散事象システム</a:t>
            </a:r>
          </a:p>
        </p:txBody>
      </p:sp>
      <p:sp>
        <p:nvSpPr>
          <p:cNvPr id="28" name="Terminator 27">
            <a:extLst>
              <a:ext uri="{FF2B5EF4-FFF2-40B4-BE49-F238E27FC236}">
                <a16:creationId xmlns:a16="http://schemas.microsoft.com/office/drawing/2014/main" id="{D262E2DA-EF36-B31E-89B0-075F32A9BA35}"/>
              </a:ext>
            </a:extLst>
          </p:cNvPr>
          <p:cNvSpPr/>
          <p:nvPr/>
        </p:nvSpPr>
        <p:spPr>
          <a:xfrm>
            <a:off x="7280899" y="4363888"/>
            <a:ext cx="1684251" cy="505480"/>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t>Enactment</a:t>
            </a:r>
            <a:br>
              <a:rPr lang="en-JP" sz="1100" dirty="0"/>
            </a:br>
            <a:r>
              <a:rPr lang="en-JP" sz="1100" dirty="0"/>
              <a:t>framework</a:t>
            </a:r>
          </a:p>
        </p:txBody>
      </p:sp>
      <p:sp>
        <p:nvSpPr>
          <p:cNvPr id="29" name="Curved Right Arrow 28">
            <a:extLst>
              <a:ext uri="{FF2B5EF4-FFF2-40B4-BE49-F238E27FC236}">
                <a16:creationId xmlns:a16="http://schemas.microsoft.com/office/drawing/2014/main" id="{48347C41-092C-392B-467B-E5F1524FF7E9}"/>
              </a:ext>
            </a:extLst>
          </p:cNvPr>
          <p:cNvSpPr/>
          <p:nvPr/>
        </p:nvSpPr>
        <p:spPr>
          <a:xfrm rot="10800000" flipH="1">
            <a:off x="7589697" y="4772885"/>
            <a:ext cx="422712" cy="663168"/>
          </a:xfrm>
          <a:prstGeom prst="curvedRightArrow">
            <a:avLst/>
          </a:prstGeom>
          <a:solidFill>
            <a:schemeClr val="bg1"/>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30" name="Curved Right Arrow 29">
            <a:extLst>
              <a:ext uri="{FF2B5EF4-FFF2-40B4-BE49-F238E27FC236}">
                <a16:creationId xmlns:a16="http://schemas.microsoft.com/office/drawing/2014/main" id="{19DE7EC9-0565-E4C9-15BA-1AFD164D0E17}"/>
              </a:ext>
            </a:extLst>
          </p:cNvPr>
          <p:cNvSpPr/>
          <p:nvPr/>
        </p:nvSpPr>
        <p:spPr>
          <a:xfrm flipH="1">
            <a:off x="8248973" y="4823705"/>
            <a:ext cx="422712" cy="663168"/>
          </a:xfrm>
          <a:prstGeom prst="curvedRightArrow">
            <a:avLst/>
          </a:prstGeom>
          <a:solidFill>
            <a:schemeClr val="bg1"/>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34" name="TextBox 33">
            <a:extLst>
              <a:ext uri="{FF2B5EF4-FFF2-40B4-BE49-F238E27FC236}">
                <a16:creationId xmlns:a16="http://schemas.microsoft.com/office/drawing/2014/main" id="{9D4E75F4-8B4E-E6EA-114B-1378ECA1F015}"/>
              </a:ext>
            </a:extLst>
          </p:cNvPr>
          <p:cNvSpPr txBox="1"/>
          <p:nvPr/>
        </p:nvSpPr>
        <p:spPr>
          <a:xfrm>
            <a:off x="7203850" y="5198943"/>
            <a:ext cx="453970" cy="253916"/>
          </a:xfrm>
          <a:prstGeom prst="rect">
            <a:avLst/>
          </a:prstGeom>
          <a:noFill/>
        </p:spPr>
        <p:txBody>
          <a:bodyPr wrap="none" rtlCol="0">
            <a:spAutoFit/>
          </a:bodyPr>
          <a:lstStyle/>
          <a:p>
            <a:r>
              <a:rPr lang="en-JP" sz="1050" dirty="0"/>
              <a:t>監視</a:t>
            </a:r>
          </a:p>
        </p:txBody>
      </p:sp>
      <p:sp>
        <p:nvSpPr>
          <p:cNvPr id="35" name="TextBox 34">
            <a:extLst>
              <a:ext uri="{FF2B5EF4-FFF2-40B4-BE49-F238E27FC236}">
                <a16:creationId xmlns:a16="http://schemas.microsoft.com/office/drawing/2014/main" id="{3D310BF0-81CA-0517-1C0F-B1FD79EEB44D}"/>
              </a:ext>
            </a:extLst>
          </p:cNvPr>
          <p:cNvSpPr txBox="1"/>
          <p:nvPr/>
        </p:nvSpPr>
        <p:spPr>
          <a:xfrm>
            <a:off x="8572620" y="4825978"/>
            <a:ext cx="453970" cy="253916"/>
          </a:xfrm>
          <a:prstGeom prst="rect">
            <a:avLst/>
          </a:prstGeom>
          <a:noFill/>
        </p:spPr>
        <p:txBody>
          <a:bodyPr wrap="none" rtlCol="0">
            <a:spAutoFit/>
          </a:bodyPr>
          <a:lstStyle/>
          <a:p>
            <a:r>
              <a:rPr lang="en-JP" sz="1050" dirty="0"/>
              <a:t>制御</a:t>
            </a:r>
          </a:p>
        </p:txBody>
      </p:sp>
      <p:pic>
        <p:nvPicPr>
          <p:cNvPr id="37" name="Graphic 36" descr="Processor with solid fill">
            <a:extLst>
              <a:ext uri="{FF2B5EF4-FFF2-40B4-BE49-F238E27FC236}">
                <a16:creationId xmlns:a16="http://schemas.microsoft.com/office/drawing/2014/main" id="{49AAB369-BBD2-9502-2EE0-C080E0B4C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5560" y="5459158"/>
            <a:ext cx="828821" cy="828821"/>
          </a:xfrm>
          <a:prstGeom prst="rect">
            <a:avLst/>
          </a:prstGeom>
        </p:spPr>
      </p:pic>
      <p:sp>
        <p:nvSpPr>
          <p:cNvPr id="52" name="Rectangle 51">
            <a:extLst>
              <a:ext uri="{FF2B5EF4-FFF2-40B4-BE49-F238E27FC236}">
                <a16:creationId xmlns:a16="http://schemas.microsoft.com/office/drawing/2014/main" id="{EF2017E1-F927-82A8-CC4E-84210F3B99C6}"/>
              </a:ext>
            </a:extLst>
          </p:cNvPr>
          <p:cNvSpPr/>
          <p:nvPr/>
        </p:nvSpPr>
        <p:spPr>
          <a:xfrm>
            <a:off x="744639" y="4703449"/>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監視モデル(LTS)</a:t>
            </a:r>
          </a:p>
        </p:txBody>
      </p:sp>
      <p:sp>
        <p:nvSpPr>
          <p:cNvPr id="53" name="Chevron 52">
            <a:extLst>
              <a:ext uri="{FF2B5EF4-FFF2-40B4-BE49-F238E27FC236}">
                <a16:creationId xmlns:a16="http://schemas.microsoft.com/office/drawing/2014/main" id="{95ED7806-E46A-181D-5DE8-6605489E475B}"/>
              </a:ext>
            </a:extLst>
          </p:cNvPr>
          <p:cNvSpPr/>
          <p:nvPr/>
        </p:nvSpPr>
        <p:spPr>
          <a:xfrm>
            <a:off x="2946862" y="4331333"/>
            <a:ext cx="1528791" cy="580567"/>
          </a:xfrm>
          <a:prstGeom prst="chevron">
            <a:avLst>
              <a:gd name="adj" fmla="val 2415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000" b="1" dirty="0">
                <a:solidFill>
                  <a:schemeClr val="bg1"/>
                </a:solidFill>
              </a:rPr>
              <a:t>DCS</a:t>
            </a:r>
          </a:p>
        </p:txBody>
      </p:sp>
      <p:sp>
        <p:nvSpPr>
          <p:cNvPr id="54" name="Rectangle 53">
            <a:extLst>
              <a:ext uri="{FF2B5EF4-FFF2-40B4-BE49-F238E27FC236}">
                <a16:creationId xmlns:a16="http://schemas.microsoft.com/office/drawing/2014/main" id="{CC9A3E97-8811-2AD1-95EE-D762A48A4DDC}"/>
              </a:ext>
            </a:extLst>
          </p:cNvPr>
          <p:cNvSpPr/>
          <p:nvPr/>
        </p:nvSpPr>
        <p:spPr>
          <a:xfrm>
            <a:off x="4772177" y="4164416"/>
            <a:ext cx="1816274"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制御器（LTS）</a:t>
            </a:r>
          </a:p>
        </p:txBody>
      </p:sp>
      <p:cxnSp>
        <p:nvCxnSpPr>
          <p:cNvPr id="56" name="Elbow Connector 55">
            <a:extLst>
              <a:ext uri="{FF2B5EF4-FFF2-40B4-BE49-F238E27FC236}">
                <a16:creationId xmlns:a16="http://schemas.microsoft.com/office/drawing/2014/main" id="{94B88B13-7BDF-0621-8EF2-7F1B19C575A5}"/>
              </a:ext>
            </a:extLst>
          </p:cNvPr>
          <p:cNvCxnSpPr>
            <a:cxnSpLocks/>
            <a:stCxn id="59" idx="3"/>
            <a:endCxn id="53" idx="1"/>
          </p:cNvCxnSpPr>
          <p:nvPr/>
        </p:nvCxnSpPr>
        <p:spPr>
          <a:xfrm>
            <a:off x="2672795" y="4055693"/>
            <a:ext cx="414297" cy="565924"/>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D0B5C3C5-C45E-345B-8AB9-5393BD9199E8}"/>
              </a:ext>
            </a:extLst>
          </p:cNvPr>
          <p:cNvCxnSpPr>
            <a:cxnSpLocks/>
            <a:stCxn id="52" idx="3"/>
            <a:endCxn id="53" idx="1"/>
          </p:cNvCxnSpPr>
          <p:nvPr/>
        </p:nvCxnSpPr>
        <p:spPr>
          <a:xfrm flipV="1">
            <a:off x="2672795" y="4621617"/>
            <a:ext cx="414297" cy="625454"/>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A5AAD6C-B59B-D760-A86E-92ACDDA8AA34}"/>
              </a:ext>
            </a:extLst>
          </p:cNvPr>
          <p:cNvCxnSpPr>
            <a:cxnSpLocks/>
            <a:stCxn id="53" idx="3"/>
            <a:endCxn id="54" idx="1"/>
          </p:cNvCxnSpPr>
          <p:nvPr/>
        </p:nvCxnSpPr>
        <p:spPr>
          <a:xfrm flipV="1">
            <a:off x="4475653" y="4621616"/>
            <a:ext cx="296524" cy="1"/>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2C33442-31DF-397C-C3B5-2EBE06DFFA58}"/>
              </a:ext>
            </a:extLst>
          </p:cNvPr>
          <p:cNvSpPr/>
          <p:nvPr/>
        </p:nvSpPr>
        <p:spPr>
          <a:xfrm>
            <a:off x="744639" y="3512071"/>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環境モデル (LTS)</a:t>
            </a:r>
          </a:p>
        </p:txBody>
      </p:sp>
      <p:pic>
        <p:nvPicPr>
          <p:cNvPr id="60" name="Picture 59">
            <a:extLst>
              <a:ext uri="{FF2B5EF4-FFF2-40B4-BE49-F238E27FC236}">
                <a16:creationId xmlns:a16="http://schemas.microsoft.com/office/drawing/2014/main" id="{A485C03D-11AE-CA25-0058-64FF2A3E25EA}"/>
              </a:ext>
            </a:extLst>
          </p:cNvPr>
          <p:cNvPicPr>
            <a:picLocks noChangeAspect="1"/>
          </p:cNvPicPr>
          <p:nvPr/>
        </p:nvPicPr>
        <p:blipFill>
          <a:blip r:embed="rId5"/>
          <a:stretch>
            <a:fillRect/>
          </a:stretch>
        </p:blipFill>
        <p:spPr>
          <a:xfrm>
            <a:off x="773494" y="3703180"/>
            <a:ext cx="1868647" cy="574968"/>
          </a:xfrm>
          <a:prstGeom prst="rect">
            <a:avLst/>
          </a:prstGeom>
        </p:spPr>
      </p:pic>
      <p:pic>
        <p:nvPicPr>
          <p:cNvPr id="61" name="Picture 60">
            <a:extLst>
              <a:ext uri="{FF2B5EF4-FFF2-40B4-BE49-F238E27FC236}">
                <a16:creationId xmlns:a16="http://schemas.microsoft.com/office/drawing/2014/main" id="{972FE392-3DA4-4511-A8A6-9C398A667353}"/>
              </a:ext>
            </a:extLst>
          </p:cNvPr>
          <p:cNvPicPr>
            <a:picLocks noChangeAspect="1"/>
          </p:cNvPicPr>
          <p:nvPr/>
        </p:nvPicPr>
        <p:blipFill>
          <a:blip r:embed="rId6"/>
          <a:stretch>
            <a:fillRect/>
          </a:stretch>
        </p:blipFill>
        <p:spPr>
          <a:xfrm>
            <a:off x="4790043" y="4327222"/>
            <a:ext cx="1778315" cy="416338"/>
          </a:xfrm>
          <a:prstGeom prst="rect">
            <a:avLst/>
          </a:prstGeom>
        </p:spPr>
      </p:pic>
      <p:pic>
        <p:nvPicPr>
          <p:cNvPr id="63" name="Picture 62" descr="A yellow circle with black circles and black arrows&#10;&#10;Description automatically generated">
            <a:extLst>
              <a:ext uri="{FF2B5EF4-FFF2-40B4-BE49-F238E27FC236}">
                <a16:creationId xmlns:a16="http://schemas.microsoft.com/office/drawing/2014/main" id="{D71A1A55-D139-FC3B-3C6A-CAD8A92645EA}"/>
              </a:ext>
            </a:extLst>
          </p:cNvPr>
          <p:cNvPicPr>
            <a:picLocks noChangeAspect="1"/>
          </p:cNvPicPr>
          <p:nvPr/>
        </p:nvPicPr>
        <p:blipFill>
          <a:blip r:embed="rId7"/>
          <a:stretch>
            <a:fillRect/>
          </a:stretch>
        </p:blipFill>
        <p:spPr>
          <a:xfrm>
            <a:off x="1139457" y="4909587"/>
            <a:ext cx="1217018" cy="532445"/>
          </a:xfrm>
          <a:prstGeom prst="rect">
            <a:avLst/>
          </a:prstGeom>
        </p:spPr>
      </p:pic>
      <p:sp>
        <p:nvSpPr>
          <p:cNvPr id="64" name="Rounded Rectangular Callout 63">
            <a:extLst>
              <a:ext uri="{FF2B5EF4-FFF2-40B4-BE49-F238E27FC236}">
                <a16:creationId xmlns:a16="http://schemas.microsoft.com/office/drawing/2014/main" id="{05DD90CB-5388-B496-BE19-64E6E3CA331A}"/>
              </a:ext>
            </a:extLst>
          </p:cNvPr>
          <p:cNvSpPr/>
          <p:nvPr/>
        </p:nvSpPr>
        <p:spPr>
          <a:xfrm>
            <a:off x="7253170" y="3343404"/>
            <a:ext cx="1775904" cy="580567"/>
          </a:xfrm>
          <a:prstGeom prst="wedgeRoundRectCallout">
            <a:avLst>
              <a:gd name="adj1" fmla="val 2071"/>
              <a:gd name="adj2" fmla="val 137416"/>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t>制御器に基づいて</a:t>
            </a:r>
          </a:p>
          <a:p>
            <a:pPr algn="ctr"/>
            <a:r>
              <a:rPr lang="en-JP" dirty="0"/>
              <a:t>システムを制御</a:t>
            </a:r>
          </a:p>
        </p:txBody>
      </p:sp>
      <p:cxnSp>
        <p:nvCxnSpPr>
          <p:cNvPr id="66" name="Straight Arrow Connector 65">
            <a:extLst>
              <a:ext uri="{FF2B5EF4-FFF2-40B4-BE49-F238E27FC236}">
                <a16:creationId xmlns:a16="http://schemas.microsoft.com/office/drawing/2014/main" id="{EFC56B17-03B0-F38E-D805-70F28DE52257}"/>
              </a:ext>
            </a:extLst>
          </p:cNvPr>
          <p:cNvCxnSpPr>
            <a:stCxn id="54" idx="3"/>
            <a:endCxn id="28" idx="1"/>
          </p:cNvCxnSpPr>
          <p:nvPr/>
        </p:nvCxnSpPr>
        <p:spPr>
          <a:xfrm flipV="1">
            <a:off x="6588451" y="4616628"/>
            <a:ext cx="692448" cy="4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8135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101</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参考：制御器を用いたシステム運用</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43364A0E-DA40-2D5C-16B8-C2159FFA556D}"/>
              </a:ext>
            </a:extLst>
          </p:cNvPr>
          <p:cNvSpPr/>
          <p:nvPr/>
        </p:nvSpPr>
        <p:spPr>
          <a:xfrm>
            <a:off x="627320" y="1286531"/>
            <a:ext cx="435935" cy="4359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Text Placeholder 2">
            <a:extLst>
              <a:ext uri="{FF2B5EF4-FFF2-40B4-BE49-F238E27FC236}">
                <a16:creationId xmlns:a16="http://schemas.microsoft.com/office/drawing/2014/main" id="{4960C918-C9AB-D589-F566-2B8FDB62AD0B}"/>
              </a:ext>
            </a:extLst>
          </p:cNvPr>
          <p:cNvSpPr txBox="1">
            <a:spLocks/>
          </p:cNvSpPr>
          <p:nvPr/>
        </p:nvSpPr>
        <p:spPr>
          <a:xfrm>
            <a:off x="558800" y="1134151"/>
            <a:ext cx="8585200" cy="88955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solidFill>
                  <a:schemeClr val="bg1"/>
                </a:solidFill>
              </a:rPr>
              <a:t>例</a:t>
            </a:r>
            <a:r>
              <a:rPr lang="en-US" altLang="ja-JP" sz="2400" dirty="0">
                <a:solidFill>
                  <a:schemeClr val="tx2">
                    <a:lumMod val="25000"/>
                  </a:schemeClr>
                </a:solidFill>
              </a:rPr>
              <a:t>  </a:t>
            </a:r>
            <a:r>
              <a:rPr lang="ja-JP" altLang="en-US" sz="2400">
                <a:solidFill>
                  <a:schemeClr val="tx2">
                    <a:lumMod val="25000"/>
                  </a:schemeClr>
                </a:solidFill>
              </a:rPr>
              <a:t>自己適応ロボットシステム</a:t>
            </a:r>
            <a:endParaRPr lang="en-US" altLang="ja-JP" sz="2400" dirty="0">
              <a:solidFill>
                <a:schemeClr val="tx2">
                  <a:lumMod val="25000"/>
                </a:schemeClr>
              </a:solidFill>
            </a:endParaRPr>
          </a:p>
        </p:txBody>
      </p:sp>
      <p:sp>
        <p:nvSpPr>
          <p:cNvPr id="8" name="TextBox 7">
            <a:extLst>
              <a:ext uri="{FF2B5EF4-FFF2-40B4-BE49-F238E27FC236}">
                <a16:creationId xmlns:a16="http://schemas.microsoft.com/office/drawing/2014/main" id="{901174BE-0BD6-562F-24D7-C1BA8E7128E4}"/>
              </a:ext>
            </a:extLst>
          </p:cNvPr>
          <p:cNvSpPr txBox="1"/>
          <p:nvPr/>
        </p:nvSpPr>
        <p:spPr>
          <a:xfrm>
            <a:off x="3847723" y="4037846"/>
            <a:ext cx="814647" cy="307777"/>
          </a:xfrm>
          <a:prstGeom prst="rect">
            <a:avLst/>
          </a:prstGeom>
          <a:noFill/>
        </p:spPr>
        <p:txBody>
          <a:bodyPr wrap="none" rtlCol="0">
            <a:spAutoFit/>
          </a:bodyPr>
          <a:lstStyle/>
          <a:p>
            <a:r>
              <a:rPr lang="en-JP" dirty="0"/>
              <a:t>ACSOS</a:t>
            </a:r>
          </a:p>
        </p:txBody>
      </p:sp>
    </p:spTree>
    <p:extLst>
      <p:ext uri="{BB962C8B-B14F-4D97-AF65-F5344CB8AC3E}">
        <p14:creationId xmlns:p14="http://schemas.microsoft.com/office/powerpoint/2010/main" val="473023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rgbClr val="2185C6"/>
          </a:solidFill>
          <a:effectLst>
            <a:outerShdw blurRad="63500" sx="102000" sy="102000" algn="ctr" rotWithShape="0">
              <a:prstClr val="black">
                <a:alpha val="40000"/>
              </a:prstClr>
            </a:outerShdw>
          </a:effectLst>
        </p:spPr>
        <p:txBody>
          <a:bodyPr anchor="ctr"/>
          <a:lstStyle/>
          <a:p>
            <a:pPr algn="ctr"/>
            <a:r>
              <a:rPr lang="en-US" sz="4000" b="1" dirty="0" err="1">
                <a:solidFill>
                  <a:schemeClr val="bg1"/>
                </a:solidFill>
                <a:latin typeface="M+ 1c" panose="020B0503020204020204" pitchFamily="34" charset="-128"/>
                <a:ea typeface="M+ 1c" panose="020B0503020204020204" pitchFamily="34" charset="-128"/>
                <a:cs typeface="M+ 1c" panose="020B0503020204020204" pitchFamily="34" charset="-128"/>
              </a:rPr>
              <a:t>以降：スライド編集用スライド</a:t>
            </a:r>
            <a:endPar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endParaRPr>
          </a:p>
        </p:txBody>
      </p:sp>
    </p:spTree>
    <p:extLst>
      <p:ext uri="{BB962C8B-B14F-4D97-AF65-F5344CB8AC3E}">
        <p14:creationId xmlns:p14="http://schemas.microsoft.com/office/powerpoint/2010/main" val="40946587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ounded Rectangle 91">
            <a:extLst>
              <a:ext uri="{FF2B5EF4-FFF2-40B4-BE49-F238E27FC236}">
                <a16:creationId xmlns:a16="http://schemas.microsoft.com/office/drawing/2014/main" id="{EDC6ABF2-F9AE-6635-B836-4435169FFD81}"/>
              </a:ext>
            </a:extLst>
          </p:cNvPr>
          <p:cNvSpPr/>
          <p:nvPr/>
        </p:nvSpPr>
        <p:spPr>
          <a:xfrm>
            <a:off x="1312751" y="4445741"/>
            <a:ext cx="4825499" cy="1948504"/>
          </a:xfrm>
          <a:prstGeom prst="roundRect">
            <a:avLst/>
          </a:prstGeom>
          <a:solidFill>
            <a:srgbClr val="FFC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103</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まとめ</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26733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ゲーム空間の一括構築は</a:t>
            </a:r>
            <a:r>
              <a:rPr lang="ja-JP" altLang="en-JP" sz="2400">
                <a:solidFill>
                  <a:schemeClr val="tx2">
                    <a:lumMod val="25000"/>
                  </a:schemeClr>
                </a:solidFill>
                <a:latin typeface="Lato" panose="020F0502020204030203" pitchFamily="34" charset="0"/>
                <a:cs typeface="Lato" panose="020F0502020204030203" pitchFamily="34" charset="0"/>
              </a:rPr>
              <a:t>ゲーム</a:t>
            </a:r>
            <a:r>
              <a:rPr lang="ja-JP" altLang="en-US" sz="2400">
                <a:solidFill>
                  <a:schemeClr val="tx2">
                    <a:lumMod val="25000"/>
                  </a:schemeClr>
                </a:solidFill>
                <a:latin typeface="Lato" panose="020F0502020204030203" pitchFamily="34" charset="0"/>
                <a:cs typeface="Lato" panose="020F0502020204030203" pitchFamily="34" charset="0"/>
              </a:rPr>
              <a:t>空間</a:t>
            </a:r>
            <a:r>
              <a:rPr lang="ja-JP" altLang="en-JP" sz="2400">
                <a:solidFill>
                  <a:schemeClr val="tx2">
                    <a:lumMod val="25000"/>
                  </a:schemeClr>
                </a:solidFill>
                <a:latin typeface="Lato" panose="020F0502020204030203" pitchFamily="34" charset="0"/>
                <a:cs typeface="Lato" panose="020F0502020204030203" pitchFamily="34" charset="0"/>
              </a:rPr>
              <a:t>構築におけるオーバヘッドを</a:t>
            </a:r>
            <a:r>
              <a:rPr lang="ja-JP" altLang="en-US" sz="2400">
                <a:solidFill>
                  <a:schemeClr val="tx2">
                    <a:lumMod val="25000"/>
                  </a:schemeClr>
                </a:solidFill>
                <a:latin typeface="Lato" panose="020F0502020204030203" pitchFamily="34" charset="0"/>
                <a:cs typeface="Lato" panose="020F0502020204030203" pitchFamily="34" charset="0"/>
              </a:rPr>
              <a:t>解消することが確認された</a:t>
            </a:r>
            <a:endParaRPr lang="en-US" altLang="ja-JP" sz="2400" b="1">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ゲーム空間のサイズは小さくならない</a:t>
            </a:r>
            <a:endParaRPr lang="en-US" altLang="ja-JP" sz="2400" b="1">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・ゲーム空間構築過程における計算空間を削減するため，</a:t>
            </a:r>
            <a:r>
              <a:rPr lang="ja-JP" altLang="en-US" sz="2400" u="sng">
                <a:solidFill>
                  <a:srgbClr val="FF0000"/>
                </a:solidFill>
                <a:latin typeface="Lato" panose="020F0502020204030203" pitchFamily="34" charset="0"/>
                <a:cs typeface="Lato" panose="020F0502020204030203" pitchFamily="34" charset="0"/>
              </a:rPr>
              <a:t>合成されるゲーム空間は従来手法と同じ</a:t>
            </a:r>
            <a:endParaRPr lang="en-US" altLang="ja-JP" sz="2400" u="sng" dirty="0">
              <a:solidFill>
                <a:srgbClr val="FF0000"/>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a:t>
            </a:r>
            <a:r>
              <a:rPr lang="ja-JP" altLang="en-JP" sz="2400" b="0" i="0">
                <a:solidFill>
                  <a:schemeClr val="tx2">
                    <a:lumMod val="25000"/>
                  </a:schemeClr>
                </a:solidFill>
                <a:effectLst/>
                <a:latin typeface="Lato" panose="020F0502020204030203" pitchFamily="34" charset="0"/>
                <a:cs typeface="Lato" panose="020F0502020204030203" pitchFamily="34" charset="0"/>
              </a:rPr>
              <a:t>ゲーム空間が</a:t>
            </a:r>
            <a:r>
              <a:rPr lang="ja-JP" altLang="en-US" sz="2400" b="0" i="0">
                <a:solidFill>
                  <a:schemeClr val="tx2">
                    <a:lumMod val="25000"/>
                  </a:schemeClr>
                </a:solidFill>
                <a:effectLst/>
                <a:latin typeface="Lato" panose="020F0502020204030203" pitchFamily="34" charset="0"/>
                <a:cs typeface="Lato" panose="020F0502020204030203" pitchFamily="34" charset="0"/>
              </a:rPr>
              <a:t>ボトルネック</a:t>
            </a:r>
            <a:r>
              <a:rPr lang="ja-JP" altLang="en-JP" sz="2400" b="0" i="0">
                <a:solidFill>
                  <a:schemeClr val="tx2">
                    <a:lumMod val="25000"/>
                  </a:schemeClr>
                </a:solidFill>
                <a:effectLst/>
                <a:latin typeface="Lato" panose="020F0502020204030203" pitchFamily="34" charset="0"/>
                <a:cs typeface="Lato" panose="020F0502020204030203" pitchFamily="34" charset="0"/>
              </a:rPr>
              <a:t>となる</a:t>
            </a:r>
            <a:r>
              <a:rPr lang="ja-JP" altLang="en-US" sz="2400" b="0" i="0">
                <a:solidFill>
                  <a:schemeClr val="tx2">
                    <a:lumMod val="25000"/>
                  </a:schemeClr>
                </a:solidFill>
                <a:effectLst/>
                <a:latin typeface="Lato" panose="020F0502020204030203" pitchFamily="34" charset="0"/>
                <a:cs typeface="Lato" panose="020F0502020204030203" pitchFamily="34" charset="0"/>
              </a:rPr>
              <a:t>システムには効果なし</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59" name="Chevron 58">
            <a:extLst>
              <a:ext uri="{FF2B5EF4-FFF2-40B4-BE49-F238E27FC236}">
                <a16:creationId xmlns:a16="http://schemas.microsoft.com/office/drawing/2014/main" id="{002FB22C-13BF-42E0-C540-3A752B1757C5}"/>
              </a:ext>
            </a:extLst>
          </p:cNvPr>
          <p:cNvSpPr/>
          <p:nvPr/>
        </p:nvSpPr>
        <p:spPr>
          <a:xfrm>
            <a:off x="1379753" y="4834177"/>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60" name="Elbow Connector 59">
            <a:extLst>
              <a:ext uri="{FF2B5EF4-FFF2-40B4-BE49-F238E27FC236}">
                <a16:creationId xmlns:a16="http://schemas.microsoft.com/office/drawing/2014/main" id="{8DC62F3A-A914-71A9-6290-4E2D69C52B31}"/>
              </a:ext>
            </a:extLst>
          </p:cNvPr>
          <p:cNvCxnSpPr>
            <a:cxnSpLocks/>
            <a:stCxn id="63" idx="3"/>
            <a:endCxn id="72" idx="1"/>
          </p:cNvCxnSpPr>
          <p:nvPr/>
        </p:nvCxnSpPr>
        <p:spPr>
          <a:xfrm flipV="1">
            <a:off x="1238876" y="5516665"/>
            <a:ext cx="2215012" cy="435460"/>
          </a:xfrm>
          <a:prstGeom prst="bentConnector3">
            <a:avLst>
              <a:gd name="adj1" fmla="val 900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316D7F95-12B7-DCB1-3884-23B8DA5E9CA3}"/>
              </a:ext>
            </a:extLst>
          </p:cNvPr>
          <p:cNvSpPr/>
          <p:nvPr/>
        </p:nvSpPr>
        <p:spPr>
          <a:xfrm>
            <a:off x="238229" y="4779452"/>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62" name="Rounded Rectangle 61">
            <a:extLst>
              <a:ext uri="{FF2B5EF4-FFF2-40B4-BE49-F238E27FC236}">
                <a16:creationId xmlns:a16="http://schemas.microsoft.com/office/drawing/2014/main" id="{86A9FAFA-9430-8807-CA75-9D6803685B10}"/>
              </a:ext>
            </a:extLst>
          </p:cNvPr>
          <p:cNvSpPr/>
          <p:nvPr/>
        </p:nvSpPr>
        <p:spPr>
          <a:xfrm>
            <a:off x="237368" y="5164836"/>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63" name="Rounded Rectangle 62">
            <a:extLst>
              <a:ext uri="{FF2B5EF4-FFF2-40B4-BE49-F238E27FC236}">
                <a16:creationId xmlns:a16="http://schemas.microsoft.com/office/drawing/2014/main" id="{C45C861F-1D9C-A721-1EE3-7BC455F5D285}"/>
              </a:ext>
            </a:extLst>
          </p:cNvPr>
          <p:cNvSpPr/>
          <p:nvPr/>
        </p:nvSpPr>
        <p:spPr>
          <a:xfrm>
            <a:off x="237368" y="577962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64" name="Rounded Rectangle 63">
            <a:extLst>
              <a:ext uri="{FF2B5EF4-FFF2-40B4-BE49-F238E27FC236}">
                <a16:creationId xmlns:a16="http://schemas.microsoft.com/office/drawing/2014/main" id="{69106E2E-EC1B-E3CB-A827-C4894212DD12}"/>
              </a:ext>
            </a:extLst>
          </p:cNvPr>
          <p:cNvSpPr/>
          <p:nvPr/>
        </p:nvSpPr>
        <p:spPr>
          <a:xfrm>
            <a:off x="8230945" y="5300095"/>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65" name="Elbow Connector 64">
            <a:extLst>
              <a:ext uri="{FF2B5EF4-FFF2-40B4-BE49-F238E27FC236}">
                <a16:creationId xmlns:a16="http://schemas.microsoft.com/office/drawing/2014/main" id="{4E283EB5-3B1D-DF8E-2C8F-11FC931D12B4}"/>
              </a:ext>
            </a:extLst>
          </p:cNvPr>
          <p:cNvCxnSpPr>
            <a:cxnSpLocks/>
            <a:stCxn id="61" idx="3"/>
            <a:endCxn id="59" idx="1"/>
          </p:cNvCxnSpPr>
          <p:nvPr/>
        </p:nvCxnSpPr>
        <p:spPr>
          <a:xfrm>
            <a:off x="1238997" y="4951957"/>
            <a:ext cx="226663" cy="172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9B95742-AC3B-90EF-EBE2-8AB8045A5E61}"/>
              </a:ext>
            </a:extLst>
          </p:cNvPr>
          <p:cNvCxnSpPr>
            <a:cxnSpLocks/>
            <a:stCxn id="76" idx="3"/>
            <a:endCxn id="73" idx="1"/>
          </p:cNvCxnSpPr>
          <p:nvPr/>
        </p:nvCxnSpPr>
        <p:spPr>
          <a:xfrm>
            <a:off x="6981278" y="5516665"/>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AE70921-B1FF-3A92-92BE-93987B63DBA6}"/>
              </a:ext>
            </a:extLst>
          </p:cNvPr>
          <p:cNvCxnSpPr>
            <a:cxnSpLocks/>
            <a:stCxn id="73" idx="3"/>
            <a:endCxn id="64" idx="1"/>
          </p:cNvCxnSpPr>
          <p:nvPr/>
        </p:nvCxnSpPr>
        <p:spPr>
          <a:xfrm flipV="1">
            <a:off x="8014074" y="5516664"/>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4A121909-8D5E-09BA-CAC6-DBC026860153}"/>
              </a:ext>
            </a:extLst>
          </p:cNvPr>
          <p:cNvCxnSpPr>
            <a:cxnSpLocks/>
            <a:stCxn id="62" idx="3"/>
            <a:endCxn id="59" idx="1"/>
          </p:cNvCxnSpPr>
          <p:nvPr/>
        </p:nvCxnSpPr>
        <p:spPr>
          <a:xfrm flipV="1">
            <a:off x="1238876" y="5124461"/>
            <a:ext cx="226784" cy="21288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10DBFE39-5A57-51F4-82FD-7F0D302EDD3F}"/>
              </a:ext>
            </a:extLst>
          </p:cNvPr>
          <p:cNvCxnSpPr>
            <a:cxnSpLocks/>
            <a:stCxn id="70" idx="3"/>
            <a:endCxn id="72" idx="1"/>
          </p:cNvCxnSpPr>
          <p:nvPr/>
        </p:nvCxnSpPr>
        <p:spPr>
          <a:xfrm>
            <a:off x="3005754" y="5118872"/>
            <a:ext cx="448134" cy="3977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4F409324-256D-6FC4-9488-5759CDB82638}"/>
              </a:ext>
            </a:extLst>
          </p:cNvPr>
          <p:cNvSpPr/>
          <p:nvPr/>
        </p:nvSpPr>
        <p:spPr>
          <a:xfrm>
            <a:off x="2243835" y="4772948"/>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71" name="Straight Arrow Connector 70">
            <a:extLst>
              <a:ext uri="{FF2B5EF4-FFF2-40B4-BE49-F238E27FC236}">
                <a16:creationId xmlns:a16="http://schemas.microsoft.com/office/drawing/2014/main" id="{884EB6E6-9A13-E904-086F-4BB95B078321}"/>
              </a:ext>
            </a:extLst>
          </p:cNvPr>
          <p:cNvCxnSpPr>
            <a:cxnSpLocks/>
            <a:stCxn id="59" idx="3"/>
            <a:endCxn id="70" idx="1"/>
          </p:cNvCxnSpPr>
          <p:nvPr/>
        </p:nvCxnSpPr>
        <p:spPr>
          <a:xfrm flipV="1">
            <a:off x="2141672" y="5118872"/>
            <a:ext cx="102163" cy="5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Chevron 71">
            <a:extLst>
              <a:ext uri="{FF2B5EF4-FFF2-40B4-BE49-F238E27FC236}">
                <a16:creationId xmlns:a16="http://schemas.microsoft.com/office/drawing/2014/main" id="{20C96399-1663-1310-0E31-AD7AD75C3A73}"/>
              </a:ext>
            </a:extLst>
          </p:cNvPr>
          <p:cNvSpPr/>
          <p:nvPr/>
        </p:nvSpPr>
        <p:spPr>
          <a:xfrm>
            <a:off x="3367981" y="5226381"/>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73" name="Chevron 72">
            <a:extLst>
              <a:ext uri="{FF2B5EF4-FFF2-40B4-BE49-F238E27FC236}">
                <a16:creationId xmlns:a16="http://schemas.microsoft.com/office/drawing/2014/main" id="{6A209122-24ED-B613-0562-A2D591E5DB27}"/>
              </a:ext>
            </a:extLst>
          </p:cNvPr>
          <p:cNvSpPr/>
          <p:nvPr/>
        </p:nvSpPr>
        <p:spPr>
          <a:xfrm>
            <a:off x="7234363" y="5226381"/>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74" name="Straight Arrow Connector 73">
            <a:extLst>
              <a:ext uri="{FF2B5EF4-FFF2-40B4-BE49-F238E27FC236}">
                <a16:creationId xmlns:a16="http://schemas.microsoft.com/office/drawing/2014/main" id="{30CA79DE-0679-013D-5F84-C08B675ABEB3}"/>
              </a:ext>
            </a:extLst>
          </p:cNvPr>
          <p:cNvCxnSpPr>
            <a:cxnSpLocks/>
            <a:stCxn id="72" idx="3"/>
            <a:endCxn id="75" idx="1"/>
          </p:cNvCxnSpPr>
          <p:nvPr/>
        </p:nvCxnSpPr>
        <p:spPr>
          <a:xfrm>
            <a:off x="4230693" y="5516665"/>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0DBF40B6-DB31-552D-21CB-008CD6174D3C}"/>
              </a:ext>
            </a:extLst>
          </p:cNvPr>
          <p:cNvSpPr/>
          <p:nvPr/>
        </p:nvSpPr>
        <p:spPr>
          <a:xfrm>
            <a:off x="4378915" y="5170741"/>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76" name="Rounded Rectangle 75">
            <a:extLst>
              <a:ext uri="{FF2B5EF4-FFF2-40B4-BE49-F238E27FC236}">
                <a16:creationId xmlns:a16="http://schemas.microsoft.com/office/drawing/2014/main" id="{776A699E-26D5-AEAA-6EFD-CCCF3B9D55EE}"/>
              </a:ext>
            </a:extLst>
          </p:cNvPr>
          <p:cNvSpPr/>
          <p:nvPr/>
        </p:nvSpPr>
        <p:spPr>
          <a:xfrm>
            <a:off x="6219359" y="5170741"/>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77" name="Chevron 76">
            <a:extLst>
              <a:ext uri="{FF2B5EF4-FFF2-40B4-BE49-F238E27FC236}">
                <a16:creationId xmlns:a16="http://schemas.microsoft.com/office/drawing/2014/main" id="{0885B831-9FB7-1AFB-59A6-721E789360BC}"/>
              </a:ext>
            </a:extLst>
          </p:cNvPr>
          <p:cNvSpPr/>
          <p:nvPr/>
        </p:nvSpPr>
        <p:spPr>
          <a:xfrm>
            <a:off x="5294332" y="5228851"/>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78" name="Straight Arrow Connector 77">
            <a:extLst>
              <a:ext uri="{FF2B5EF4-FFF2-40B4-BE49-F238E27FC236}">
                <a16:creationId xmlns:a16="http://schemas.microsoft.com/office/drawing/2014/main" id="{FFE27566-0E0B-675D-3BFF-504762981197}"/>
              </a:ext>
            </a:extLst>
          </p:cNvPr>
          <p:cNvCxnSpPr>
            <a:cxnSpLocks/>
            <a:stCxn id="77" idx="3"/>
            <a:endCxn id="76" idx="1"/>
          </p:cNvCxnSpPr>
          <p:nvPr/>
        </p:nvCxnSpPr>
        <p:spPr>
          <a:xfrm flipV="1">
            <a:off x="6065861" y="5516665"/>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DFC2D9C-E247-DB08-C0A8-270937BD38A9}"/>
              </a:ext>
            </a:extLst>
          </p:cNvPr>
          <p:cNvCxnSpPr>
            <a:cxnSpLocks/>
            <a:stCxn id="75" idx="3"/>
            <a:endCxn id="77" idx="1"/>
          </p:cNvCxnSpPr>
          <p:nvPr/>
        </p:nvCxnSpPr>
        <p:spPr>
          <a:xfrm>
            <a:off x="5140834" y="5516665"/>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961102F-A565-515F-43FC-C4CEC6C8EAB2}"/>
              </a:ext>
            </a:extLst>
          </p:cNvPr>
          <p:cNvSpPr txBox="1"/>
          <p:nvPr/>
        </p:nvSpPr>
        <p:spPr>
          <a:xfrm>
            <a:off x="1942963" y="6394245"/>
            <a:ext cx="3595856" cy="307777"/>
          </a:xfrm>
          <a:prstGeom prst="rect">
            <a:avLst/>
          </a:prstGeom>
          <a:noFill/>
        </p:spPr>
        <p:txBody>
          <a:bodyPr wrap="none" rtlCol="0">
            <a:spAutoFit/>
          </a:bodyPr>
          <a:lstStyle/>
          <a:p>
            <a:r>
              <a:rPr lang="en-JP" dirty="0">
                <a:solidFill>
                  <a:srgbClr val="FF9715"/>
                </a:solidFill>
              </a:rPr>
              <a:t>ゲーム空間の一括手法が改善したプロセス</a:t>
            </a:r>
          </a:p>
        </p:txBody>
      </p:sp>
      <p:sp>
        <p:nvSpPr>
          <p:cNvPr id="94" name="Rounded Rectangular Callout 93">
            <a:extLst>
              <a:ext uri="{FF2B5EF4-FFF2-40B4-BE49-F238E27FC236}">
                <a16:creationId xmlns:a16="http://schemas.microsoft.com/office/drawing/2014/main" id="{DD42E595-B8B7-EF24-6E9B-F71E873588F3}"/>
              </a:ext>
            </a:extLst>
          </p:cNvPr>
          <p:cNvSpPr/>
          <p:nvPr/>
        </p:nvSpPr>
        <p:spPr>
          <a:xfrm>
            <a:off x="4230693" y="3935269"/>
            <a:ext cx="4716398" cy="879469"/>
          </a:xfrm>
          <a:prstGeom prst="wedgeRoundRectCallout">
            <a:avLst>
              <a:gd name="adj1" fmla="val -2716"/>
              <a:gd name="adj2" fmla="val 98530"/>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b="1" dirty="0"/>
              <a:t>生成されるゲーム空間は同じ</a:t>
            </a:r>
          </a:p>
          <a:p>
            <a:pPr algn="ctr"/>
            <a:r>
              <a:rPr lang="en-JP" dirty="0"/>
              <a:t>→ゲーム空間がボトルネックとなっていた場合効果なし</a:t>
            </a:r>
          </a:p>
        </p:txBody>
      </p:sp>
      <p:sp>
        <p:nvSpPr>
          <p:cNvPr id="95" name="TextBox 94">
            <a:extLst>
              <a:ext uri="{FF2B5EF4-FFF2-40B4-BE49-F238E27FC236}">
                <a16:creationId xmlns:a16="http://schemas.microsoft.com/office/drawing/2014/main" id="{ADEAD98D-5AB2-BE2E-2C93-D05B3A46DF62}"/>
              </a:ext>
            </a:extLst>
          </p:cNvPr>
          <p:cNvSpPr txBox="1"/>
          <p:nvPr/>
        </p:nvSpPr>
        <p:spPr>
          <a:xfrm>
            <a:off x="196909" y="4022077"/>
            <a:ext cx="2339102" cy="307777"/>
          </a:xfrm>
          <a:prstGeom prst="rect">
            <a:avLst/>
          </a:prstGeom>
          <a:noFill/>
        </p:spPr>
        <p:txBody>
          <a:bodyPr wrap="none" rtlCol="0">
            <a:spAutoFit/>
          </a:bodyPr>
          <a:lstStyle/>
          <a:p>
            <a:r>
              <a:rPr lang="en-JP" dirty="0"/>
              <a:t>例）従来の離散制御器合成</a:t>
            </a:r>
          </a:p>
        </p:txBody>
      </p:sp>
    </p:spTree>
    <p:extLst>
      <p:ext uri="{BB962C8B-B14F-4D97-AF65-F5344CB8AC3E}">
        <p14:creationId xmlns:p14="http://schemas.microsoft.com/office/powerpoint/2010/main" val="143776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104</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議論</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（制御器の段階構築</a:t>
            </a:r>
            <a:r>
              <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15074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削減効果が監視モデルと</a:t>
            </a:r>
            <a:r>
              <a:rPr lang="ja-JP" altLang="en-JP" sz="2400" b="1">
                <a:solidFill>
                  <a:schemeClr val="tx2">
                    <a:lumMod val="25000"/>
                  </a:schemeClr>
                </a:solidFill>
                <a:latin typeface="Lato" panose="020F0502020204030203" pitchFamily="34" charset="0"/>
                <a:cs typeface="Lato" panose="020F0502020204030203" pitchFamily="34" charset="0"/>
              </a:rPr>
              <a:t>環境モデルの構造に依存</a:t>
            </a:r>
            <a:endParaRPr lang="en-US" altLang="ja-JP" sz="2800" b="1"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全監視モデルの監視対象が</a:t>
            </a:r>
            <a:r>
              <a:rPr lang="ja-JP" altLang="en-JP" sz="2400">
                <a:solidFill>
                  <a:schemeClr val="tx2">
                    <a:lumMod val="25000"/>
                  </a:schemeClr>
                </a:solidFill>
                <a:latin typeface="Lato" panose="020F0502020204030203" pitchFamily="34" charset="0"/>
                <a:cs typeface="Lato" panose="020F0502020204030203" pitchFamily="34" charset="0"/>
              </a:rPr>
              <a:t>環境</a:t>
            </a:r>
            <a:r>
              <a:rPr lang="ja-JP" altLang="en-US" sz="2400">
                <a:solidFill>
                  <a:schemeClr val="tx2">
                    <a:lumMod val="25000"/>
                  </a:schemeClr>
                </a:solidFill>
                <a:latin typeface="Lato" panose="020F0502020204030203" pitchFamily="34" charset="0"/>
                <a:cs typeface="Lato" panose="020F0502020204030203" pitchFamily="34" charset="0"/>
              </a:rPr>
              <a:t>モデル全てになる場合無効</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→環境や安全性要求を</a:t>
            </a:r>
            <a:r>
              <a:rPr lang="ja-JP" altLang="en-US" sz="2400" u="sng">
                <a:solidFill>
                  <a:srgbClr val="FF0000"/>
                </a:solidFill>
                <a:latin typeface="Lato" panose="020F0502020204030203" pitchFamily="34" charset="0"/>
                <a:cs typeface="Lato" panose="020F0502020204030203" pitchFamily="34" charset="0"/>
              </a:rPr>
              <a:t>どう切り分けてモデル化するか重要</a:t>
            </a:r>
            <a:endParaRPr lang="en-US" altLang="ja-JP" sz="2400" u="sng" dirty="0">
              <a:solidFill>
                <a:srgbClr val="FF0000"/>
              </a:solidFill>
              <a:latin typeface="Lato" panose="020F0502020204030203" pitchFamily="34" charset="0"/>
              <a:cs typeface="Lato" panose="020F0502020204030203" pitchFamily="34" charset="0"/>
            </a:endParaRPr>
          </a:p>
        </p:txBody>
      </p:sp>
      <p:sp>
        <p:nvSpPr>
          <p:cNvPr id="63" name="Rounded Rectangle 62">
            <a:extLst>
              <a:ext uri="{FF2B5EF4-FFF2-40B4-BE49-F238E27FC236}">
                <a16:creationId xmlns:a16="http://schemas.microsoft.com/office/drawing/2014/main" id="{36951BA3-E396-ADC9-A484-AE30908CEFCB}"/>
              </a:ext>
            </a:extLst>
          </p:cNvPr>
          <p:cNvSpPr/>
          <p:nvPr/>
        </p:nvSpPr>
        <p:spPr>
          <a:xfrm>
            <a:off x="18102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64" name="Rounded Rectangle 63">
            <a:extLst>
              <a:ext uri="{FF2B5EF4-FFF2-40B4-BE49-F238E27FC236}">
                <a16:creationId xmlns:a16="http://schemas.microsoft.com/office/drawing/2014/main" id="{3B409FCB-C44E-258F-E75B-67BFD6D7D310}"/>
              </a:ext>
            </a:extLst>
          </p:cNvPr>
          <p:cNvSpPr/>
          <p:nvPr/>
        </p:nvSpPr>
        <p:spPr>
          <a:xfrm>
            <a:off x="295818" y="3768169"/>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65" name="Rounded Rectangle 64">
            <a:extLst>
              <a:ext uri="{FF2B5EF4-FFF2-40B4-BE49-F238E27FC236}">
                <a16:creationId xmlns:a16="http://schemas.microsoft.com/office/drawing/2014/main" id="{ED8EBFB9-8784-D40F-D495-B77145100825}"/>
              </a:ext>
            </a:extLst>
          </p:cNvPr>
          <p:cNvSpPr/>
          <p:nvPr/>
        </p:nvSpPr>
        <p:spPr>
          <a:xfrm>
            <a:off x="295818" y="4154837"/>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66" name="Chevron 65">
            <a:extLst>
              <a:ext uri="{FF2B5EF4-FFF2-40B4-BE49-F238E27FC236}">
                <a16:creationId xmlns:a16="http://schemas.microsoft.com/office/drawing/2014/main" id="{30BA8544-5009-4B3F-056D-70ECDC4A48BA}"/>
              </a:ext>
            </a:extLst>
          </p:cNvPr>
          <p:cNvSpPr/>
          <p:nvPr/>
        </p:nvSpPr>
        <p:spPr>
          <a:xfrm>
            <a:off x="1455371"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67" name="Rounded Rectangle 66">
            <a:extLst>
              <a:ext uri="{FF2B5EF4-FFF2-40B4-BE49-F238E27FC236}">
                <a16:creationId xmlns:a16="http://schemas.microsoft.com/office/drawing/2014/main" id="{C990CDC3-2263-B3C0-9E78-FD02C22E9977}"/>
              </a:ext>
            </a:extLst>
          </p:cNvPr>
          <p:cNvSpPr/>
          <p:nvPr/>
        </p:nvSpPr>
        <p:spPr>
          <a:xfrm>
            <a:off x="295815" y="4534313"/>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68" name="Rounded Rectangle 67">
            <a:extLst>
              <a:ext uri="{FF2B5EF4-FFF2-40B4-BE49-F238E27FC236}">
                <a16:creationId xmlns:a16="http://schemas.microsoft.com/office/drawing/2014/main" id="{6D73F3E5-0DD3-DD2B-3843-24C363333C85}"/>
              </a:ext>
            </a:extLst>
          </p:cNvPr>
          <p:cNvSpPr/>
          <p:nvPr/>
        </p:nvSpPr>
        <p:spPr>
          <a:xfrm>
            <a:off x="18102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69" name="Rounded Rectangle 68">
            <a:extLst>
              <a:ext uri="{FF2B5EF4-FFF2-40B4-BE49-F238E27FC236}">
                <a16:creationId xmlns:a16="http://schemas.microsoft.com/office/drawing/2014/main" id="{BEEF214F-680D-12FB-40EB-F8F8B1DF1707}"/>
              </a:ext>
            </a:extLst>
          </p:cNvPr>
          <p:cNvSpPr/>
          <p:nvPr/>
        </p:nvSpPr>
        <p:spPr>
          <a:xfrm>
            <a:off x="295818" y="5395890"/>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70" name="Rounded Rectangle 69">
            <a:extLst>
              <a:ext uri="{FF2B5EF4-FFF2-40B4-BE49-F238E27FC236}">
                <a16:creationId xmlns:a16="http://schemas.microsoft.com/office/drawing/2014/main" id="{B74926AE-7F1C-4276-BFF9-545D45F96DAC}"/>
              </a:ext>
            </a:extLst>
          </p:cNvPr>
          <p:cNvSpPr/>
          <p:nvPr/>
        </p:nvSpPr>
        <p:spPr>
          <a:xfrm>
            <a:off x="295818" y="578255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71" name="Rounded Rectangle 70">
            <a:extLst>
              <a:ext uri="{FF2B5EF4-FFF2-40B4-BE49-F238E27FC236}">
                <a16:creationId xmlns:a16="http://schemas.microsoft.com/office/drawing/2014/main" id="{D361DBE3-D257-B8C6-62DD-9480A143DEC0}"/>
              </a:ext>
            </a:extLst>
          </p:cNvPr>
          <p:cNvSpPr/>
          <p:nvPr/>
        </p:nvSpPr>
        <p:spPr>
          <a:xfrm>
            <a:off x="295815" y="6162034"/>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72" name="Elbow Connector 71">
            <a:extLst>
              <a:ext uri="{FF2B5EF4-FFF2-40B4-BE49-F238E27FC236}">
                <a16:creationId xmlns:a16="http://schemas.microsoft.com/office/drawing/2014/main" id="{AAD30022-EFB0-B546-6957-D329E4996B44}"/>
              </a:ext>
            </a:extLst>
          </p:cNvPr>
          <p:cNvCxnSpPr>
            <a:cxnSpLocks/>
            <a:stCxn id="63" idx="3"/>
            <a:endCxn id="66" idx="1"/>
          </p:cNvCxnSpPr>
          <p:nvPr/>
        </p:nvCxnSpPr>
        <p:spPr>
          <a:xfrm>
            <a:off x="1274523" y="4179220"/>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F22DE48E-8BF5-6319-E645-B8585687AEB7}"/>
              </a:ext>
            </a:extLst>
          </p:cNvPr>
          <p:cNvCxnSpPr>
            <a:cxnSpLocks/>
            <a:stCxn id="68" idx="3"/>
            <a:endCxn id="66" idx="1"/>
          </p:cNvCxnSpPr>
          <p:nvPr/>
        </p:nvCxnSpPr>
        <p:spPr>
          <a:xfrm flipV="1">
            <a:off x="1274523" y="4985235"/>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03D86F74-E6D0-AEDE-9BE8-AB71F8CDB55C}"/>
              </a:ext>
            </a:extLst>
          </p:cNvPr>
          <p:cNvSpPr/>
          <p:nvPr/>
        </p:nvSpPr>
        <p:spPr>
          <a:xfrm>
            <a:off x="2506050"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75" name="Rounded Rectangle 74">
            <a:extLst>
              <a:ext uri="{FF2B5EF4-FFF2-40B4-BE49-F238E27FC236}">
                <a16:creationId xmlns:a16="http://schemas.microsoft.com/office/drawing/2014/main" id="{4BBB9D14-BE93-36AA-3176-8CB6B632B20C}"/>
              </a:ext>
            </a:extLst>
          </p:cNvPr>
          <p:cNvSpPr/>
          <p:nvPr/>
        </p:nvSpPr>
        <p:spPr>
          <a:xfrm>
            <a:off x="2620845" y="3768168"/>
            <a:ext cx="863030" cy="1111153"/>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solidFill>
              </a:rPr>
              <a:t>部分</a:t>
            </a:r>
            <a:br>
              <a:rPr lang="en-JP" sz="1200" dirty="0">
                <a:solidFill>
                  <a:schemeClr val="bg1"/>
                </a:solidFill>
              </a:rPr>
            </a:br>
            <a:r>
              <a:rPr lang="en-JP" sz="1200" dirty="0">
                <a:solidFill>
                  <a:schemeClr val="bg1"/>
                </a:solidFill>
              </a:rPr>
              <a:t>制御器</a:t>
            </a:r>
          </a:p>
        </p:txBody>
      </p:sp>
      <p:sp>
        <p:nvSpPr>
          <p:cNvPr id="77" name="Rounded Rectangle 76">
            <a:extLst>
              <a:ext uri="{FF2B5EF4-FFF2-40B4-BE49-F238E27FC236}">
                <a16:creationId xmlns:a16="http://schemas.microsoft.com/office/drawing/2014/main" id="{054742C7-08BD-060B-745F-36101F0516B6}"/>
              </a:ext>
            </a:extLst>
          </p:cNvPr>
          <p:cNvSpPr/>
          <p:nvPr/>
        </p:nvSpPr>
        <p:spPr>
          <a:xfrm>
            <a:off x="2506050"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78" name="Rounded Rectangle 77">
            <a:extLst>
              <a:ext uri="{FF2B5EF4-FFF2-40B4-BE49-F238E27FC236}">
                <a16:creationId xmlns:a16="http://schemas.microsoft.com/office/drawing/2014/main" id="{0D8314B8-AB48-278F-7AC6-2A9F23CBB81E}"/>
              </a:ext>
            </a:extLst>
          </p:cNvPr>
          <p:cNvSpPr/>
          <p:nvPr/>
        </p:nvSpPr>
        <p:spPr>
          <a:xfrm>
            <a:off x="2620845" y="578255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79" name="Elbow Connector 78">
            <a:extLst>
              <a:ext uri="{FF2B5EF4-FFF2-40B4-BE49-F238E27FC236}">
                <a16:creationId xmlns:a16="http://schemas.microsoft.com/office/drawing/2014/main" id="{EBD4036F-029B-1F8E-691D-59C8607969D7}"/>
              </a:ext>
            </a:extLst>
          </p:cNvPr>
          <p:cNvCxnSpPr>
            <a:cxnSpLocks/>
            <a:stCxn id="66" idx="3"/>
            <a:endCxn id="74" idx="1"/>
          </p:cNvCxnSpPr>
          <p:nvPr/>
        </p:nvCxnSpPr>
        <p:spPr>
          <a:xfrm flipV="1">
            <a:off x="2272003" y="4179220"/>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7621FCCE-C9C0-0BAC-C34E-F0F8FC72A980}"/>
              </a:ext>
            </a:extLst>
          </p:cNvPr>
          <p:cNvCxnSpPr>
            <a:cxnSpLocks/>
            <a:stCxn id="66" idx="3"/>
            <a:endCxn id="77" idx="1"/>
          </p:cNvCxnSpPr>
          <p:nvPr/>
        </p:nvCxnSpPr>
        <p:spPr>
          <a:xfrm>
            <a:off x="2272003" y="4985235"/>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Chevron 80">
            <a:extLst>
              <a:ext uri="{FF2B5EF4-FFF2-40B4-BE49-F238E27FC236}">
                <a16:creationId xmlns:a16="http://schemas.microsoft.com/office/drawing/2014/main" id="{4B561D27-88F0-A77C-CD0A-D0876F28BF75}"/>
              </a:ext>
            </a:extLst>
          </p:cNvPr>
          <p:cNvSpPr/>
          <p:nvPr/>
        </p:nvSpPr>
        <p:spPr>
          <a:xfrm>
            <a:off x="37729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82" name="Elbow Connector 81">
            <a:extLst>
              <a:ext uri="{FF2B5EF4-FFF2-40B4-BE49-F238E27FC236}">
                <a16:creationId xmlns:a16="http://schemas.microsoft.com/office/drawing/2014/main" id="{F1AF23F1-1F95-1EE2-395A-4AD9A1E34760}"/>
              </a:ext>
            </a:extLst>
          </p:cNvPr>
          <p:cNvCxnSpPr>
            <a:cxnSpLocks/>
            <a:stCxn id="74" idx="3"/>
            <a:endCxn id="81" idx="1"/>
          </p:cNvCxnSpPr>
          <p:nvPr/>
        </p:nvCxnSpPr>
        <p:spPr>
          <a:xfrm>
            <a:off x="3599550" y="4179220"/>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EB6282E9-A302-3A3B-0CC7-CFEFED9E6F4C}"/>
              </a:ext>
            </a:extLst>
          </p:cNvPr>
          <p:cNvCxnSpPr>
            <a:cxnSpLocks/>
            <a:stCxn id="77" idx="3"/>
            <a:endCxn id="81" idx="1"/>
          </p:cNvCxnSpPr>
          <p:nvPr/>
        </p:nvCxnSpPr>
        <p:spPr>
          <a:xfrm flipV="1">
            <a:off x="3599550" y="4985235"/>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hevron 83">
            <a:extLst>
              <a:ext uri="{FF2B5EF4-FFF2-40B4-BE49-F238E27FC236}">
                <a16:creationId xmlns:a16="http://schemas.microsoft.com/office/drawing/2014/main" id="{DED2F184-E78B-C47D-CCE3-39D2B020047F}"/>
              </a:ext>
            </a:extLst>
          </p:cNvPr>
          <p:cNvSpPr/>
          <p:nvPr/>
        </p:nvSpPr>
        <p:spPr>
          <a:xfrm>
            <a:off x="69102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85" name="Rounded Rectangle 84">
            <a:extLst>
              <a:ext uri="{FF2B5EF4-FFF2-40B4-BE49-F238E27FC236}">
                <a16:creationId xmlns:a16="http://schemas.microsoft.com/office/drawing/2014/main" id="{38F9337C-28A5-4A3F-BFD7-3E343883B2D0}"/>
              </a:ext>
            </a:extLst>
          </p:cNvPr>
          <p:cNvSpPr/>
          <p:nvPr/>
        </p:nvSpPr>
        <p:spPr>
          <a:xfrm>
            <a:off x="795445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86" name="Rounded Rectangle 85">
            <a:extLst>
              <a:ext uri="{FF2B5EF4-FFF2-40B4-BE49-F238E27FC236}">
                <a16:creationId xmlns:a16="http://schemas.microsoft.com/office/drawing/2014/main" id="{D3314D7F-0EAB-2095-61CD-9CEBF01ADB43}"/>
              </a:ext>
            </a:extLst>
          </p:cNvPr>
          <p:cNvSpPr/>
          <p:nvPr/>
        </p:nvSpPr>
        <p:spPr>
          <a:xfrm>
            <a:off x="8069248" y="3991456"/>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87" name="Rounded Rectangle 86">
            <a:extLst>
              <a:ext uri="{FF2B5EF4-FFF2-40B4-BE49-F238E27FC236}">
                <a16:creationId xmlns:a16="http://schemas.microsoft.com/office/drawing/2014/main" id="{3587F429-7FFE-32F5-58E6-86C5EA0B5743}"/>
              </a:ext>
            </a:extLst>
          </p:cNvPr>
          <p:cNvSpPr/>
          <p:nvPr/>
        </p:nvSpPr>
        <p:spPr>
          <a:xfrm>
            <a:off x="795445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cxnSp>
        <p:nvCxnSpPr>
          <p:cNvPr id="88" name="Elbow Connector 87">
            <a:extLst>
              <a:ext uri="{FF2B5EF4-FFF2-40B4-BE49-F238E27FC236}">
                <a16:creationId xmlns:a16="http://schemas.microsoft.com/office/drawing/2014/main" id="{B45FE1BC-0959-A7E9-0F0D-7A7B1363CE5C}"/>
              </a:ext>
            </a:extLst>
          </p:cNvPr>
          <p:cNvCxnSpPr>
            <a:cxnSpLocks/>
            <a:stCxn id="84" idx="3"/>
            <a:endCxn id="85" idx="1"/>
          </p:cNvCxnSpPr>
          <p:nvPr/>
        </p:nvCxnSpPr>
        <p:spPr>
          <a:xfrm flipV="1">
            <a:off x="7726842" y="4179220"/>
            <a:ext cx="22761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D1DA9FF3-9D38-7921-340B-7C48F970A0C6}"/>
              </a:ext>
            </a:extLst>
          </p:cNvPr>
          <p:cNvCxnSpPr>
            <a:cxnSpLocks/>
            <a:stCxn id="84" idx="3"/>
            <a:endCxn id="87" idx="1"/>
          </p:cNvCxnSpPr>
          <p:nvPr/>
        </p:nvCxnSpPr>
        <p:spPr>
          <a:xfrm>
            <a:off x="7726842" y="4985235"/>
            <a:ext cx="22761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0025C6A-FDB6-C67C-3699-44C3E4CF4150}"/>
              </a:ext>
            </a:extLst>
          </p:cNvPr>
          <p:cNvCxnSpPr>
            <a:cxnSpLocks/>
          </p:cNvCxnSpPr>
          <p:nvPr/>
        </p:nvCxnSpPr>
        <p:spPr>
          <a:xfrm flipH="1">
            <a:off x="4710222" y="4985235"/>
            <a:ext cx="2093658"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Wave 90">
            <a:extLst>
              <a:ext uri="{FF2B5EF4-FFF2-40B4-BE49-F238E27FC236}">
                <a16:creationId xmlns:a16="http://schemas.microsoft.com/office/drawing/2014/main" id="{7F71359D-C2CC-D100-1C96-FECA5AD5028E}"/>
              </a:ext>
            </a:extLst>
          </p:cNvPr>
          <p:cNvSpPr/>
          <p:nvPr/>
        </p:nvSpPr>
        <p:spPr>
          <a:xfrm>
            <a:off x="5264700" y="4746002"/>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2" name="Rounded Rectangle 91">
            <a:extLst>
              <a:ext uri="{FF2B5EF4-FFF2-40B4-BE49-F238E27FC236}">
                <a16:creationId xmlns:a16="http://schemas.microsoft.com/office/drawing/2014/main" id="{C0D23A0D-215C-A81E-77B5-B1DF402D16B5}"/>
              </a:ext>
            </a:extLst>
          </p:cNvPr>
          <p:cNvSpPr/>
          <p:nvPr/>
        </p:nvSpPr>
        <p:spPr>
          <a:xfrm>
            <a:off x="2620842" y="6162034"/>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94" name="Rounded Rectangle 93">
            <a:extLst>
              <a:ext uri="{FF2B5EF4-FFF2-40B4-BE49-F238E27FC236}">
                <a16:creationId xmlns:a16="http://schemas.microsoft.com/office/drawing/2014/main" id="{464A202B-AAA1-6D98-F515-9354192583FF}"/>
              </a:ext>
            </a:extLst>
          </p:cNvPr>
          <p:cNvSpPr/>
          <p:nvPr/>
        </p:nvSpPr>
        <p:spPr>
          <a:xfrm>
            <a:off x="2618808" y="5393492"/>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95" name="Rounded Rectangle 94">
            <a:extLst>
              <a:ext uri="{FF2B5EF4-FFF2-40B4-BE49-F238E27FC236}">
                <a16:creationId xmlns:a16="http://schemas.microsoft.com/office/drawing/2014/main" id="{F9E5779D-0340-15A6-CF26-5115E20130FD}"/>
              </a:ext>
            </a:extLst>
          </p:cNvPr>
          <p:cNvSpPr/>
          <p:nvPr/>
        </p:nvSpPr>
        <p:spPr>
          <a:xfrm>
            <a:off x="8069251" y="5394880"/>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96" name="Rounded Rectangle 95">
            <a:extLst>
              <a:ext uri="{FF2B5EF4-FFF2-40B4-BE49-F238E27FC236}">
                <a16:creationId xmlns:a16="http://schemas.microsoft.com/office/drawing/2014/main" id="{DB87BD4A-E8EA-DFA7-1A38-4022084151AF}"/>
              </a:ext>
            </a:extLst>
          </p:cNvPr>
          <p:cNvSpPr/>
          <p:nvPr/>
        </p:nvSpPr>
        <p:spPr>
          <a:xfrm>
            <a:off x="8069251" y="5781548"/>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97" name="Rounded Rectangle 96">
            <a:extLst>
              <a:ext uri="{FF2B5EF4-FFF2-40B4-BE49-F238E27FC236}">
                <a16:creationId xmlns:a16="http://schemas.microsoft.com/office/drawing/2014/main" id="{C6354E5E-68DB-7F13-8181-6DB9CDEFD9F4}"/>
              </a:ext>
            </a:extLst>
          </p:cNvPr>
          <p:cNvSpPr/>
          <p:nvPr/>
        </p:nvSpPr>
        <p:spPr>
          <a:xfrm>
            <a:off x="8069248" y="6161024"/>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grpSp>
        <p:nvGrpSpPr>
          <p:cNvPr id="98" name="Group 97">
            <a:extLst>
              <a:ext uri="{FF2B5EF4-FFF2-40B4-BE49-F238E27FC236}">
                <a16:creationId xmlns:a16="http://schemas.microsoft.com/office/drawing/2014/main" id="{84577BD0-E0C7-0DCB-D4C1-39D1C152C615}"/>
              </a:ext>
            </a:extLst>
          </p:cNvPr>
          <p:cNvGrpSpPr/>
          <p:nvPr/>
        </p:nvGrpSpPr>
        <p:grpSpPr>
          <a:xfrm>
            <a:off x="3795260" y="4001904"/>
            <a:ext cx="888241" cy="550622"/>
            <a:chOff x="4353282" y="3351161"/>
            <a:chExt cx="888241" cy="550622"/>
          </a:xfrm>
          <a:solidFill>
            <a:schemeClr val="bg1"/>
          </a:solidFill>
        </p:grpSpPr>
        <p:sp>
          <p:nvSpPr>
            <p:cNvPr id="99" name="Rounded Rectangular Callout 98">
              <a:extLst>
                <a:ext uri="{FF2B5EF4-FFF2-40B4-BE49-F238E27FC236}">
                  <a16:creationId xmlns:a16="http://schemas.microsoft.com/office/drawing/2014/main" id="{4AC9A7DE-15F5-49E5-7834-2AE7FF98DE22}"/>
                </a:ext>
              </a:extLst>
            </p:cNvPr>
            <p:cNvSpPr/>
            <p:nvPr/>
          </p:nvSpPr>
          <p:spPr>
            <a:xfrm>
              <a:off x="4353282" y="3351161"/>
              <a:ext cx="888241" cy="550622"/>
            </a:xfrm>
            <a:prstGeom prst="wedgeRoundRectCallout">
              <a:avLst>
                <a:gd name="adj1" fmla="val 2724"/>
                <a:gd name="adj2" fmla="val 75384"/>
                <a:gd name="adj3" fmla="val 16667"/>
              </a:avLst>
            </a:prstGeom>
            <a:grp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100" name="Rounded Rectangle 99">
              <a:extLst>
                <a:ext uri="{FF2B5EF4-FFF2-40B4-BE49-F238E27FC236}">
                  <a16:creationId xmlns:a16="http://schemas.microsoft.com/office/drawing/2014/main" id="{FE7D227E-907D-77CE-BB31-6D9B23113106}"/>
                </a:ext>
              </a:extLst>
            </p:cNvPr>
            <p:cNvSpPr/>
            <p:nvPr/>
          </p:nvSpPr>
          <p:spPr>
            <a:xfrm>
              <a:off x="4433781" y="3403472"/>
              <a:ext cx="543884" cy="228216"/>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altLang="ja-JP" sz="700" dirty="0">
                  <a:solidFill>
                    <a:schemeClr val="tx1"/>
                  </a:solidFill>
                </a:rPr>
                <a:t>2</a:t>
              </a:r>
              <a:endParaRPr lang="en-JP" sz="700" dirty="0">
                <a:solidFill>
                  <a:schemeClr val="tx1"/>
                </a:solidFill>
              </a:endParaRPr>
            </a:p>
          </p:txBody>
        </p:sp>
      </p:grpSp>
      <p:grpSp>
        <p:nvGrpSpPr>
          <p:cNvPr id="101" name="Group 100">
            <a:extLst>
              <a:ext uri="{FF2B5EF4-FFF2-40B4-BE49-F238E27FC236}">
                <a16:creationId xmlns:a16="http://schemas.microsoft.com/office/drawing/2014/main" id="{DDA0BF5F-0883-242B-6CC1-AB9A4E91DA45}"/>
              </a:ext>
            </a:extLst>
          </p:cNvPr>
          <p:cNvGrpSpPr/>
          <p:nvPr/>
        </p:nvGrpSpPr>
        <p:grpSpPr>
          <a:xfrm>
            <a:off x="1458653" y="4001904"/>
            <a:ext cx="888241" cy="550622"/>
            <a:chOff x="4353282" y="3351161"/>
            <a:chExt cx="888241" cy="550622"/>
          </a:xfrm>
          <a:solidFill>
            <a:schemeClr val="bg1"/>
          </a:solidFill>
        </p:grpSpPr>
        <p:sp>
          <p:nvSpPr>
            <p:cNvPr id="102" name="Rounded Rectangular Callout 101">
              <a:extLst>
                <a:ext uri="{FF2B5EF4-FFF2-40B4-BE49-F238E27FC236}">
                  <a16:creationId xmlns:a16="http://schemas.microsoft.com/office/drawing/2014/main" id="{41A8EBF5-32DC-C188-C49F-1194F8590031}"/>
                </a:ext>
              </a:extLst>
            </p:cNvPr>
            <p:cNvSpPr/>
            <p:nvPr/>
          </p:nvSpPr>
          <p:spPr>
            <a:xfrm>
              <a:off x="4353282" y="3351161"/>
              <a:ext cx="888241" cy="550622"/>
            </a:xfrm>
            <a:prstGeom prst="wedgeRoundRectCallout">
              <a:avLst>
                <a:gd name="adj1" fmla="val 2724"/>
                <a:gd name="adj2" fmla="val 75384"/>
                <a:gd name="adj3" fmla="val 16667"/>
              </a:avLst>
            </a:prstGeom>
            <a:grp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103" name="Rounded Rectangle 102">
              <a:extLst>
                <a:ext uri="{FF2B5EF4-FFF2-40B4-BE49-F238E27FC236}">
                  <a16:creationId xmlns:a16="http://schemas.microsoft.com/office/drawing/2014/main" id="{2CB46310-9F58-28BE-3BF2-41D18B693AAC}"/>
                </a:ext>
              </a:extLst>
            </p:cNvPr>
            <p:cNvSpPr/>
            <p:nvPr/>
          </p:nvSpPr>
          <p:spPr>
            <a:xfrm>
              <a:off x="4433781" y="3403472"/>
              <a:ext cx="543884" cy="228216"/>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1</a:t>
              </a:r>
              <a:endParaRPr lang="en-JP" sz="700" dirty="0">
                <a:solidFill>
                  <a:schemeClr val="tx1"/>
                </a:solidFill>
              </a:endParaRPr>
            </a:p>
          </p:txBody>
        </p:sp>
      </p:grpSp>
      <p:grpSp>
        <p:nvGrpSpPr>
          <p:cNvPr id="104" name="Group 103">
            <a:extLst>
              <a:ext uri="{FF2B5EF4-FFF2-40B4-BE49-F238E27FC236}">
                <a16:creationId xmlns:a16="http://schemas.microsoft.com/office/drawing/2014/main" id="{965BE328-F6C6-4055-6A36-8D0072E3C216}"/>
              </a:ext>
            </a:extLst>
          </p:cNvPr>
          <p:cNvGrpSpPr/>
          <p:nvPr/>
        </p:nvGrpSpPr>
        <p:grpSpPr>
          <a:xfrm>
            <a:off x="6870502" y="4001904"/>
            <a:ext cx="888241" cy="550622"/>
            <a:chOff x="4353282" y="3351161"/>
            <a:chExt cx="888241" cy="550622"/>
          </a:xfrm>
          <a:solidFill>
            <a:schemeClr val="bg1"/>
          </a:solidFill>
        </p:grpSpPr>
        <p:sp>
          <p:nvSpPr>
            <p:cNvPr id="105" name="Rounded Rectangular Callout 104">
              <a:extLst>
                <a:ext uri="{FF2B5EF4-FFF2-40B4-BE49-F238E27FC236}">
                  <a16:creationId xmlns:a16="http://schemas.microsoft.com/office/drawing/2014/main" id="{AB3AB1AA-E890-18EB-5CFF-FD05BB8A5D88}"/>
                </a:ext>
              </a:extLst>
            </p:cNvPr>
            <p:cNvSpPr/>
            <p:nvPr/>
          </p:nvSpPr>
          <p:spPr>
            <a:xfrm>
              <a:off x="4353282" y="3351161"/>
              <a:ext cx="888241" cy="550622"/>
            </a:xfrm>
            <a:prstGeom prst="wedgeRoundRectCallout">
              <a:avLst>
                <a:gd name="adj1" fmla="val 2724"/>
                <a:gd name="adj2" fmla="val 75384"/>
                <a:gd name="adj3" fmla="val 16667"/>
              </a:avLst>
            </a:prstGeom>
            <a:grp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106" name="Rounded Rectangle 105">
              <a:extLst>
                <a:ext uri="{FF2B5EF4-FFF2-40B4-BE49-F238E27FC236}">
                  <a16:creationId xmlns:a16="http://schemas.microsoft.com/office/drawing/2014/main" id="{9B72D8AA-4E39-DF33-85E5-C83551316F17}"/>
                </a:ext>
              </a:extLst>
            </p:cNvPr>
            <p:cNvSpPr/>
            <p:nvPr/>
          </p:nvSpPr>
          <p:spPr>
            <a:xfrm>
              <a:off x="4433781" y="3403472"/>
              <a:ext cx="543884" cy="228216"/>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3</a:t>
              </a:r>
              <a:endParaRPr lang="en-JP" sz="700" dirty="0">
                <a:solidFill>
                  <a:schemeClr val="tx1"/>
                </a:solidFill>
              </a:endParaRPr>
            </a:p>
          </p:txBody>
        </p:sp>
      </p:grpSp>
      <p:sp>
        <p:nvSpPr>
          <p:cNvPr id="107" name="Rounded Rectangular Callout 106">
            <a:extLst>
              <a:ext uri="{FF2B5EF4-FFF2-40B4-BE49-F238E27FC236}">
                <a16:creationId xmlns:a16="http://schemas.microsoft.com/office/drawing/2014/main" id="{11D722B7-8CEC-F55A-5777-EF29325381BA}"/>
              </a:ext>
            </a:extLst>
          </p:cNvPr>
          <p:cNvSpPr/>
          <p:nvPr/>
        </p:nvSpPr>
        <p:spPr>
          <a:xfrm>
            <a:off x="3944799" y="2803548"/>
            <a:ext cx="3782043" cy="1063981"/>
          </a:xfrm>
          <a:prstGeom prst="wedgeRoundRectCallout">
            <a:avLst>
              <a:gd name="adj1" fmla="val -68176"/>
              <a:gd name="adj2" fmla="val 5906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600" dirty="0">
                <a:solidFill>
                  <a:schemeClr val="tx2">
                    <a:lumMod val="25000"/>
                  </a:schemeClr>
                </a:solidFill>
              </a:rPr>
              <a:t>どの監視モデルを部分合成しても，</a:t>
            </a:r>
          </a:p>
          <a:p>
            <a:pPr algn="ctr"/>
            <a:r>
              <a:rPr lang="en-JP" sz="1600" dirty="0">
                <a:solidFill>
                  <a:schemeClr val="tx2">
                    <a:lumMod val="25000"/>
                  </a:schemeClr>
                </a:solidFill>
              </a:rPr>
              <a:t>全ての環境モデルでゲーム空間を作る</a:t>
            </a:r>
          </a:p>
          <a:p>
            <a:pPr algn="ctr"/>
            <a:r>
              <a:rPr lang="en-JP" dirty="0">
                <a:solidFill>
                  <a:schemeClr val="tx2">
                    <a:lumMod val="25000"/>
                  </a:schemeClr>
                </a:solidFill>
              </a:rPr>
              <a:t>→</a:t>
            </a:r>
            <a:r>
              <a:rPr lang="en-JP" b="1" u="sng" dirty="0">
                <a:solidFill>
                  <a:srgbClr val="FF0000"/>
                </a:solidFill>
              </a:rPr>
              <a:t>従来の離散制御器合成と同じ空間を構築</a:t>
            </a:r>
            <a:endParaRPr lang="en-JP" dirty="0">
              <a:solidFill>
                <a:schemeClr val="tx2">
                  <a:lumMod val="25000"/>
                </a:schemeClr>
              </a:solidFill>
            </a:endParaRPr>
          </a:p>
        </p:txBody>
      </p:sp>
    </p:spTree>
    <p:extLst>
      <p:ext uri="{BB962C8B-B14F-4D97-AF65-F5344CB8AC3E}">
        <p14:creationId xmlns:p14="http://schemas.microsoft.com/office/powerpoint/2010/main" val="12484671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105</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948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Lato" panose="020F0502020204030203" pitchFamily="34" charset="0"/>
                <a:cs typeface="Lato" panose="020F0502020204030203" pitchFamily="34" charset="0"/>
              </a:rPr>
              <a:t>公共の監視カメラ映像を配信</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映像の用途に応じて</a:t>
            </a:r>
            <a:r>
              <a:rPr lang="ja-JP" altLang="en-US" sz="2400" u="sng">
                <a:solidFill>
                  <a:srgbClr val="FF0000"/>
                </a:solidFill>
                <a:latin typeface="Lato" panose="020F0502020204030203" pitchFamily="34" charset="0"/>
                <a:cs typeface="Lato" panose="020F0502020204030203" pitchFamily="34" charset="0"/>
              </a:rPr>
              <a:t>映像情報の制限</a:t>
            </a:r>
            <a:r>
              <a:rPr lang="ja-JP" altLang="en-US" sz="2400">
                <a:solidFill>
                  <a:schemeClr val="tx2">
                    <a:lumMod val="25000"/>
                  </a:schemeClr>
                </a:solidFill>
                <a:latin typeface="Lato" panose="020F0502020204030203" pitchFamily="34" charset="0"/>
                <a:cs typeface="Lato" panose="020F0502020204030203" pitchFamily="34" charset="0"/>
              </a:rPr>
              <a:t>が必要</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監視カメラ映像の公開管理システム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40" name="Group 39">
            <a:extLst>
              <a:ext uri="{FF2B5EF4-FFF2-40B4-BE49-F238E27FC236}">
                <a16:creationId xmlns:a16="http://schemas.microsoft.com/office/drawing/2014/main" id="{87B1CE36-DD89-F238-33EA-703C7A81F51D}"/>
              </a:ext>
            </a:extLst>
          </p:cNvPr>
          <p:cNvGrpSpPr/>
          <p:nvPr/>
        </p:nvGrpSpPr>
        <p:grpSpPr>
          <a:xfrm>
            <a:off x="6264997" y="2631987"/>
            <a:ext cx="1648348" cy="1648348"/>
            <a:chOff x="1023042" y="3388260"/>
            <a:chExt cx="1648348" cy="1648348"/>
          </a:xfrm>
        </p:grpSpPr>
        <p:grpSp>
          <p:nvGrpSpPr>
            <p:cNvPr id="30" name="Group 29">
              <a:extLst>
                <a:ext uri="{FF2B5EF4-FFF2-40B4-BE49-F238E27FC236}">
                  <a16:creationId xmlns:a16="http://schemas.microsoft.com/office/drawing/2014/main" id="{D8D14E03-2354-8BA8-0A08-C5B3B179C998}"/>
                </a:ext>
              </a:extLst>
            </p:cNvPr>
            <p:cNvGrpSpPr/>
            <p:nvPr/>
          </p:nvGrpSpPr>
          <p:grpSpPr>
            <a:xfrm>
              <a:off x="1023042" y="3388260"/>
              <a:ext cx="1648348" cy="1648348"/>
              <a:chOff x="1312752" y="3677970"/>
              <a:chExt cx="1358638" cy="1358638"/>
            </a:xfrm>
          </p:grpSpPr>
          <p:pic>
            <p:nvPicPr>
              <p:cNvPr id="26" name="Graphic 25" descr="Folder with solid fill">
                <a:extLst>
                  <a:ext uri="{FF2B5EF4-FFF2-40B4-BE49-F238E27FC236}">
                    <a16:creationId xmlns:a16="http://schemas.microsoft.com/office/drawing/2014/main" id="{D0C2BF1A-751E-8CC6-ED31-51FCE0B8E5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2752" y="3677970"/>
                <a:ext cx="1358638" cy="1358638"/>
              </a:xfrm>
              <a:prstGeom prst="rect">
                <a:avLst/>
              </a:prstGeom>
            </p:spPr>
          </p:pic>
          <p:pic>
            <p:nvPicPr>
              <p:cNvPr id="20" name="Graphic 19" descr="Security camera with solid fill">
                <a:extLst>
                  <a:ext uri="{FF2B5EF4-FFF2-40B4-BE49-F238E27FC236}">
                    <a16:creationId xmlns:a16="http://schemas.microsoft.com/office/drawing/2014/main" id="{FA5F505E-8D05-707A-CB3F-3927806232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1547" y="4146352"/>
                <a:ext cx="540524" cy="540524"/>
              </a:xfrm>
              <a:prstGeom prst="rect">
                <a:avLst/>
              </a:prstGeom>
            </p:spPr>
          </p:pic>
        </p:grpSp>
        <p:sp>
          <p:nvSpPr>
            <p:cNvPr id="36" name="TextBox 35">
              <a:extLst>
                <a:ext uri="{FF2B5EF4-FFF2-40B4-BE49-F238E27FC236}">
                  <a16:creationId xmlns:a16="http://schemas.microsoft.com/office/drawing/2014/main" id="{3C95DD44-D574-3261-9970-F80A7E41410D}"/>
                </a:ext>
              </a:extLst>
            </p:cNvPr>
            <p:cNvSpPr txBox="1"/>
            <p:nvPr/>
          </p:nvSpPr>
          <p:spPr>
            <a:xfrm>
              <a:off x="1815732" y="4383852"/>
              <a:ext cx="639919" cy="307777"/>
            </a:xfrm>
            <a:prstGeom prst="rect">
              <a:avLst/>
            </a:prstGeom>
            <a:noFill/>
          </p:spPr>
          <p:txBody>
            <a:bodyPr wrap="none" rtlCol="0">
              <a:spAutoFit/>
            </a:bodyPr>
            <a:lstStyle/>
            <a:p>
              <a:r>
                <a:rPr lang="en-US" sz="1050" b="1" dirty="0" err="1">
                  <a:solidFill>
                    <a:schemeClr val="bg1"/>
                  </a:solidFill>
                </a:rPr>
                <a:t>経路</a:t>
              </a:r>
              <a:r>
                <a:rPr lang="en-JP" b="1" dirty="0">
                  <a:solidFill>
                    <a:schemeClr val="bg1"/>
                  </a:solidFill>
                </a:rPr>
                <a:t> A</a:t>
              </a:r>
            </a:p>
          </p:txBody>
        </p:sp>
      </p:grpSp>
      <p:grpSp>
        <p:nvGrpSpPr>
          <p:cNvPr id="41" name="Group 40">
            <a:extLst>
              <a:ext uri="{FF2B5EF4-FFF2-40B4-BE49-F238E27FC236}">
                <a16:creationId xmlns:a16="http://schemas.microsoft.com/office/drawing/2014/main" id="{AB11E49D-006F-79CE-2E20-087D9D1B26DF}"/>
              </a:ext>
            </a:extLst>
          </p:cNvPr>
          <p:cNvGrpSpPr/>
          <p:nvPr/>
        </p:nvGrpSpPr>
        <p:grpSpPr>
          <a:xfrm>
            <a:off x="6293300" y="5062672"/>
            <a:ext cx="1648348" cy="1648348"/>
            <a:chOff x="1023042" y="3388260"/>
            <a:chExt cx="1648348" cy="1648348"/>
          </a:xfrm>
        </p:grpSpPr>
        <p:grpSp>
          <p:nvGrpSpPr>
            <p:cNvPr id="51" name="Group 50">
              <a:extLst>
                <a:ext uri="{FF2B5EF4-FFF2-40B4-BE49-F238E27FC236}">
                  <a16:creationId xmlns:a16="http://schemas.microsoft.com/office/drawing/2014/main" id="{AFF7FBC0-9115-1BF2-D3D1-CC9B260EEDBF}"/>
                </a:ext>
              </a:extLst>
            </p:cNvPr>
            <p:cNvGrpSpPr/>
            <p:nvPr/>
          </p:nvGrpSpPr>
          <p:grpSpPr>
            <a:xfrm>
              <a:off x="1023042" y="3388260"/>
              <a:ext cx="1648348" cy="1648348"/>
              <a:chOff x="1312752" y="3677970"/>
              <a:chExt cx="1358638" cy="1358638"/>
            </a:xfrm>
          </p:grpSpPr>
          <p:pic>
            <p:nvPicPr>
              <p:cNvPr id="53" name="Graphic 52" descr="Folder with solid fill">
                <a:extLst>
                  <a:ext uri="{FF2B5EF4-FFF2-40B4-BE49-F238E27FC236}">
                    <a16:creationId xmlns:a16="http://schemas.microsoft.com/office/drawing/2014/main" id="{279D454D-DEA8-4961-5EAE-8079BB2BEB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2752" y="3677970"/>
                <a:ext cx="1358638" cy="1358638"/>
              </a:xfrm>
              <a:prstGeom prst="rect">
                <a:avLst/>
              </a:prstGeom>
            </p:spPr>
          </p:pic>
          <p:pic>
            <p:nvPicPr>
              <p:cNvPr id="54" name="Graphic 53" descr="Security camera with solid fill">
                <a:extLst>
                  <a:ext uri="{FF2B5EF4-FFF2-40B4-BE49-F238E27FC236}">
                    <a16:creationId xmlns:a16="http://schemas.microsoft.com/office/drawing/2014/main" id="{8153B8C3-8E24-A615-FEB1-44952A456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1547" y="4146352"/>
                <a:ext cx="540524" cy="540524"/>
              </a:xfrm>
              <a:prstGeom prst="rect">
                <a:avLst/>
              </a:prstGeom>
            </p:spPr>
          </p:pic>
        </p:grpSp>
        <p:sp>
          <p:nvSpPr>
            <p:cNvPr id="52" name="TextBox 51">
              <a:extLst>
                <a:ext uri="{FF2B5EF4-FFF2-40B4-BE49-F238E27FC236}">
                  <a16:creationId xmlns:a16="http://schemas.microsoft.com/office/drawing/2014/main" id="{3E8E5A7C-A4F2-D514-DB16-3BB6540F9052}"/>
                </a:ext>
              </a:extLst>
            </p:cNvPr>
            <p:cNvSpPr txBox="1"/>
            <p:nvPr/>
          </p:nvSpPr>
          <p:spPr>
            <a:xfrm>
              <a:off x="1825159" y="4383852"/>
              <a:ext cx="639919" cy="307777"/>
            </a:xfrm>
            <a:prstGeom prst="rect">
              <a:avLst/>
            </a:prstGeom>
            <a:noFill/>
          </p:spPr>
          <p:txBody>
            <a:bodyPr wrap="none" rtlCol="0">
              <a:spAutoFit/>
            </a:bodyPr>
            <a:lstStyle/>
            <a:p>
              <a:r>
                <a:rPr lang="en-US" sz="1050" b="1" dirty="0" err="1">
                  <a:solidFill>
                    <a:schemeClr val="bg1"/>
                  </a:solidFill>
                </a:rPr>
                <a:t>経路</a:t>
              </a:r>
              <a:r>
                <a:rPr lang="en-JP" b="1" dirty="0">
                  <a:solidFill>
                    <a:schemeClr val="bg1"/>
                  </a:solidFill>
                </a:rPr>
                <a:t> B</a:t>
              </a:r>
            </a:p>
          </p:txBody>
        </p:sp>
      </p:grpSp>
      <p:grpSp>
        <p:nvGrpSpPr>
          <p:cNvPr id="55" name="Group 54">
            <a:extLst>
              <a:ext uri="{FF2B5EF4-FFF2-40B4-BE49-F238E27FC236}">
                <a16:creationId xmlns:a16="http://schemas.microsoft.com/office/drawing/2014/main" id="{2F8E4305-2584-D288-3410-B1C8454619EE}"/>
              </a:ext>
            </a:extLst>
          </p:cNvPr>
          <p:cNvGrpSpPr/>
          <p:nvPr/>
        </p:nvGrpSpPr>
        <p:grpSpPr>
          <a:xfrm>
            <a:off x="6293300" y="3844855"/>
            <a:ext cx="1648348" cy="1648348"/>
            <a:chOff x="1023042" y="3388260"/>
            <a:chExt cx="1648348" cy="1648348"/>
          </a:xfrm>
        </p:grpSpPr>
        <p:grpSp>
          <p:nvGrpSpPr>
            <p:cNvPr id="56" name="Group 55">
              <a:extLst>
                <a:ext uri="{FF2B5EF4-FFF2-40B4-BE49-F238E27FC236}">
                  <a16:creationId xmlns:a16="http://schemas.microsoft.com/office/drawing/2014/main" id="{CDB1A54A-5E3B-7C66-A337-9C968F63F21F}"/>
                </a:ext>
              </a:extLst>
            </p:cNvPr>
            <p:cNvGrpSpPr/>
            <p:nvPr/>
          </p:nvGrpSpPr>
          <p:grpSpPr>
            <a:xfrm>
              <a:off x="1023042" y="3388260"/>
              <a:ext cx="1648348" cy="1648348"/>
              <a:chOff x="1312752" y="3677970"/>
              <a:chExt cx="1358638" cy="1358638"/>
            </a:xfrm>
          </p:grpSpPr>
          <p:pic>
            <p:nvPicPr>
              <p:cNvPr id="58" name="Graphic 57" descr="Folder with solid fill">
                <a:extLst>
                  <a:ext uri="{FF2B5EF4-FFF2-40B4-BE49-F238E27FC236}">
                    <a16:creationId xmlns:a16="http://schemas.microsoft.com/office/drawing/2014/main" id="{8DCFAF81-2BE4-FE35-FFD0-D32403811B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2752" y="3677970"/>
                <a:ext cx="1358638" cy="1358638"/>
              </a:xfrm>
              <a:prstGeom prst="rect">
                <a:avLst/>
              </a:prstGeom>
            </p:spPr>
          </p:pic>
          <p:pic>
            <p:nvPicPr>
              <p:cNvPr id="59" name="Graphic 58" descr="Security camera with solid fill">
                <a:extLst>
                  <a:ext uri="{FF2B5EF4-FFF2-40B4-BE49-F238E27FC236}">
                    <a16:creationId xmlns:a16="http://schemas.microsoft.com/office/drawing/2014/main" id="{2A1C8750-D357-8D50-10E8-8331B2BDA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1547" y="4146352"/>
                <a:ext cx="540524" cy="540524"/>
              </a:xfrm>
              <a:prstGeom prst="rect">
                <a:avLst/>
              </a:prstGeom>
            </p:spPr>
          </p:pic>
        </p:grpSp>
        <p:sp>
          <p:nvSpPr>
            <p:cNvPr id="57" name="TextBox 56">
              <a:extLst>
                <a:ext uri="{FF2B5EF4-FFF2-40B4-BE49-F238E27FC236}">
                  <a16:creationId xmlns:a16="http://schemas.microsoft.com/office/drawing/2014/main" id="{B863C3C0-5BDB-0B7E-51A6-5546A6492A3B}"/>
                </a:ext>
              </a:extLst>
            </p:cNvPr>
            <p:cNvSpPr txBox="1"/>
            <p:nvPr/>
          </p:nvSpPr>
          <p:spPr>
            <a:xfrm>
              <a:off x="1825161" y="4383852"/>
              <a:ext cx="639919" cy="307777"/>
            </a:xfrm>
            <a:prstGeom prst="rect">
              <a:avLst/>
            </a:prstGeom>
            <a:noFill/>
          </p:spPr>
          <p:txBody>
            <a:bodyPr wrap="none" rtlCol="0">
              <a:spAutoFit/>
            </a:bodyPr>
            <a:lstStyle/>
            <a:p>
              <a:r>
                <a:rPr lang="en-US" sz="1050" b="1" dirty="0" err="1">
                  <a:solidFill>
                    <a:schemeClr val="bg1"/>
                  </a:solidFill>
                </a:rPr>
                <a:t>経路</a:t>
              </a:r>
              <a:r>
                <a:rPr lang="en-JP" b="1" dirty="0">
                  <a:solidFill>
                    <a:schemeClr val="bg1"/>
                  </a:solidFill>
                </a:rPr>
                <a:t> C</a:t>
              </a:r>
            </a:p>
          </p:txBody>
        </p:sp>
      </p:grpSp>
      <p:grpSp>
        <p:nvGrpSpPr>
          <p:cNvPr id="61" name="Group 60">
            <a:extLst>
              <a:ext uri="{FF2B5EF4-FFF2-40B4-BE49-F238E27FC236}">
                <a16:creationId xmlns:a16="http://schemas.microsoft.com/office/drawing/2014/main" id="{373ABA5E-BB33-B309-DBBD-6EFC8C4A2FC6}"/>
              </a:ext>
            </a:extLst>
          </p:cNvPr>
          <p:cNvGrpSpPr/>
          <p:nvPr/>
        </p:nvGrpSpPr>
        <p:grpSpPr>
          <a:xfrm>
            <a:off x="1487911" y="2816530"/>
            <a:ext cx="929586" cy="850367"/>
            <a:chOff x="7687861" y="1643996"/>
            <a:chExt cx="929586" cy="850367"/>
          </a:xfrm>
        </p:grpSpPr>
        <p:pic>
          <p:nvPicPr>
            <p:cNvPr id="62" name="Graphic 61" descr="Formal Shirt outline">
              <a:extLst>
                <a:ext uri="{FF2B5EF4-FFF2-40B4-BE49-F238E27FC236}">
                  <a16:creationId xmlns:a16="http://schemas.microsoft.com/office/drawing/2014/main" id="{15631F50-468C-7F5B-5696-64E2AA206C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53318"/>
            <a:stretch/>
          </p:blipFill>
          <p:spPr>
            <a:xfrm>
              <a:off x="7703047" y="2067496"/>
              <a:ext cx="914400" cy="426867"/>
            </a:xfrm>
            <a:prstGeom prst="rect">
              <a:avLst/>
            </a:prstGeom>
          </p:spPr>
        </p:pic>
        <p:pic>
          <p:nvPicPr>
            <p:cNvPr id="63" name="Graphic 62" descr="Call center outline">
              <a:extLst>
                <a:ext uri="{FF2B5EF4-FFF2-40B4-BE49-F238E27FC236}">
                  <a16:creationId xmlns:a16="http://schemas.microsoft.com/office/drawing/2014/main" id="{0FD0B00F-B5C8-A2EF-74E9-63FB69CCEE08}"/>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b="47299"/>
            <a:stretch/>
          </p:blipFill>
          <p:spPr>
            <a:xfrm>
              <a:off x="7687861" y="1643996"/>
              <a:ext cx="914400" cy="481903"/>
            </a:xfrm>
            <a:prstGeom prst="rect">
              <a:avLst/>
            </a:prstGeom>
          </p:spPr>
        </p:pic>
      </p:grpSp>
      <p:pic>
        <p:nvPicPr>
          <p:cNvPr id="64" name="Graphic 63" descr="Bus outline">
            <a:extLst>
              <a:ext uri="{FF2B5EF4-FFF2-40B4-BE49-F238E27FC236}">
                <a16:creationId xmlns:a16="http://schemas.microsoft.com/office/drawing/2014/main" id="{C384797F-0913-1090-4E0F-997B0ECE2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87911" y="3901151"/>
            <a:ext cx="914400" cy="914400"/>
          </a:xfrm>
          <a:prstGeom prst="rect">
            <a:avLst/>
          </a:prstGeom>
        </p:spPr>
      </p:pic>
      <p:grpSp>
        <p:nvGrpSpPr>
          <p:cNvPr id="65" name="Group 64">
            <a:extLst>
              <a:ext uri="{FF2B5EF4-FFF2-40B4-BE49-F238E27FC236}">
                <a16:creationId xmlns:a16="http://schemas.microsoft.com/office/drawing/2014/main" id="{63976798-2122-795B-67A2-4D051DE6C6A5}"/>
              </a:ext>
            </a:extLst>
          </p:cNvPr>
          <p:cNvGrpSpPr/>
          <p:nvPr/>
        </p:nvGrpSpPr>
        <p:grpSpPr>
          <a:xfrm>
            <a:off x="1503097" y="6039089"/>
            <a:ext cx="960519" cy="327992"/>
            <a:chOff x="5655365" y="5516217"/>
            <a:chExt cx="960519" cy="327992"/>
          </a:xfrm>
        </p:grpSpPr>
        <p:sp>
          <p:nvSpPr>
            <p:cNvPr id="66" name="Rounded Rectangle 65">
              <a:extLst>
                <a:ext uri="{FF2B5EF4-FFF2-40B4-BE49-F238E27FC236}">
                  <a16:creationId xmlns:a16="http://schemas.microsoft.com/office/drawing/2014/main" id="{27771563-B2E7-155C-CC16-A37475504601}"/>
                </a:ext>
              </a:extLst>
            </p:cNvPr>
            <p:cNvSpPr/>
            <p:nvPr/>
          </p:nvSpPr>
          <p:spPr>
            <a:xfrm>
              <a:off x="6065669" y="5516217"/>
              <a:ext cx="503319" cy="32799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7" name="TextBox 66">
              <a:extLst>
                <a:ext uri="{FF2B5EF4-FFF2-40B4-BE49-F238E27FC236}">
                  <a16:creationId xmlns:a16="http://schemas.microsoft.com/office/drawing/2014/main" id="{537DB2B9-843A-5ECC-D7BD-3D8B0811179C}"/>
                </a:ext>
              </a:extLst>
            </p:cNvPr>
            <p:cNvSpPr txBox="1"/>
            <p:nvPr/>
          </p:nvSpPr>
          <p:spPr>
            <a:xfrm>
              <a:off x="5655365" y="5536096"/>
              <a:ext cx="960519" cy="307777"/>
            </a:xfrm>
            <a:prstGeom prst="rect">
              <a:avLst/>
            </a:prstGeom>
            <a:noFill/>
          </p:spPr>
          <p:txBody>
            <a:bodyPr wrap="square" rtlCol="0">
              <a:spAutoFit/>
            </a:bodyPr>
            <a:lstStyle/>
            <a:p>
              <a:r>
                <a:rPr lang="en-JP" dirty="0"/>
                <a:t>You </a:t>
              </a:r>
              <a:r>
                <a:rPr lang="en-JP" dirty="0">
                  <a:solidFill>
                    <a:schemeClr val="bg1"/>
                  </a:solidFill>
                </a:rPr>
                <a:t>Tube</a:t>
              </a:r>
            </a:p>
          </p:txBody>
        </p:sp>
      </p:grpSp>
      <p:pic>
        <p:nvPicPr>
          <p:cNvPr id="68" name="Picture 2" descr="バス停のアイコン">
            <a:extLst>
              <a:ext uri="{FF2B5EF4-FFF2-40B4-BE49-F238E27FC236}">
                <a16:creationId xmlns:a16="http://schemas.microsoft.com/office/drawing/2014/main" id="{4A6B4046-C367-97A8-FD0F-1313F293C37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87911" y="476802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B1423502-37BB-7B8D-8E06-544BBBF2A667}"/>
              </a:ext>
            </a:extLst>
          </p:cNvPr>
          <p:cNvCxnSpPr>
            <a:cxnSpLocks/>
          </p:cNvCxnSpPr>
          <p:nvPr/>
        </p:nvCxnSpPr>
        <p:spPr>
          <a:xfrm flipV="1">
            <a:off x="2463616" y="3429000"/>
            <a:ext cx="3801381" cy="1867277"/>
          </a:xfrm>
          <a:prstGeom prst="straightConnector1">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7F3E8BA-4081-796B-A8A6-4A31DD56ED5A}"/>
              </a:ext>
            </a:extLst>
          </p:cNvPr>
          <p:cNvCxnSpPr>
            <a:cxnSpLocks/>
          </p:cNvCxnSpPr>
          <p:nvPr/>
        </p:nvCxnSpPr>
        <p:spPr>
          <a:xfrm flipV="1">
            <a:off x="2534970" y="3429000"/>
            <a:ext cx="3730027" cy="984113"/>
          </a:xfrm>
          <a:prstGeom prst="straightConnector1">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749E303-82C3-114C-7636-34735E879232}"/>
              </a:ext>
            </a:extLst>
          </p:cNvPr>
          <p:cNvCxnSpPr>
            <a:cxnSpLocks/>
          </p:cNvCxnSpPr>
          <p:nvPr/>
        </p:nvCxnSpPr>
        <p:spPr>
          <a:xfrm flipV="1">
            <a:off x="2534970" y="3429000"/>
            <a:ext cx="3730027" cy="2772624"/>
          </a:xfrm>
          <a:prstGeom prst="straightConnector1">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9892985-BBB6-8828-C6C5-7C5BFAE4F632}"/>
              </a:ext>
            </a:extLst>
          </p:cNvPr>
          <p:cNvCxnSpPr>
            <a:cxnSpLocks/>
          </p:cNvCxnSpPr>
          <p:nvPr/>
        </p:nvCxnSpPr>
        <p:spPr>
          <a:xfrm flipV="1">
            <a:off x="2534970" y="4768021"/>
            <a:ext cx="3730027" cy="1433603"/>
          </a:xfrm>
          <a:prstGeom prst="straightConnector1">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23" name="&quot;No&quot; Symbol 122">
            <a:extLst>
              <a:ext uri="{FF2B5EF4-FFF2-40B4-BE49-F238E27FC236}">
                <a16:creationId xmlns:a16="http://schemas.microsoft.com/office/drawing/2014/main" id="{26C943BD-0148-1890-BE37-124EF2F7A392}"/>
              </a:ext>
            </a:extLst>
          </p:cNvPr>
          <p:cNvSpPr/>
          <p:nvPr/>
        </p:nvSpPr>
        <p:spPr>
          <a:xfrm>
            <a:off x="4118964" y="3710716"/>
            <a:ext cx="429381" cy="420680"/>
          </a:xfrm>
          <a:prstGeom prst="noSmoking">
            <a:avLst>
              <a:gd name="adj" fmla="val 9926"/>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24" name="&quot;No&quot; Symbol 123">
            <a:extLst>
              <a:ext uri="{FF2B5EF4-FFF2-40B4-BE49-F238E27FC236}">
                <a16:creationId xmlns:a16="http://schemas.microsoft.com/office/drawing/2014/main" id="{23F5B605-77DA-53A3-2B88-D13B89541CB1}"/>
              </a:ext>
            </a:extLst>
          </p:cNvPr>
          <p:cNvSpPr/>
          <p:nvPr/>
        </p:nvSpPr>
        <p:spPr>
          <a:xfrm>
            <a:off x="3483713" y="4445106"/>
            <a:ext cx="429381" cy="420680"/>
          </a:xfrm>
          <a:prstGeom prst="noSmoking">
            <a:avLst>
              <a:gd name="adj" fmla="val 9926"/>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25" name="&quot;No&quot; Symbol 124">
            <a:extLst>
              <a:ext uri="{FF2B5EF4-FFF2-40B4-BE49-F238E27FC236}">
                <a16:creationId xmlns:a16="http://schemas.microsoft.com/office/drawing/2014/main" id="{E6BBA03A-759D-2EBA-176E-9A9AC4DEC597}"/>
              </a:ext>
            </a:extLst>
          </p:cNvPr>
          <p:cNvSpPr/>
          <p:nvPr/>
        </p:nvSpPr>
        <p:spPr>
          <a:xfrm>
            <a:off x="4255029" y="4551151"/>
            <a:ext cx="429381" cy="420680"/>
          </a:xfrm>
          <a:prstGeom prst="noSmoking">
            <a:avLst>
              <a:gd name="adj" fmla="val 9926"/>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26" name="&quot;No&quot; Symbol 125">
            <a:extLst>
              <a:ext uri="{FF2B5EF4-FFF2-40B4-BE49-F238E27FC236}">
                <a16:creationId xmlns:a16="http://schemas.microsoft.com/office/drawing/2014/main" id="{49A8942E-B811-D1A6-3A0D-B439FD1BAF2B}"/>
              </a:ext>
            </a:extLst>
          </p:cNvPr>
          <p:cNvSpPr/>
          <p:nvPr/>
        </p:nvSpPr>
        <p:spPr>
          <a:xfrm>
            <a:off x="5121006" y="4937884"/>
            <a:ext cx="429381" cy="420680"/>
          </a:xfrm>
          <a:prstGeom prst="noSmoking">
            <a:avLst>
              <a:gd name="adj" fmla="val 9926"/>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 name="Rounded Rectangular Callout 1">
            <a:extLst>
              <a:ext uri="{FF2B5EF4-FFF2-40B4-BE49-F238E27FC236}">
                <a16:creationId xmlns:a16="http://schemas.microsoft.com/office/drawing/2014/main" id="{B19BE2C5-A6E1-79B2-B0EF-4CAF7CB0EEF6}"/>
              </a:ext>
            </a:extLst>
          </p:cNvPr>
          <p:cNvSpPr/>
          <p:nvPr/>
        </p:nvSpPr>
        <p:spPr>
          <a:xfrm>
            <a:off x="2954256" y="2400392"/>
            <a:ext cx="3030926" cy="688296"/>
          </a:xfrm>
          <a:prstGeom prst="wedgeRoundRectCallout">
            <a:avLst>
              <a:gd name="adj1" fmla="val -61526"/>
              <a:gd name="adj2" fmla="val 11811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tx2">
                    <a:lumMod val="25000"/>
                  </a:schemeClr>
                </a:solidFill>
              </a:rPr>
              <a:t>映像のアクセス元に応じて</a:t>
            </a:r>
          </a:p>
          <a:p>
            <a:pPr algn="ctr"/>
            <a:r>
              <a:rPr lang="en-JP" dirty="0">
                <a:solidFill>
                  <a:schemeClr val="tx2">
                    <a:lumMod val="25000"/>
                  </a:schemeClr>
                </a:solidFill>
              </a:rPr>
              <a:t>アクセスできるデータが異なる</a:t>
            </a:r>
          </a:p>
        </p:txBody>
      </p:sp>
    </p:spTree>
    <p:extLst>
      <p:ext uri="{BB962C8B-B14F-4D97-AF65-F5344CB8AC3E}">
        <p14:creationId xmlns:p14="http://schemas.microsoft.com/office/powerpoint/2010/main" val="288062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106</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948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Lato" panose="020F0502020204030203" pitchFamily="34" charset="0"/>
                <a:cs typeface="Lato" panose="020F0502020204030203" pitchFamily="34" charset="0"/>
              </a:rPr>
              <a:t>公共の監視カメラ映像を配信</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映像の用途に応じて</a:t>
            </a:r>
            <a:r>
              <a:rPr lang="ja-JP" altLang="en-US" sz="2400" u="sng">
                <a:solidFill>
                  <a:srgbClr val="FF0000"/>
                </a:solidFill>
                <a:latin typeface="Lato" panose="020F0502020204030203" pitchFamily="34" charset="0"/>
                <a:cs typeface="Lato" panose="020F0502020204030203" pitchFamily="34" charset="0"/>
              </a:rPr>
              <a:t>映像情報の制限</a:t>
            </a:r>
            <a:r>
              <a:rPr lang="ja-JP" altLang="en-US" sz="2400">
                <a:solidFill>
                  <a:schemeClr val="tx2">
                    <a:lumMod val="25000"/>
                  </a:schemeClr>
                </a:solidFill>
                <a:latin typeface="Lato" panose="020F0502020204030203" pitchFamily="34" charset="0"/>
                <a:cs typeface="Lato" panose="020F0502020204030203" pitchFamily="34" charset="0"/>
              </a:rPr>
              <a:t>が必要</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監視カメラ映像の公開管理システム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42" name="Group 41">
            <a:extLst>
              <a:ext uri="{FF2B5EF4-FFF2-40B4-BE49-F238E27FC236}">
                <a16:creationId xmlns:a16="http://schemas.microsoft.com/office/drawing/2014/main" id="{9F0F5ADB-D3D3-D33A-981C-9A90841E9638}"/>
              </a:ext>
            </a:extLst>
          </p:cNvPr>
          <p:cNvGrpSpPr/>
          <p:nvPr/>
        </p:nvGrpSpPr>
        <p:grpSpPr>
          <a:xfrm>
            <a:off x="403152" y="2427514"/>
            <a:ext cx="4114426" cy="4072881"/>
            <a:chOff x="239862" y="2427514"/>
            <a:chExt cx="4114426" cy="4072881"/>
          </a:xfrm>
        </p:grpSpPr>
        <p:sp>
          <p:nvSpPr>
            <p:cNvPr id="43" name="Text Placeholder 2">
              <a:extLst>
                <a:ext uri="{FF2B5EF4-FFF2-40B4-BE49-F238E27FC236}">
                  <a16:creationId xmlns:a16="http://schemas.microsoft.com/office/drawing/2014/main" id="{93D8D12C-73C4-D7E2-CA37-D29400478B2B}"/>
                </a:ext>
              </a:extLst>
            </p:cNvPr>
            <p:cNvSpPr txBox="1">
              <a:spLocks/>
            </p:cNvSpPr>
            <p:nvPr/>
          </p:nvSpPr>
          <p:spPr>
            <a:xfrm>
              <a:off x="239862" y="2427514"/>
              <a:ext cx="4114426" cy="4072881"/>
            </a:xfrm>
            <a:prstGeom prst="rect">
              <a:avLst/>
            </a:prstGeom>
            <a:noFill/>
            <a:ln>
              <a:solidFill>
                <a:srgbClr val="677480"/>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lgn="ctr">
                <a:buNone/>
              </a:pPr>
              <a:r>
                <a:rPr lang="ja-JP" altLang="en-US" sz="2000" u="sng">
                  <a:solidFill>
                    <a:schemeClr val="tx2">
                      <a:lumMod val="25000"/>
                    </a:schemeClr>
                  </a:solidFill>
                </a:rPr>
                <a:t>個人情報が必要な場合</a:t>
              </a:r>
              <a:endParaRPr lang="en-US" altLang="ja-JP" sz="2000" u="sng" dirty="0">
                <a:solidFill>
                  <a:schemeClr val="tx2">
                    <a:lumMod val="25000"/>
                  </a:schemeClr>
                </a:solidFill>
              </a:endParaRPr>
            </a:p>
            <a:p>
              <a:pPr marL="38100" indent="0">
                <a:buNone/>
              </a:pPr>
              <a:r>
                <a:rPr lang="ja-JP" altLang="en-US" sz="1800">
                  <a:solidFill>
                    <a:schemeClr val="tx2">
                      <a:lumMod val="25000"/>
                    </a:schemeClr>
                  </a:solidFill>
                </a:rPr>
                <a:t>・警備</a:t>
              </a:r>
              <a:br>
                <a:rPr lang="en-US" altLang="ja-JP" sz="1800" dirty="0">
                  <a:solidFill>
                    <a:schemeClr val="tx2">
                      <a:lumMod val="25000"/>
                    </a:schemeClr>
                  </a:solidFill>
                </a:rPr>
              </a:br>
              <a:r>
                <a:rPr lang="ja-JP" altLang="en-US" sz="1800">
                  <a:solidFill>
                    <a:schemeClr val="tx2">
                      <a:lumMod val="25000"/>
                    </a:schemeClr>
                  </a:solidFill>
                </a:rPr>
                <a:t>・バス運転手</a:t>
              </a:r>
              <a:endParaRPr lang="en-US" altLang="ja-JP" sz="1800" dirty="0">
                <a:solidFill>
                  <a:schemeClr val="tx2">
                    <a:lumMod val="25000"/>
                  </a:schemeClr>
                </a:solidFill>
              </a:endParaRPr>
            </a:p>
            <a:p>
              <a:pPr marL="38100" indent="0">
                <a:buNone/>
              </a:pPr>
              <a:r>
                <a:rPr lang="ja-JP" altLang="en-US" sz="1800">
                  <a:solidFill>
                    <a:schemeClr val="tx2">
                      <a:lumMod val="25000"/>
                    </a:schemeClr>
                  </a:solidFill>
                </a:rPr>
                <a:t>→</a:t>
              </a:r>
              <a:r>
                <a:rPr lang="ja-JP" altLang="en-US" sz="1800" b="1" u="sng">
                  <a:solidFill>
                    <a:schemeClr val="tx2">
                      <a:lumMod val="25000"/>
                    </a:schemeClr>
                  </a:solidFill>
                </a:rPr>
                <a:t>防犯</a:t>
              </a:r>
              <a:r>
                <a:rPr lang="ja-JP" altLang="en-US" sz="1800">
                  <a:solidFill>
                    <a:schemeClr val="tx2">
                      <a:lumMod val="25000"/>
                    </a:schemeClr>
                  </a:solidFill>
                </a:rPr>
                <a:t>が目的</a:t>
              </a:r>
              <a:endParaRPr lang="en-US" altLang="ja-JP" sz="2000" dirty="0">
                <a:solidFill>
                  <a:schemeClr val="tx2">
                    <a:lumMod val="25000"/>
                  </a:schemeClr>
                </a:solidFill>
              </a:endParaRPr>
            </a:p>
            <a:p>
              <a:pPr marL="38100" indent="0">
                <a:buNone/>
              </a:pPr>
              <a:endParaRPr lang="en-US" altLang="ja-JP" sz="2000" dirty="0">
                <a:solidFill>
                  <a:schemeClr val="tx2">
                    <a:lumMod val="25000"/>
                  </a:schemeClr>
                </a:solidFill>
              </a:endParaRPr>
            </a:p>
            <a:p>
              <a:pPr marL="38100" indent="0">
                <a:buNone/>
              </a:pPr>
              <a:endParaRPr lang="en-US" altLang="ja-JP" sz="2000" dirty="0">
                <a:solidFill>
                  <a:schemeClr val="tx2">
                    <a:lumMod val="25000"/>
                  </a:schemeClr>
                </a:solidFill>
              </a:endParaRPr>
            </a:p>
          </p:txBody>
        </p:sp>
        <p:pic>
          <p:nvPicPr>
            <p:cNvPr id="44" name="Picture 2" descr="ソニー、電車・バスなどの車両内を監視できるネットワークカメラを発売 | マイナビニュース">
              <a:extLst>
                <a:ext uri="{FF2B5EF4-FFF2-40B4-BE49-F238E27FC236}">
                  <a16:creationId xmlns:a16="http://schemas.microsoft.com/office/drawing/2014/main" id="{94D00B1E-CE89-F8DC-68B9-23C39EF5C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62" y="4182602"/>
              <a:ext cx="4114425" cy="23177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06440339-2B73-E1B9-FB9C-6CF6C5D91850}"/>
              </a:ext>
            </a:extLst>
          </p:cNvPr>
          <p:cNvGrpSpPr/>
          <p:nvPr/>
        </p:nvGrpSpPr>
        <p:grpSpPr>
          <a:xfrm>
            <a:off x="4680852" y="2427514"/>
            <a:ext cx="4114427" cy="4072881"/>
            <a:chOff x="4789712" y="2427514"/>
            <a:chExt cx="4114427" cy="4072881"/>
          </a:xfrm>
        </p:grpSpPr>
        <p:sp>
          <p:nvSpPr>
            <p:cNvPr id="46" name="Text Placeholder 2">
              <a:extLst>
                <a:ext uri="{FF2B5EF4-FFF2-40B4-BE49-F238E27FC236}">
                  <a16:creationId xmlns:a16="http://schemas.microsoft.com/office/drawing/2014/main" id="{CDB68436-1084-F489-19D4-EDC9B78B3BC6}"/>
                </a:ext>
              </a:extLst>
            </p:cNvPr>
            <p:cNvSpPr txBox="1">
              <a:spLocks/>
            </p:cNvSpPr>
            <p:nvPr/>
          </p:nvSpPr>
          <p:spPr>
            <a:xfrm>
              <a:off x="4789712" y="2427514"/>
              <a:ext cx="4114426" cy="4072881"/>
            </a:xfrm>
            <a:prstGeom prst="rect">
              <a:avLst/>
            </a:prstGeom>
            <a:noFill/>
            <a:ln>
              <a:solidFill>
                <a:srgbClr val="677480"/>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lgn="ctr">
                <a:buNone/>
              </a:pPr>
              <a:r>
                <a:rPr lang="ja-JP" altLang="en-US" sz="2000" u="sng">
                  <a:solidFill>
                    <a:schemeClr val="tx2">
                      <a:lumMod val="25000"/>
                    </a:schemeClr>
                  </a:solidFill>
                </a:rPr>
                <a:t>個人情報が不要な場合</a:t>
              </a:r>
              <a:endParaRPr lang="en-US" altLang="ja-JP" sz="2000" u="sng" dirty="0">
                <a:solidFill>
                  <a:schemeClr val="tx2">
                    <a:lumMod val="25000"/>
                  </a:schemeClr>
                </a:solidFill>
              </a:endParaRPr>
            </a:p>
            <a:p>
              <a:pPr marL="38100" indent="0">
                <a:buNone/>
              </a:pPr>
              <a:r>
                <a:rPr lang="ja-JP" altLang="en-US" sz="1800">
                  <a:solidFill>
                    <a:schemeClr val="tx2">
                      <a:lumMod val="25000"/>
                    </a:schemeClr>
                  </a:solidFill>
                </a:rPr>
                <a:t>・バス停モニター</a:t>
              </a:r>
              <a:br>
                <a:rPr lang="en-US" altLang="ja-JP" sz="1800" dirty="0">
                  <a:solidFill>
                    <a:schemeClr val="tx2">
                      <a:lumMod val="25000"/>
                    </a:schemeClr>
                  </a:solidFill>
                </a:rPr>
              </a:br>
              <a:r>
                <a:rPr lang="ja-JP" altLang="en-US" sz="1800">
                  <a:solidFill>
                    <a:schemeClr val="tx2">
                      <a:lumMod val="25000"/>
                    </a:schemeClr>
                  </a:solidFill>
                </a:rPr>
                <a:t>・バス混雑確認アプリ</a:t>
              </a:r>
              <a:endParaRPr lang="en-US" altLang="ja-JP" sz="1800" dirty="0">
                <a:solidFill>
                  <a:schemeClr val="tx2">
                    <a:lumMod val="25000"/>
                  </a:schemeClr>
                </a:solidFill>
              </a:endParaRPr>
            </a:p>
            <a:p>
              <a:pPr marL="38100" indent="0">
                <a:buNone/>
              </a:pPr>
              <a:r>
                <a:rPr lang="ja-JP" altLang="en-US" sz="1800">
                  <a:solidFill>
                    <a:schemeClr val="tx2">
                      <a:lumMod val="25000"/>
                    </a:schemeClr>
                  </a:solidFill>
                </a:rPr>
                <a:t>→</a:t>
              </a:r>
              <a:r>
                <a:rPr lang="ja-JP" altLang="en-US" sz="1800" b="1" u="sng">
                  <a:solidFill>
                    <a:schemeClr val="tx2">
                      <a:lumMod val="25000"/>
                    </a:schemeClr>
                  </a:solidFill>
                </a:rPr>
                <a:t>混雑解消</a:t>
              </a:r>
              <a:r>
                <a:rPr lang="ja-JP" altLang="en-US" sz="1800">
                  <a:solidFill>
                    <a:schemeClr val="tx2">
                      <a:lumMod val="25000"/>
                    </a:schemeClr>
                  </a:solidFill>
                </a:rPr>
                <a:t>が目的</a:t>
              </a:r>
              <a:endParaRPr lang="en-US" altLang="ja-JP" sz="1800" dirty="0">
                <a:solidFill>
                  <a:schemeClr val="tx2">
                    <a:lumMod val="25000"/>
                  </a:schemeClr>
                </a:solidFill>
              </a:endParaRPr>
            </a:p>
          </p:txBody>
        </p:sp>
        <p:pic>
          <p:nvPicPr>
            <p:cNvPr id="47" name="Picture 2" descr="ソニー、電車・バスなどの車両内を監視できるネットワークカメラを発売 | マイナビニュース">
              <a:extLst>
                <a:ext uri="{FF2B5EF4-FFF2-40B4-BE49-F238E27FC236}">
                  <a16:creationId xmlns:a16="http://schemas.microsoft.com/office/drawing/2014/main" id="{71087197-D278-80EB-D749-CCAC50C83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714" y="4182602"/>
              <a:ext cx="4114425" cy="23177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6B5A56C-8434-66A5-9669-276DD48CA985}"/>
                </a:ext>
              </a:extLst>
            </p:cNvPr>
            <p:cNvSpPr/>
            <p:nvPr/>
          </p:nvSpPr>
          <p:spPr>
            <a:xfrm>
              <a:off x="6226629" y="5257800"/>
              <a:ext cx="239485" cy="315686"/>
            </a:xfrm>
            <a:prstGeom prst="rect">
              <a:avLst/>
            </a:prstGeom>
            <a:solidFill>
              <a:schemeClr val="tx1">
                <a:alpha val="58000"/>
              </a:schemeClr>
            </a:solidFill>
            <a:ln>
              <a:solidFill>
                <a:srgbClr val="F20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 name="Rectangle 48">
              <a:extLst>
                <a:ext uri="{FF2B5EF4-FFF2-40B4-BE49-F238E27FC236}">
                  <a16:creationId xmlns:a16="http://schemas.microsoft.com/office/drawing/2014/main" id="{987AABD6-35E8-CCAD-A59F-97E852F37050}"/>
                </a:ext>
              </a:extLst>
            </p:cNvPr>
            <p:cNvSpPr/>
            <p:nvPr/>
          </p:nvSpPr>
          <p:spPr>
            <a:xfrm>
              <a:off x="7380328" y="5236027"/>
              <a:ext cx="239485" cy="252427"/>
            </a:xfrm>
            <a:prstGeom prst="rect">
              <a:avLst/>
            </a:prstGeom>
            <a:solidFill>
              <a:schemeClr val="tx1">
                <a:alpha val="58000"/>
              </a:schemeClr>
            </a:solidFill>
            <a:ln>
              <a:solidFill>
                <a:srgbClr val="F20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 name="Rectangle 49">
              <a:extLst>
                <a:ext uri="{FF2B5EF4-FFF2-40B4-BE49-F238E27FC236}">
                  <a16:creationId xmlns:a16="http://schemas.microsoft.com/office/drawing/2014/main" id="{BD91F860-CCD0-C389-C385-AA079B69AFAA}"/>
                </a:ext>
              </a:extLst>
            </p:cNvPr>
            <p:cNvSpPr/>
            <p:nvPr/>
          </p:nvSpPr>
          <p:spPr>
            <a:xfrm>
              <a:off x="6030687" y="4963885"/>
              <a:ext cx="195942" cy="237345"/>
            </a:xfrm>
            <a:prstGeom prst="rect">
              <a:avLst/>
            </a:prstGeom>
            <a:solidFill>
              <a:schemeClr val="tx1">
                <a:alpha val="58000"/>
              </a:schemeClr>
            </a:solidFill>
            <a:ln>
              <a:solidFill>
                <a:srgbClr val="F20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9" name="Rounded Rectangular Callout 8">
            <a:extLst>
              <a:ext uri="{FF2B5EF4-FFF2-40B4-BE49-F238E27FC236}">
                <a16:creationId xmlns:a16="http://schemas.microsoft.com/office/drawing/2014/main" id="{35C43FD4-3326-2473-7EA6-AA57D33371D0}"/>
              </a:ext>
            </a:extLst>
          </p:cNvPr>
          <p:cNvSpPr/>
          <p:nvPr/>
        </p:nvSpPr>
        <p:spPr>
          <a:xfrm>
            <a:off x="6887382" y="4020988"/>
            <a:ext cx="2256617" cy="688296"/>
          </a:xfrm>
          <a:prstGeom prst="wedgeRoundRectCallout">
            <a:avLst>
              <a:gd name="adj1" fmla="val -50218"/>
              <a:gd name="adj2" fmla="val 12120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tx2">
                    <a:lumMod val="25000"/>
                  </a:schemeClr>
                </a:solidFill>
              </a:rPr>
              <a:t>プライバシー保護のため</a:t>
            </a:r>
          </a:p>
          <a:p>
            <a:pPr algn="ctr"/>
            <a:r>
              <a:rPr lang="en-JP" dirty="0">
                <a:solidFill>
                  <a:schemeClr val="tx2">
                    <a:lumMod val="25000"/>
                  </a:schemeClr>
                </a:solidFill>
              </a:rPr>
              <a:t>モザイクが必要</a:t>
            </a:r>
          </a:p>
        </p:txBody>
      </p:sp>
    </p:spTree>
    <p:extLst>
      <p:ext uri="{BB962C8B-B14F-4D97-AF65-F5344CB8AC3E}">
        <p14:creationId xmlns:p14="http://schemas.microsoft.com/office/powerpoint/2010/main" val="33580852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107</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43000"/>
            <a:ext cx="8585200" cy="29154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離散制御器合成</a:t>
            </a:r>
            <a:r>
              <a:rPr lang="ja-JP" altLang="en-US" sz="2800" b="0" i="0">
                <a:solidFill>
                  <a:schemeClr val="tx2">
                    <a:lumMod val="25000"/>
                  </a:schemeClr>
                </a:solidFill>
                <a:effectLst/>
                <a:latin typeface="Lato" panose="020F0502020204030203" pitchFamily="34" charset="0"/>
                <a:cs typeface="Lato" panose="020F0502020204030203" pitchFamily="34" charset="0"/>
              </a:rPr>
              <a:t>は</a:t>
            </a:r>
            <a:r>
              <a:rPr lang="ja-JP" altLang="en-US" sz="2800" b="0" i="0" u="sng">
                <a:solidFill>
                  <a:srgbClr val="FF0000"/>
                </a:solidFill>
                <a:effectLst/>
                <a:latin typeface="Lato" panose="020F0502020204030203" pitchFamily="34" charset="0"/>
                <a:cs typeface="Lato" panose="020F0502020204030203" pitchFamily="34" charset="0"/>
              </a:rPr>
              <a:t>４ステップ</a:t>
            </a:r>
            <a:r>
              <a:rPr lang="ja-JP" altLang="en-US" sz="2800">
                <a:solidFill>
                  <a:schemeClr val="tx2">
                    <a:lumMod val="25000"/>
                  </a:schemeClr>
                </a:solidFill>
                <a:latin typeface="Lato" panose="020F0502020204030203" pitchFamily="34" charset="0"/>
                <a:cs typeface="Lato" panose="020F0502020204030203" pitchFamily="34" charset="0"/>
              </a:rPr>
              <a:t>で構成される</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制御器を合成する上で３つの中間生成物が生成される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・全体モデル：環境全体の振る舞いを表す</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・マップ空間：全体モデルに違反状態をマッピングした</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・ゲーム空間：安全性ゲームを解くための</a:t>
            </a:r>
            <a:r>
              <a:rPr lang="en-US" altLang="ja-JP" sz="2400" dirty="0">
                <a:solidFill>
                  <a:schemeClr val="tx2">
                    <a:lumMod val="25000"/>
                  </a:schemeClr>
                </a:solidFill>
                <a:latin typeface="Lato" panose="020F0502020204030203" pitchFamily="34" charset="0"/>
                <a:cs typeface="Lato" panose="020F0502020204030203" pitchFamily="34" charset="0"/>
              </a:rPr>
              <a:t>LTS</a:t>
            </a:r>
          </a:p>
        </p:txBody>
      </p:sp>
      <p:sp>
        <p:nvSpPr>
          <p:cNvPr id="111" name="Chevron 110">
            <a:extLst>
              <a:ext uri="{FF2B5EF4-FFF2-40B4-BE49-F238E27FC236}">
                <a16:creationId xmlns:a16="http://schemas.microsoft.com/office/drawing/2014/main" id="{18FB7F96-3ED4-16CF-41C7-2176EE93700E}"/>
              </a:ext>
            </a:extLst>
          </p:cNvPr>
          <p:cNvSpPr/>
          <p:nvPr/>
        </p:nvSpPr>
        <p:spPr>
          <a:xfrm>
            <a:off x="1474023"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194" idx="1"/>
          </p:cNvCxnSpPr>
          <p:nvPr/>
        </p:nvCxnSpPr>
        <p:spPr>
          <a:xfrm flipV="1">
            <a:off x="1384330"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31413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69952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757365"/>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136327"/>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160" idx="3"/>
            <a:endCxn id="194" idx="1"/>
          </p:cNvCxnSpPr>
          <p:nvPr/>
        </p:nvCxnSpPr>
        <p:spPr>
          <a:xfrm>
            <a:off x="3100024"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AB04828F-0A1E-888F-1335-C68E529ACF8A}"/>
              </a:ext>
            </a:extLst>
          </p:cNvPr>
          <p:cNvSpPr/>
          <p:nvPr/>
        </p:nvSpPr>
        <p:spPr>
          <a:xfrm>
            <a:off x="2338105"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166" name="Straight Arrow Connector 165">
            <a:extLst>
              <a:ext uri="{FF2B5EF4-FFF2-40B4-BE49-F238E27FC236}">
                <a16:creationId xmlns:a16="http://schemas.microsoft.com/office/drawing/2014/main" id="{52399207-2390-69C9-9E8C-ADBD4A0E7940}"/>
              </a:ext>
            </a:extLst>
          </p:cNvPr>
          <p:cNvCxnSpPr>
            <a:cxnSpLocks/>
            <a:stCxn id="111" idx="3"/>
            <a:endCxn id="160" idx="1"/>
          </p:cNvCxnSpPr>
          <p:nvPr/>
        </p:nvCxnSpPr>
        <p:spPr>
          <a:xfrm>
            <a:off x="2235942"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4" name="Chevron 193">
            <a:extLst>
              <a:ext uri="{FF2B5EF4-FFF2-40B4-BE49-F238E27FC236}">
                <a16:creationId xmlns:a16="http://schemas.microsoft.com/office/drawing/2014/main" id="{B4F41BA7-E8B7-CC1E-CFB9-FB680D551BB9}"/>
              </a:ext>
            </a:extLst>
          </p:cNvPr>
          <p:cNvSpPr/>
          <p:nvPr/>
        </p:nvSpPr>
        <p:spPr>
          <a:xfrm>
            <a:off x="3301992"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195" name="Chevron 194">
            <a:extLst>
              <a:ext uri="{FF2B5EF4-FFF2-40B4-BE49-F238E27FC236}">
                <a16:creationId xmlns:a16="http://schemas.microsoft.com/office/drawing/2014/main" id="{69C3195D-F048-1E74-D6CC-9C5CCA3298D1}"/>
              </a:ext>
            </a:extLst>
          </p:cNvPr>
          <p:cNvSpPr/>
          <p:nvPr/>
        </p:nvSpPr>
        <p:spPr>
          <a:xfrm>
            <a:off x="7168374"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34" name="Straight Arrow Connector 233">
            <a:extLst>
              <a:ext uri="{FF2B5EF4-FFF2-40B4-BE49-F238E27FC236}">
                <a16:creationId xmlns:a16="http://schemas.microsoft.com/office/drawing/2014/main" id="{5196855D-314F-DA72-DA5E-F5220820BEE5}"/>
              </a:ext>
            </a:extLst>
          </p:cNvPr>
          <p:cNvCxnSpPr>
            <a:cxnSpLocks/>
            <a:stCxn id="194" idx="3"/>
            <a:endCxn id="17" idx="1"/>
          </p:cNvCxnSpPr>
          <p:nvPr/>
        </p:nvCxnSpPr>
        <p:spPr>
          <a:xfrm>
            <a:off x="4164704"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682B44D-7784-029A-3F58-0FF50826F21F}"/>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a:t>
            </a:r>
            <a:r>
              <a:rPr lang="en-US"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の概要</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7" name="Rounded Rectangle 16">
            <a:extLst>
              <a:ext uri="{FF2B5EF4-FFF2-40B4-BE49-F238E27FC236}">
                <a16:creationId xmlns:a16="http://schemas.microsoft.com/office/drawing/2014/main" id="{5CE9707F-8D97-EF04-F0F0-1B68EA96DB7A}"/>
              </a:ext>
            </a:extLst>
          </p:cNvPr>
          <p:cNvSpPr/>
          <p:nvPr/>
        </p:nvSpPr>
        <p:spPr>
          <a:xfrm>
            <a:off x="4312926"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3" name="Chevron 22">
            <a:extLst>
              <a:ext uri="{FF2B5EF4-FFF2-40B4-BE49-F238E27FC236}">
                <a16:creationId xmlns:a16="http://schemas.microsoft.com/office/drawing/2014/main" id="{83C529AB-FD32-D27E-9A17-2C440CFA18BA}"/>
              </a:ext>
            </a:extLst>
          </p:cNvPr>
          <p:cNvSpPr/>
          <p:nvPr/>
        </p:nvSpPr>
        <p:spPr>
          <a:xfrm>
            <a:off x="5228343"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23" idx="3"/>
            <a:endCxn id="19" idx="1"/>
          </p:cNvCxnSpPr>
          <p:nvPr/>
        </p:nvCxnSpPr>
        <p:spPr>
          <a:xfrm flipV="1">
            <a:off x="5999872"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125618-CAB4-5732-49FE-9EA4AF6D8C72}"/>
              </a:ext>
            </a:extLst>
          </p:cNvPr>
          <p:cNvCxnSpPr>
            <a:cxnSpLocks/>
            <a:stCxn id="17" idx="3"/>
            <a:endCxn id="23" idx="1"/>
          </p:cNvCxnSpPr>
          <p:nvPr/>
        </p:nvCxnSpPr>
        <p:spPr>
          <a:xfrm>
            <a:off x="5074845"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543154"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978461"/>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439084"/>
            <a:ext cx="234360" cy="307777"/>
          </a:xfrm>
          <a:prstGeom prst="rect">
            <a:avLst/>
          </a:prstGeom>
          <a:noFill/>
        </p:spPr>
        <p:txBody>
          <a:bodyPr wrap="none" rtlCol="0">
            <a:spAutoFit/>
          </a:bodyPr>
          <a:lstStyle/>
          <a:p>
            <a:r>
              <a:rPr lang="en-JP" dirty="0">
                <a:solidFill>
                  <a:schemeClr val="bg1"/>
                </a:solidFill>
              </a:rPr>
              <a:t>:</a:t>
            </a:r>
          </a:p>
        </p:txBody>
      </p:sp>
      <p:cxnSp>
        <p:nvCxnSpPr>
          <p:cNvPr id="21" name="Straight Arrow Connector 20">
            <a:extLst>
              <a:ext uri="{FF2B5EF4-FFF2-40B4-BE49-F238E27FC236}">
                <a16:creationId xmlns:a16="http://schemas.microsoft.com/office/drawing/2014/main" id="{1A796B84-5CAD-0389-70BB-E9349A2098B0}"/>
              </a:ext>
            </a:extLst>
          </p:cNvPr>
          <p:cNvCxnSpPr>
            <a:cxnSpLocks/>
            <a:stCxn id="3" idx="3"/>
            <a:endCxn id="111" idx="1"/>
          </p:cNvCxnSpPr>
          <p:nvPr/>
        </p:nvCxnSpPr>
        <p:spPr>
          <a:xfrm>
            <a:off x="1388574"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085828F-ED02-6EEA-61F3-87F3DD9B5FD0}"/>
              </a:ext>
            </a:extLst>
          </p:cNvPr>
          <p:cNvSpPr txBox="1"/>
          <p:nvPr/>
        </p:nvSpPr>
        <p:spPr>
          <a:xfrm>
            <a:off x="3387899" y="6448049"/>
            <a:ext cx="2518638" cy="307777"/>
          </a:xfrm>
          <a:prstGeom prst="rect">
            <a:avLst/>
          </a:prstGeom>
          <a:noFill/>
        </p:spPr>
        <p:txBody>
          <a:bodyPr wrap="none" rtlCol="0">
            <a:spAutoFit/>
          </a:bodyPr>
          <a:lstStyle/>
          <a:p>
            <a:r>
              <a:rPr lang="en-JP"/>
              <a:t>図１</a:t>
            </a:r>
            <a:r>
              <a:rPr lang="ja-JP" altLang="en-US"/>
              <a:t>　</a:t>
            </a:r>
            <a:r>
              <a:rPr lang="en-JP"/>
              <a:t>離散制御器合成の概要</a:t>
            </a:r>
          </a:p>
        </p:txBody>
      </p:sp>
    </p:spTree>
    <p:extLst>
      <p:ext uri="{BB962C8B-B14F-4D97-AF65-F5344CB8AC3E}">
        <p14:creationId xmlns:p14="http://schemas.microsoft.com/office/powerpoint/2010/main" val="40194188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108</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43000"/>
            <a:ext cx="8585200" cy="29154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離散制御器合成</a:t>
            </a:r>
            <a:r>
              <a:rPr lang="ja-JP" altLang="en-US" sz="2800" b="0" i="0">
                <a:solidFill>
                  <a:schemeClr val="tx2">
                    <a:lumMod val="25000"/>
                  </a:schemeClr>
                </a:solidFill>
                <a:effectLst/>
                <a:latin typeface="Lato" panose="020F0502020204030203" pitchFamily="34" charset="0"/>
                <a:cs typeface="Lato" panose="020F0502020204030203" pitchFamily="34" charset="0"/>
              </a:rPr>
              <a:t>は</a:t>
            </a:r>
            <a:r>
              <a:rPr lang="ja-JP" altLang="en-US" sz="2800" b="0" i="0" u="sng">
                <a:solidFill>
                  <a:srgbClr val="FF0000"/>
                </a:solidFill>
                <a:effectLst/>
                <a:latin typeface="Lato" panose="020F0502020204030203" pitchFamily="34" charset="0"/>
                <a:cs typeface="Lato" panose="020F0502020204030203" pitchFamily="34" charset="0"/>
              </a:rPr>
              <a:t>４ステップ</a:t>
            </a:r>
            <a:r>
              <a:rPr lang="ja-JP" altLang="en-US" sz="2800">
                <a:solidFill>
                  <a:schemeClr val="tx2">
                    <a:lumMod val="25000"/>
                  </a:schemeClr>
                </a:solidFill>
                <a:latin typeface="Lato" panose="020F0502020204030203" pitchFamily="34" charset="0"/>
                <a:cs typeface="Lato" panose="020F0502020204030203" pitchFamily="34" charset="0"/>
              </a:rPr>
              <a:t>で構成される</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制御器を合成する上で３つの中間生成物が生成される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・全体モデル：環境全体の振る舞いを表すモデル</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・マップ空間：全体モデルに違反状態をマッピングした</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・ゲーム空間：安全性ゲームを解くための</a:t>
            </a:r>
            <a:r>
              <a:rPr lang="en-US" altLang="ja-JP" sz="2400" dirty="0">
                <a:solidFill>
                  <a:schemeClr val="tx2">
                    <a:lumMod val="25000"/>
                  </a:schemeClr>
                </a:solidFill>
                <a:latin typeface="Lato" panose="020F0502020204030203" pitchFamily="34" charset="0"/>
                <a:cs typeface="Lato" panose="020F0502020204030203" pitchFamily="34" charset="0"/>
              </a:rPr>
              <a:t>LTS</a:t>
            </a:r>
          </a:p>
        </p:txBody>
      </p:sp>
      <p:sp>
        <p:nvSpPr>
          <p:cNvPr id="111" name="Chevron 110">
            <a:extLst>
              <a:ext uri="{FF2B5EF4-FFF2-40B4-BE49-F238E27FC236}">
                <a16:creationId xmlns:a16="http://schemas.microsoft.com/office/drawing/2014/main" id="{18FB7F96-3ED4-16CF-41C7-2176EE93700E}"/>
              </a:ext>
            </a:extLst>
          </p:cNvPr>
          <p:cNvSpPr/>
          <p:nvPr/>
        </p:nvSpPr>
        <p:spPr>
          <a:xfrm>
            <a:off x="1474023"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194" idx="1"/>
          </p:cNvCxnSpPr>
          <p:nvPr/>
        </p:nvCxnSpPr>
        <p:spPr>
          <a:xfrm flipV="1">
            <a:off x="1384330"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314138"/>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699522"/>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75736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136327"/>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160" idx="3"/>
            <a:endCxn id="194" idx="1"/>
          </p:cNvCxnSpPr>
          <p:nvPr/>
        </p:nvCxnSpPr>
        <p:spPr>
          <a:xfrm>
            <a:off x="3100024"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AB04828F-0A1E-888F-1335-C68E529ACF8A}"/>
              </a:ext>
            </a:extLst>
          </p:cNvPr>
          <p:cNvSpPr/>
          <p:nvPr/>
        </p:nvSpPr>
        <p:spPr>
          <a:xfrm>
            <a:off x="2338105"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166" name="Straight Arrow Connector 165">
            <a:extLst>
              <a:ext uri="{FF2B5EF4-FFF2-40B4-BE49-F238E27FC236}">
                <a16:creationId xmlns:a16="http://schemas.microsoft.com/office/drawing/2014/main" id="{52399207-2390-69C9-9E8C-ADBD4A0E7940}"/>
              </a:ext>
            </a:extLst>
          </p:cNvPr>
          <p:cNvCxnSpPr>
            <a:cxnSpLocks/>
            <a:stCxn id="111" idx="3"/>
            <a:endCxn id="160" idx="1"/>
          </p:cNvCxnSpPr>
          <p:nvPr/>
        </p:nvCxnSpPr>
        <p:spPr>
          <a:xfrm>
            <a:off x="2235942"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4" name="Chevron 193">
            <a:extLst>
              <a:ext uri="{FF2B5EF4-FFF2-40B4-BE49-F238E27FC236}">
                <a16:creationId xmlns:a16="http://schemas.microsoft.com/office/drawing/2014/main" id="{B4F41BA7-E8B7-CC1E-CFB9-FB680D551BB9}"/>
              </a:ext>
            </a:extLst>
          </p:cNvPr>
          <p:cNvSpPr/>
          <p:nvPr/>
        </p:nvSpPr>
        <p:spPr>
          <a:xfrm>
            <a:off x="3301992"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195" name="Chevron 194">
            <a:extLst>
              <a:ext uri="{FF2B5EF4-FFF2-40B4-BE49-F238E27FC236}">
                <a16:creationId xmlns:a16="http://schemas.microsoft.com/office/drawing/2014/main" id="{69C3195D-F048-1E74-D6CC-9C5CCA3298D1}"/>
              </a:ext>
            </a:extLst>
          </p:cNvPr>
          <p:cNvSpPr/>
          <p:nvPr/>
        </p:nvSpPr>
        <p:spPr>
          <a:xfrm>
            <a:off x="7168374"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34" name="Straight Arrow Connector 233">
            <a:extLst>
              <a:ext uri="{FF2B5EF4-FFF2-40B4-BE49-F238E27FC236}">
                <a16:creationId xmlns:a16="http://schemas.microsoft.com/office/drawing/2014/main" id="{5196855D-314F-DA72-DA5E-F5220820BEE5}"/>
              </a:ext>
            </a:extLst>
          </p:cNvPr>
          <p:cNvCxnSpPr>
            <a:cxnSpLocks/>
            <a:stCxn id="194" idx="3"/>
            <a:endCxn id="17" idx="1"/>
          </p:cNvCxnSpPr>
          <p:nvPr/>
        </p:nvCxnSpPr>
        <p:spPr>
          <a:xfrm>
            <a:off x="4164704"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682B44D-7784-029A-3F58-0FF50826F21F}"/>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a:t>
            </a:r>
            <a:r>
              <a:rPr lang="en-US"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の概要</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7" name="Rounded Rectangle 16">
            <a:extLst>
              <a:ext uri="{FF2B5EF4-FFF2-40B4-BE49-F238E27FC236}">
                <a16:creationId xmlns:a16="http://schemas.microsoft.com/office/drawing/2014/main" id="{5CE9707F-8D97-EF04-F0F0-1B68EA96DB7A}"/>
              </a:ext>
            </a:extLst>
          </p:cNvPr>
          <p:cNvSpPr/>
          <p:nvPr/>
        </p:nvSpPr>
        <p:spPr>
          <a:xfrm>
            <a:off x="4312926"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3" name="Chevron 22">
            <a:extLst>
              <a:ext uri="{FF2B5EF4-FFF2-40B4-BE49-F238E27FC236}">
                <a16:creationId xmlns:a16="http://schemas.microsoft.com/office/drawing/2014/main" id="{83C529AB-FD32-D27E-9A17-2C440CFA18BA}"/>
              </a:ext>
            </a:extLst>
          </p:cNvPr>
          <p:cNvSpPr/>
          <p:nvPr/>
        </p:nvSpPr>
        <p:spPr>
          <a:xfrm>
            <a:off x="5228343"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23" idx="3"/>
            <a:endCxn id="19" idx="1"/>
          </p:cNvCxnSpPr>
          <p:nvPr/>
        </p:nvCxnSpPr>
        <p:spPr>
          <a:xfrm flipV="1">
            <a:off x="5999872"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125618-CAB4-5732-49FE-9EA4AF6D8C72}"/>
              </a:ext>
            </a:extLst>
          </p:cNvPr>
          <p:cNvCxnSpPr>
            <a:cxnSpLocks/>
            <a:stCxn id="17" idx="3"/>
            <a:endCxn id="23" idx="1"/>
          </p:cNvCxnSpPr>
          <p:nvPr/>
        </p:nvCxnSpPr>
        <p:spPr>
          <a:xfrm>
            <a:off x="5074845"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543154"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978461"/>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439084"/>
            <a:ext cx="234360" cy="307777"/>
          </a:xfrm>
          <a:prstGeom prst="rect">
            <a:avLst/>
          </a:prstGeom>
          <a:noFill/>
        </p:spPr>
        <p:txBody>
          <a:bodyPr wrap="none" rtlCol="0">
            <a:spAutoFit/>
          </a:bodyPr>
          <a:lstStyle/>
          <a:p>
            <a:r>
              <a:rPr lang="en-JP" dirty="0">
                <a:solidFill>
                  <a:schemeClr val="bg1"/>
                </a:solidFill>
              </a:rPr>
              <a:t>:</a:t>
            </a:r>
          </a:p>
        </p:txBody>
      </p:sp>
      <p:cxnSp>
        <p:nvCxnSpPr>
          <p:cNvPr id="21" name="Straight Arrow Connector 20">
            <a:extLst>
              <a:ext uri="{FF2B5EF4-FFF2-40B4-BE49-F238E27FC236}">
                <a16:creationId xmlns:a16="http://schemas.microsoft.com/office/drawing/2014/main" id="{1A796B84-5CAD-0389-70BB-E9349A2098B0}"/>
              </a:ext>
            </a:extLst>
          </p:cNvPr>
          <p:cNvCxnSpPr>
            <a:cxnSpLocks/>
            <a:stCxn id="3" idx="3"/>
            <a:endCxn id="111" idx="1"/>
          </p:cNvCxnSpPr>
          <p:nvPr/>
        </p:nvCxnSpPr>
        <p:spPr>
          <a:xfrm>
            <a:off x="1388574"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2E1DEAA-1B2A-0446-A17D-26F8BA904DEA}"/>
              </a:ext>
            </a:extLst>
          </p:cNvPr>
          <p:cNvSpPr txBox="1"/>
          <p:nvPr/>
        </p:nvSpPr>
        <p:spPr>
          <a:xfrm>
            <a:off x="3387899" y="6448049"/>
            <a:ext cx="2518638" cy="307777"/>
          </a:xfrm>
          <a:prstGeom prst="rect">
            <a:avLst/>
          </a:prstGeom>
          <a:noFill/>
        </p:spPr>
        <p:txBody>
          <a:bodyPr wrap="none" rtlCol="0">
            <a:spAutoFit/>
          </a:bodyPr>
          <a:lstStyle/>
          <a:p>
            <a:r>
              <a:rPr lang="en-JP"/>
              <a:t>図１</a:t>
            </a:r>
            <a:r>
              <a:rPr lang="ja-JP" altLang="en-US"/>
              <a:t>　</a:t>
            </a:r>
            <a:r>
              <a:rPr lang="en-JP"/>
              <a:t>離散制御器合成の概要</a:t>
            </a:r>
          </a:p>
        </p:txBody>
      </p:sp>
    </p:spTree>
    <p:extLst>
      <p:ext uri="{BB962C8B-B14F-4D97-AF65-F5344CB8AC3E}">
        <p14:creationId xmlns:p14="http://schemas.microsoft.com/office/powerpoint/2010/main" val="32773543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268510"/>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805657"/>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7" idx="1"/>
          </p:cNvCxnSpPr>
          <p:nvPr/>
        </p:nvCxnSpPr>
        <p:spPr>
          <a:xfrm flipV="1">
            <a:off x="1384330" y="5152928"/>
            <a:ext cx="2089476" cy="7746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17938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56477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62261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00157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493635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15292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15292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3" idx="3"/>
            <a:endCxn id="7" idx="1"/>
          </p:cNvCxnSpPr>
          <p:nvPr/>
        </p:nvCxnSpPr>
        <p:spPr>
          <a:xfrm>
            <a:off x="1388574" y="4464683"/>
            <a:ext cx="2085232" cy="6882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Chevron 194">
            <a:extLst>
              <a:ext uri="{FF2B5EF4-FFF2-40B4-BE49-F238E27FC236}">
                <a16:creationId xmlns:a16="http://schemas.microsoft.com/office/drawing/2014/main" id="{69C3195D-F048-1E74-D6CC-9C5CCA3298D1}"/>
              </a:ext>
            </a:extLst>
          </p:cNvPr>
          <p:cNvSpPr/>
          <p:nvPr/>
        </p:nvSpPr>
        <p:spPr>
          <a:xfrm>
            <a:off x="7168374" y="486264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80700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7" idx="3"/>
            <a:endCxn id="19" idx="1"/>
          </p:cNvCxnSpPr>
          <p:nvPr/>
        </p:nvCxnSpPr>
        <p:spPr>
          <a:xfrm>
            <a:off x="4712078" y="5152928"/>
            <a:ext cx="14412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543154" y="420289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843709"/>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304332"/>
            <a:ext cx="234360" cy="307777"/>
          </a:xfrm>
          <a:prstGeom prst="rect">
            <a:avLst/>
          </a:prstGeom>
          <a:noFill/>
        </p:spPr>
        <p:txBody>
          <a:bodyPr wrap="none" rtlCol="0">
            <a:spAutoFit/>
          </a:bodyPr>
          <a:lstStyle/>
          <a:p>
            <a:r>
              <a:rPr lang="en-JP" dirty="0">
                <a:solidFill>
                  <a:schemeClr val="bg1"/>
                </a:solidFill>
              </a:rPr>
              <a:t>:</a:t>
            </a:r>
          </a:p>
        </p:txBody>
      </p:sp>
      <p:sp>
        <p:nvSpPr>
          <p:cNvPr id="7" name="Chevron 6">
            <a:extLst>
              <a:ext uri="{FF2B5EF4-FFF2-40B4-BE49-F238E27FC236}">
                <a16:creationId xmlns:a16="http://schemas.microsoft.com/office/drawing/2014/main" id="{BAA50CA1-1319-2A6A-0E05-F2E334B4A215}"/>
              </a:ext>
            </a:extLst>
          </p:cNvPr>
          <p:cNvSpPr/>
          <p:nvPr/>
        </p:nvSpPr>
        <p:spPr>
          <a:xfrm>
            <a:off x="3387899" y="4862644"/>
            <a:ext cx="1324179" cy="580568"/>
          </a:xfrm>
          <a:prstGeom prst="chevron">
            <a:avLst>
              <a:gd name="adj" fmla="val 14797"/>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sp>
        <p:nvSpPr>
          <p:cNvPr id="15" name="Rounded Rectangular Callout 14">
            <a:extLst>
              <a:ext uri="{FF2B5EF4-FFF2-40B4-BE49-F238E27FC236}">
                <a16:creationId xmlns:a16="http://schemas.microsoft.com/office/drawing/2014/main" id="{769E716A-DCFB-2BE9-9791-BBE7D9685BE8}"/>
              </a:ext>
            </a:extLst>
          </p:cNvPr>
          <p:cNvSpPr/>
          <p:nvPr/>
        </p:nvSpPr>
        <p:spPr>
          <a:xfrm>
            <a:off x="2738489" y="3476627"/>
            <a:ext cx="2632769" cy="1318052"/>
          </a:xfrm>
          <a:prstGeom prst="wedgeRoundRectCallout">
            <a:avLst>
              <a:gd name="adj1" fmla="val -2888"/>
              <a:gd name="adj2" fmla="val 5924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t"/>
          <a:lstStyle/>
          <a:p>
            <a:pPr algn="ctr"/>
            <a:r>
              <a:rPr lang="en-US" dirty="0">
                <a:solidFill>
                  <a:schemeClr val="tx2">
                    <a:lumMod val="25000"/>
                  </a:schemeClr>
                </a:solidFill>
              </a:rPr>
              <a:t>ゲーム空間より</a:t>
            </a:r>
          </a:p>
          <a:p>
            <a:pPr algn="ctr"/>
            <a:r>
              <a:rPr lang="en-US" dirty="0">
                <a:solidFill>
                  <a:schemeClr val="tx2">
                    <a:lumMod val="25000"/>
                  </a:schemeClr>
                </a:solidFill>
              </a:rPr>
              <a:t>大きな計算空間を構築しない</a:t>
            </a:r>
            <a:endParaRPr lang="en-JP" dirty="0">
              <a:solidFill>
                <a:schemeClr val="tx2">
                  <a:lumMod val="25000"/>
                </a:schemeClr>
              </a:solidFill>
            </a:endParaRPr>
          </a:p>
        </p:txBody>
      </p:sp>
      <p:sp>
        <p:nvSpPr>
          <p:cNvPr id="20" name="Rounded Rectangle 19">
            <a:extLst>
              <a:ext uri="{FF2B5EF4-FFF2-40B4-BE49-F238E27FC236}">
                <a16:creationId xmlns:a16="http://schemas.microsoft.com/office/drawing/2014/main" id="{BF96AC59-E3DB-21CB-4D60-6A3DD4DF30D6}"/>
              </a:ext>
            </a:extLst>
          </p:cNvPr>
          <p:cNvSpPr/>
          <p:nvPr/>
        </p:nvSpPr>
        <p:spPr>
          <a:xfrm>
            <a:off x="3241976" y="4085783"/>
            <a:ext cx="728568" cy="66156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22" name="Rounded Rectangle 21">
            <a:extLst>
              <a:ext uri="{FF2B5EF4-FFF2-40B4-BE49-F238E27FC236}">
                <a16:creationId xmlns:a16="http://schemas.microsoft.com/office/drawing/2014/main" id="{19CE0907-51A8-49A0-03FE-B1CF1CE1FAAA}"/>
              </a:ext>
            </a:extLst>
          </p:cNvPr>
          <p:cNvSpPr/>
          <p:nvPr/>
        </p:nvSpPr>
        <p:spPr>
          <a:xfrm>
            <a:off x="4285025" y="4089946"/>
            <a:ext cx="728568" cy="66156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24" name="&quot;No&quot; Symbol 23">
            <a:extLst>
              <a:ext uri="{FF2B5EF4-FFF2-40B4-BE49-F238E27FC236}">
                <a16:creationId xmlns:a16="http://schemas.microsoft.com/office/drawing/2014/main" id="{DC5BCA6C-ED56-DBAC-24A9-59BED144ADF7}"/>
              </a:ext>
            </a:extLst>
          </p:cNvPr>
          <p:cNvSpPr/>
          <p:nvPr/>
        </p:nvSpPr>
        <p:spPr>
          <a:xfrm>
            <a:off x="4136636" y="3986317"/>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5" name="&quot;No&quot; Symbol 24">
            <a:extLst>
              <a:ext uri="{FF2B5EF4-FFF2-40B4-BE49-F238E27FC236}">
                <a16:creationId xmlns:a16="http://schemas.microsoft.com/office/drawing/2014/main" id="{ABDEE6F7-DDF9-DC4B-F389-65F6A7E71117}"/>
              </a:ext>
            </a:extLst>
          </p:cNvPr>
          <p:cNvSpPr/>
          <p:nvPr/>
        </p:nvSpPr>
        <p:spPr>
          <a:xfrm>
            <a:off x="3109235" y="3986317"/>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7" name="Rounded Rectangle 26">
            <a:extLst>
              <a:ext uri="{FF2B5EF4-FFF2-40B4-BE49-F238E27FC236}">
                <a16:creationId xmlns:a16="http://schemas.microsoft.com/office/drawing/2014/main" id="{A088CAC9-B2E4-551B-DDEF-F4BCCAADD2FB}"/>
              </a:ext>
            </a:extLst>
          </p:cNvPr>
          <p:cNvSpPr/>
          <p:nvPr/>
        </p:nvSpPr>
        <p:spPr>
          <a:xfrm>
            <a:off x="2640099" y="5575785"/>
            <a:ext cx="3289852" cy="103392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dirty="0">
                <a:solidFill>
                  <a:schemeClr val="tx2">
                    <a:lumMod val="25000"/>
                  </a:schemeClr>
                </a:solidFill>
              </a:rPr>
              <a:t>３つを一括実行</a:t>
            </a:r>
          </a:p>
        </p:txBody>
      </p:sp>
      <p:sp>
        <p:nvSpPr>
          <p:cNvPr id="28" name="Chevron 27">
            <a:extLst>
              <a:ext uri="{FF2B5EF4-FFF2-40B4-BE49-F238E27FC236}">
                <a16:creationId xmlns:a16="http://schemas.microsoft.com/office/drawing/2014/main" id="{786EAE35-F97A-503B-8754-2C92F8A29D5D}"/>
              </a:ext>
            </a:extLst>
          </p:cNvPr>
          <p:cNvSpPr/>
          <p:nvPr/>
        </p:nvSpPr>
        <p:spPr>
          <a:xfrm>
            <a:off x="2810071" y="5678282"/>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29" name="Chevron 28">
            <a:extLst>
              <a:ext uri="{FF2B5EF4-FFF2-40B4-BE49-F238E27FC236}">
                <a16:creationId xmlns:a16="http://schemas.microsoft.com/office/drawing/2014/main" id="{E4D15E27-0B24-5A4E-55D9-4717479D19EA}"/>
              </a:ext>
            </a:extLst>
          </p:cNvPr>
          <p:cNvSpPr/>
          <p:nvPr/>
        </p:nvSpPr>
        <p:spPr>
          <a:xfrm>
            <a:off x="3902553" y="5678282"/>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30" name="Chevron 29">
            <a:extLst>
              <a:ext uri="{FF2B5EF4-FFF2-40B4-BE49-F238E27FC236}">
                <a16:creationId xmlns:a16="http://schemas.microsoft.com/office/drawing/2014/main" id="{2F4E6E94-5696-0882-3D82-9BF0F90D53A5}"/>
              </a:ext>
            </a:extLst>
          </p:cNvPr>
          <p:cNvSpPr/>
          <p:nvPr/>
        </p:nvSpPr>
        <p:spPr>
          <a:xfrm>
            <a:off x="5041046" y="5678282"/>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31" name="TextBox 30">
            <a:extLst>
              <a:ext uri="{FF2B5EF4-FFF2-40B4-BE49-F238E27FC236}">
                <a16:creationId xmlns:a16="http://schemas.microsoft.com/office/drawing/2014/main" id="{ED527ACD-8419-A91A-BA29-274656293069}"/>
              </a:ext>
            </a:extLst>
          </p:cNvPr>
          <p:cNvSpPr txBox="1"/>
          <p:nvPr/>
        </p:nvSpPr>
        <p:spPr>
          <a:xfrm>
            <a:off x="3555171" y="5814677"/>
            <a:ext cx="364202" cy="307777"/>
          </a:xfrm>
          <a:prstGeom prst="rect">
            <a:avLst/>
          </a:prstGeom>
          <a:noFill/>
        </p:spPr>
        <p:txBody>
          <a:bodyPr wrap="square" rtlCol="0">
            <a:spAutoFit/>
          </a:bodyPr>
          <a:lstStyle/>
          <a:p>
            <a:r>
              <a:rPr lang="en-JP" dirty="0"/>
              <a:t>＋</a:t>
            </a:r>
          </a:p>
        </p:txBody>
      </p:sp>
      <p:sp>
        <p:nvSpPr>
          <p:cNvPr id="32" name="TextBox 31">
            <a:extLst>
              <a:ext uri="{FF2B5EF4-FFF2-40B4-BE49-F238E27FC236}">
                <a16:creationId xmlns:a16="http://schemas.microsoft.com/office/drawing/2014/main" id="{E6DD73DA-ECF1-4DCD-26DA-E90081B095E4}"/>
              </a:ext>
            </a:extLst>
          </p:cNvPr>
          <p:cNvSpPr txBox="1"/>
          <p:nvPr/>
        </p:nvSpPr>
        <p:spPr>
          <a:xfrm>
            <a:off x="4744324" y="5810113"/>
            <a:ext cx="364202" cy="307777"/>
          </a:xfrm>
          <a:prstGeom prst="rect">
            <a:avLst/>
          </a:prstGeom>
          <a:noFill/>
        </p:spPr>
        <p:txBody>
          <a:bodyPr wrap="square" rtlCol="0">
            <a:spAutoFit/>
          </a:bodyPr>
          <a:lstStyle/>
          <a:p>
            <a:r>
              <a:rPr lang="en-JP" dirty="0"/>
              <a:t>＋</a:t>
            </a:r>
          </a:p>
        </p:txBody>
      </p:sp>
      <p:cxnSp>
        <p:nvCxnSpPr>
          <p:cNvPr id="33" name="Straight Arrow Connector 32">
            <a:extLst>
              <a:ext uri="{FF2B5EF4-FFF2-40B4-BE49-F238E27FC236}">
                <a16:creationId xmlns:a16="http://schemas.microsoft.com/office/drawing/2014/main" id="{DB075AF4-2EA4-7D4C-088F-AF3196CD87D6}"/>
              </a:ext>
            </a:extLst>
          </p:cNvPr>
          <p:cNvCxnSpPr>
            <a:cxnSpLocks/>
            <a:stCxn id="27" idx="0"/>
            <a:endCxn id="7" idx="2"/>
          </p:cNvCxnSpPr>
          <p:nvPr/>
        </p:nvCxnSpPr>
        <p:spPr>
          <a:xfrm flipH="1" flipV="1">
            <a:off x="4007035" y="5443212"/>
            <a:ext cx="277990" cy="132573"/>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F6EDA4-DAE1-F791-9606-61159EBC49F4}"/>
              </a:ext>
            </a:extLst>
          </p:cNvPr>
          <p:cNvCxnSpPr>
            <a:cxnSpLocks/>
          </p:cNvCxnSpPr>
          <p:nvPr/>
        </p:nvCxnSpPr>
        <p:spPr>
          <a:xfrm>
            <a:off x="237368" y="3214835"/>
            <a:ext cx="868111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DD129828-BFC8-3F3A-4AFB-8560FE1E900C}"/>
              </a:ext>
            </a:extLst>
          </p:cNvPr>
          <p:cNvSpPr/>
          <p:nvPr/>
        </p:nvSpPr>
        <p:spPr>
          <a:xfrm>
            <a:off x="167713" y="1697700"/>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48" name="Rounded Rectangle 47">
            <a:extLst>
              <a:ext uri="{FF2B5EF4-FFF2-40B4-BE49-F238E27FC236}">
                <a16:creationId xmlns:a16="http://schemas.microsoft.com/office/drawing/2014/main" id="{5536DBCD-9977-90EB-CC73-C381D38E7F89}"/>
              </a:ext>
            </a:extLst>
          </p:cNvPr>
          <p:cNvSpPr/>
          <p:nvPr/>
        </p:nvSpPr>
        <p:spPr>
          <a:xfrm>
            <a:off x="171957" y="234847"/>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49" name="Chevron 48">
            <a:extLst>
              <a:ext uri="{FF2B5EF4-FFF2-40B4-BE49-F238E27FC236}">
                <a16:creationId xmlns:a16="http://schemas.microsoft.com/office/drawing/2014/main" id="{1B4A1DF5-9767-DE6F-4A06-3EC4E4964748}"/>
              </a:ext>
            </a:extLst>
          </p:cNvPr>
          <p:cNvSpPr/>
          <p:nvPr/>
        </p:nvSpPr>
        <p:spPr>
          <a:xfrm>
            <a:off x="1535363" y="606739"/>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50" name="Elbow Connector 49">
            <a:extLst>
              <a:ext uri="{FF2B5EF4-FFF2-40B4-BE49-F238E27FC236}">
                <a16:creationId xmlns:a16="http://schemas.microsoft.com/office/drawing/2014/main" id="{9532ABD6-27C7-BA21-0EC9-F45972F5E39A}"/>
              </a:ext>
            </a:extLst>
          </p:cNvPr>
          <p:cNvCxnSpPr>
            <a:cxnSpLocks/>
            <a:stCxn id="47" idx="3"/>
            <a:endCxn id="61" idx="1"/>
          </p:cNvCxnSpPr>
          <p:nvPr/>
        </p:nvCxnSpPr>
        <p:spPr>
          <a:xfrm flipV="1">
            <a:off x="1445670" y="1582118"/>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84909711-D251-9CC3-821F-02E6F19D8B47}"/>
              </a:ext>
            </a:extLst>
          </p:cNvPr>
          <p:cNvSpPr/>
          <p:nvPr/>
        </p:nvSpPr>
        <p:spPr>
          <a:xfrm>
            <a:off x="299569" y="60857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52" name="Rounded Rectangle 51">
            <a:extLst>
              <a:ext uri="{FF2B5EF4-FFF2-40B4-BE49-F238E27FC236}">
                <a16:creationId xmlns:a16="http://schemas.microsoft.com/office/drawing/2014/main" id="{F8B48F24-1E8B-531C-B282-01A1D165CDA1}"/>
              </a:ext>
            </a:extLst>
          </p:cNvPr>
          <p:cNvSpPr/>
          <p:nvPr/>
        </p:nvSpPr>
        <p:spPr>
          <a:xfrm>
            <a:off x="298708" y="99396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53" name="Rounded Rectangle 52">
            <a:extLst>
              <a:ext uri="{FF2B5EF4-FFF2-40B4-BE49-F238E27FC236}">
                <a16:creationId xmlns:a16="http://schemas.microsoft.com/office/drawing/2014/main" id="{D7C8086E-F8CA-B245-A3E6-C472F52AC0B4}"/>
              </a:ext>
            </a:extLst>
          </p:cNvPr>
          <p:cNvSpPr/>
          <p:nvPr/>
        </p:nvSpPr>
        <p:spPr>
          <a:xfrm>
            <a:off x="298708" y="205180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54" name="Rounded Rectangle 53">
            <a:extLst>
              <a:ext uri="{FF2B5EF4-FFF2-40B4-BE49-F238E27FC236}">
                <a16:creationId xmlns:a16="http://schemas.microsoft.com/office/drawing/2014/main" id="{89F820F7-22DD-C9DA-769A-FE762AB73BB2}"/>
              </a:ext>
            </a:extLst>
          </p:cNvPr>
          <p:cNvSpPr/>
          <p:nvPr/>
        </p:nvSpPr>
        <p:spPr>
          <a:xfrm>
            <a:off x="298708" y="243076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55" name="Rounded Rectangle 54">
            <a:extLst>
              <a:ext uri="{FF2B5EF4-FFF2-40B4-BE49-F238E27FC236}">
                <a16:creationId xmlns:a16="http://schemas.microsoft.com/office/drawing/2014/main" id="{C36BBAD5-8EF3-E067-BEDF-8191CF7985E6}"/>
              </a:ext>
            </a:extLst>
          </p:cNvPr>
          <p:cNvSpPr/>
          <p:nvPr/>
        </p:nvSpPr>
        <p:spPr>
          <a:xfrm>
            <a:off x="8226296" y="136554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56" name="Straight Arrow Connector 55">
            <a:extLst>
              <a:ext uri="{FF2B5EF4-FFF2-40B4-BE49-F238E27FC236}">
                <a16:creationId xmlns:a16="http://schemas.microsoft.com/office/drawing/2014/main" id="{06D3476A-FE52-8D15-7495-ADDE97421914}"/>
              </a:ext>
            </a:extLst>
          </p:cNvPr>
          <p:cNvCxnSpPr>
            <a:cxnSpLocks/>
            <a:stCxn id="65" idx="3"/>
            <a:endCxn id="62" idx="1"/>
          </p:cNvCxnSpPr>
          <p:nvPr/>
        </p:nvCxnSpPr>
        <p:spPr>
          <a:xfrm>
            <a:off x="6976629" y="158211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E90ACC-2ED8-128B-5A2E-2B09062624DE}"/>
              </a:ext>
            </a:extLst>
          </p:cNvPr>
          <p:cNvCxnSpPr>
            <a:cxnSpLocks/>
            <a:stCxn id="62" idx="3"/>
            <a:endCxn id="55" idx="1"/>
          </p:cNvCxnSpPr>
          <p:nvPr/>
        </p:nvCxnSpPr>
        <p:spPr>
          <a:xfrm flipV="1">
            <a:off x="8009425" y="158211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109725CD-6CD6-F37E-4F39-631605BC23DD}"/>
              </a:ext>
            </a:extLst>
          </p:cNvPr>
          <p:cNvCxnSpPr>
            <a:cxnSpLocks/>
            <a:stCxn id="59" idx="3"/>
            <a:endCxn id="61" idx="1"/>
          </p:cNvCxnSpPr>
          <p:nvPr/>
        </p:nvCxnSpPr>
        <p:spPr>
          <a:xfrm>
            <a:off x="3161364" y="900861"/>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C84A2B5-A9E9-D6A6-8A32-F1842417461C}"/>
              </a:ext>
            </a:extLst>
          </p:cNvPr>
          <p:cNvSpPr/>
          <p:nvPr/>
        </p:nvSpPr>
        <p:spPr>
          <a:xfrm>
            <a:off x="2399445" y="554937"/>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60" name="Straight Arrow Connector 59">
            <a:extLst>
              <a:ext uri="{FF2B5EF4-FFF2-40B4-BE49-F238E27FC236}">
                <a16:creationId xmlns:a16="http://schemas.microsoft.com/office/drawing/2014/main" id="{E3AA59F4-937F-2B6A-89E6-F990915526F0}"/>
              </a:ext>
            </a:extLst>
          </p:cNvPr>
          <p:cNvCxnSpPr>
            <a:cxnSpLocks/>
            <a:stCxn id="49" idx="3"/>
            <a:endCxn id="59" idx="1"/>
          </p:cNvCxnSpPr>
          <p:nvPr/>
        </p:nvCxnSpPr>
        <p:spPr>
          <a:xfrm>
            <a:off x="2297282" y="897023"/>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4083854A-DABA-74B7-1C9A-56652C459A18}"/>
              </a:ext>
            </a:extLst>
          </p:cNvPr>
          <p:cNvSpPr/>
          <p:nvPr/>
        </p:nvSpPr>
        <p:spPr>
          <a:xfrm>
            <a:off x="3363332" y="1291834"/>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62" name="Chevron 61">
            <a:extLst>
              <a:ext uri="{FF2B5EF4-FFF2-40B4-BE49-F238E27FC236}">
                <a16:creationId xmlns:a16="http://schemas.microsoft.com/office/drawing/2014/main" id="{E7400DEB-4E2A-95DC-1F0F-886EEA7CB0C8}"/>
              </a:ext>
            </a:extLst>
          </p:cNvPr>
          <p:cNvSpPr/>
          <p:nvPr/>
        </p:nvSpPr>
        <p:spPr>
          <a:xfrm>
            <a:off x="7229714" y="129183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63" name="Straight Arrow Connector 62">
            <a:extLst>
              <a:ext uri="{FF2B5EF4-FFF2-40B4-BE49-F238E27FC236}">
                <a16:creationId xmlns:a16="http://schemas.microsoft.com/office/drawing/2014/main" id="{6928FE2A-B879-E336-4473-87DD0A6216B7}"/>
              </a:ext>
            </a:extLst>
          </p:cNvPr>
          <p:cNvCxnSpPr>
            <a:cxnSpLocks/>
            <a:stCxn id="61" idx="3"/>
            <a:endCxn id="64" idx="1"/>
          </p:cNvCxnSpPr>
          <p:nvPr/>
        </p:nvCxnSpPr>
        <p:spPr>
          <a:xfrm>
            <a:off x="4226044" y="1582118"/>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BDA0E6BB-5DA4-13E4-D49C-E67C853B832C}"/>
              </a:ext>
            </a:extLst>
          </p:cNvPr>
          <p:cNvSpPr/>
          <p:nvPr/>
        </p:nvSpPr>
        <p:spPr>
          <a:xfrm>
            <a:off x="4374266"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65" name="Rounded Rectangle 64">
            <a:extLst>
              <a:ext uri="{FF2B5EF4-FFF2-40B4-BE49-F238E27FC236}">
                <a16:creationId xmlns:a16="http://schemas.microsoft.com/office/drawing/2014/main" id="{967A3365-B00F-383C-18D5-0200B44E37B0}"/>
              </a:ext>
            </a:extLst>
          </p:cNvPr>
          <p:cNvSpPr/>
          <p:nvPr/>
        </p:nvSpPr>
        <p:spPr>
          <a:xfrm>
            <a:off x="6214710"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66" name="Chevron 65">
            <a:extLst>
              <a:ext uri="{FF2B5EF4-FFF2-40B4-BE49-F238E27FC236}">
                <a16:creationId xmlns:a16="http://schemas.microsoft.com/office/drawing/2014/main" id="{6F4AAB0C-AB1A-B382-A6CA-475C8AB550EE}"/>
              </a:ext>
            </a:extLst>
          </p:cNvPr>
          <p:cNvSpPr/>
          <p:nvPr/>
        </p:nvSpPr>
        <p:spPr>
          <a:xfrm>
            <a:off x="5289683" y="1294304"/>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67" name="Straight Arrow Connector 66">
            <a:extLst>
              <a:ext uri="{FF2B5EF4-FFF2-40B4-BE49-F238E27FC236}">
                <a16:creationId xmlns:a16="http://schemas.microsoft.com/office/drawing/2014/main" id="{D7674515-DF99-8907-5E41-360E897A7A0D}"/>
              </a:ext>
            </a:extLst>
          </p:cNvPr>
          <p:cNvCxnSpPr>
            <a:cxnSpLocks/>
            <a:stCxn id="66" idx="3"/>
            <a:endCxn id="65" idx="1"/>
          </p:cNvCxnSpPr>
          <p:nvPr/>
        </p:nvCxnSpPr>
        <p:spPr>
          <a:xfrm flipV="1">
            <a:off x="6061212" y="1582118"/>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F84F1ED-2420-FECA-B479-B916F26957A5}"/>
              </a:ext>
            </a:extLst>
          </p:cNvPr>
          <p:cNvCxnSpPr>
            <a:cxnSpLocks/>
            <a:stCxn id="64" idx="3"/>
            <a:endCxn id="66" idx="1"/>
          </p:cNvCxnSpPr>
          <p:nvPr/>
        </p:nvCxnSpPr>
        <p:spPr>
          <a:xfrm>
            <a:off x="5136185" y="1582118"/>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A1167E8-47C4-A97B-8D30-5CE098A37F35}"/>
              </a:ext>
            </a:extLst>
          </p:cNvPr>
          <p:cNvSpPr/>
          <p:nvPr/>
        </p:nvSpPr>
        <p:spPr>
          <a:xfrm>
            <a:off x="604494" y="63208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0" name="TextBox 69">
            <a:extLst>
              <a:ext uri="{FF2B5EF4-FFF2-40B4-BE49-F238E27FC236}">
                <a16:creationId xmlns:a16="http://schemas.microsoft.com/office/drawing/2014/main" id="{E6774574-3DFB-7F20-DB20-6120DB0FB883}"/>
              </a:ext>
            </a:extLst>
          </p:cNvPr>
          <p:cNvSpPr txBox="1"/>
          <p:nvPr/>
        </p:nvSpPr>
        <p:spPr>
          <a:xfrm>
            <a:off x="682282" y="1272899"/>
            <a:ext cx="234360" cy="307777"/>
          </a:xfrm>
          <a:prstGeom prst="rect">
            <a:avLst/>
          </a:prstGeom>
          <a:noFill/>
        </p:spPr>
        <p:txBody>
          <a:bodyPr wrap="none" rtlCol="0">
            <a:spAutoFit/>
          </a:bodyPr>
          <a:lstStyle/>
          <a:p>
            <a:r>
              <a:rPr lang="en-JP" dirty="0">
                <a:solidFill>
                  <a:schemeClr val="bg1"/>
                </a:solidFill>
              </a:rPr>
              <a:t>:</a:t>
            </a:r>
          </a:p>
        </p:txBody>
      </p:sp>
      <p:sp>
        <p:nvSpPr>
          <p:cNvPr id="71" name="TextBox 70">
            <a:extLst>
              <a:ext uri="{FF2B5EF4-FFF2-40B4-BE49-F238E27FC236}">
                <a16:creationId xmlns:a16="http://schemas.microsoft.com/office/drawing/2014/main" id="{5C24873A-1793-E4AD-5341-4869F475AC87}"/>
              </a:ext>
            </a:extLst>
          </p:cNvPr>
          <p:cNvSpPr txBox="1"/>
          <p:nvPr/>
        </p:nvSpPr>
        <p:spPr>
          <a:xfrm>
            <a:off x="682282" y="2733522"/>
            <a:ext cx="234360" cy="307777"/>
          </a:xfrm>
          <a:prstGeom prst="rect">
            <a:avLst/>
          </a:prstGeom>
          <a:noFill/>
        </p:spPr>
        <p:txBody>
          <a:bodyPr wrap="none" rtlCol="0">
            <a:spAutoFit/>
          </a:bodyPr>
          <a:lstStyle/>
          <a:p>
            <a:r>
              <a:rPr lang="en-JP" dirty="0">
                <a:solidFill>
                  <a:schemeClr val="bg1"/>
                </a:solidFill>
              </a:rPr>
              <a:t>:</a:t>
            </a:r>
          </a:p>
        </p:txBody>
      </p:sp>
      <p:cxnSp>
        <p:nvCxnSpPr>
          <p:cNvPr id="72" name="Straight Arrow Connector 71">
            <a:extLst>
              <a:ext uri="{FF2B5EF4-FFF2-40B4-BE49-F238E27FC236}">
                <a16:creationId xmlns:a16="http://schemas.microsoft.com/office/drawing/2014/main" id="{2F518817-0DF0-D2D4-A73D-017656B42C47}"/>
              </a:ext>
            </a:extLst>
          </p:cNvPr>
          <p:cNvCxnSpPr>
            <a:cxnSpLocks/>
            <a:stCxn id="48" idx="3"/>
            <a:endCxn id="49" idx="1"/>
          </p:cNvCxnSpPr>
          <p:nvPr/>
        </p:nvCxnSpPr>
        <p:spPr>
          <a:xfrm>
            <a:off x="1449914" y="893873"/>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CB8E81F-A6C1-D016-922F-1D19DE606868}"/>
              </a:ext>
            </a:extLst>
          </p:cNvPr>
          <p:cNvSpPr txBox="1"/>
          <p:nvPr/>
        </p:nvSpPr>
        <p:spPr>
          <a:xfrm>
            <a:off x="7066505" y="2883245"/>
            <a:ext cx="1980029" cy="307777"/>
          </a:xfrm>
          <a:prstGeom prst="rect">
            <a:avLst/>
          </a:prstGeom>
          <a:noFill/>
        </p:spPr>
        <p:txBody>
          <a:bodyPr wrap="none" rtlCol="0">
            <a:spAutoFit/>
          </a:bodyPr>
          <a:lstStyle/>
          <a:p>
            <a:r>
              <a:rPr lang="en-JP" dirty="0"/>
              <a:t>従来の離散制御器合成</a:t>
            </a:r>
          </a:p>
        </p:txBody>
      </p:sp>
      <p:sp>
        <p:nvSpPr>
          <p:cNvPr id="74" name="TextBox 73">
            <a:extLst>
              <a:ext uri="{FF2B5EF4-FFF2-40B4-BE49-F238E27FC236}">
                <a16:creationId xmlns:a16="http://schemas.microsoft.com/office/drawing/2014/main" id="{AB55ABFC-85E4-B1B1-233E-879A67AA04EA}"/>
              </a:ext>
            </a:extLst>
          </p:cNvPr>
          <p:cNvSpPr txBox="1"/>
          <p:nvPr/>
        </p:nvSpPr>
        <p:spPr>
          <a:xfrm>
            <a:off x="5009535" y="3249924"/>
            <a:ext cx="4134465" cy="307777"/>
          </a:xfrm>
          <a:prstGeom prst="rect">
            <a:avLst/>
          </a:prstGeom>
          <a:noFill/>
        </p:spPr>
        <p:txBody>
          <a:bodyPr wrap="none" rtlCol="0">
            <a:spAutoFit/>
          </a:bodyPr>
          <a:lstStyle/>
          <a:p>
            <a:r>
              <a:rPr lang="en-JP" dirty="0"/>
              <a:t>ゲーム空間の一括構築を導入した離散制御器合成</a:t>
            </a:r>
          </a:p>
        </p:txBody>
      </p:sp>
    </p:spTree>
    <p:extLst>
      <p:ext uri="{BB962C8B-B14F-4D97-AF65-F5344CB8AC3E}">
        <p14:creationId xmlns:p14="http://schemas.microsoft.com/office/powerpoint/2010/main" val="1255563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D546D-6B5A-F299-7CB9-B9D2400442F2}"/>
            </a:ext>
          </a:extLst>
        </p:cNvPr>
        <p:cNvGrpSpPr/>
        <p:nvPr/>
      </p:nvGrpSpPr>
      <p:grpSpPr>
        <a:xfrm>
          <a:off x="0" y="0"/>
          <a:ext cx="0" cy="0"/>
          <a:chOff x="0" y="0"/>
          <a:chExt cx="0" cy="0"/>
        </a:xfrm>
      </p:grpSpPr>
      <p:sp>
        <p:nvSpPr>
          <p:cNvPr id="21" name="Text Placeholder 2">
            <a:extLst>
              <a:ext uri="{FF2B5EF4-FFF2-40B4-BE49-F238E27FC236}">
                <a16:creationId xmlns:a16="http://schemas.microsoft.com/office/drawing/2014/main" id="{F68F5C96-75F4-70EB-573B-A5C93AC7BA45}"/>
              </a:ext>
            </a:extLst>
          </p:cNvPr>
          <p:cNvSpPr txBox="1">
            <a:spLocks/>
          </p:cNvSpPr>
          <p:nvPr/>
        </p:nvSpPr>
        <p:spPr>
          <a:xfrm>
            <a:off x="558800" y="1143000"/>
            <a:ext cx="8585200" cy="61534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400" b="1" dirty="0">
                <a:solidFill>
                  <a:schemeClr val="tx2">
                    <a:lumMod val="25000"/>
                  </a:schemeClr>
                </a:solidFill>
                <a:latin typeface="Lato" panose="020F0502020204030203" pitchFamily="34" charset="0"/>
                <a:cs typeface="Lato" panose="020F0502020204030203" pitchFamily="34" charset="0"/>
              </a:rPr>
              <a:t>ALERT</a:t>
            </a:r>
            <a:r>
              <a:rPr lang="ja-JP" altLang="en-US" sz="2400" b="1" dirty="0">
                <a:solidFill>
                  <a:schemeClr val="tx2">
                    <a:lumMod val="25000"/>
                  </a:schemeClr>
                </a:solidFill>
                <a:latin typeface="Lato" panose="020F0502020204030203" pitchFamily="34" charset="0"/>
                <a:cs typeface="Lato" panose="020F0502020204030203" pitchFamily="34" charset="0"/>
              </a:rPr>
              <a:t>モデルの正解</a:t>
            </a:r>
            <a:endParaRPr lang="en-US" altLang="ja-JP" sz="2400" b="1" dirty="0">
              <a:solidFill>
                <a:schemeClr val="tx2">
                  <a:lumMod val="25000"/>
                </a:schemeClr>
              </a:solidFill>
              <a:latin typeface="Lato" panose="020F0502020204030203" pitchFamily="34" charset="0"/>
              <a:cs typeface="Lato" panose="020F0502020204030203" pitchFamily="34" charset="0"/>
            </a:endParaRPr>
          </a:p>
        </p:txBody>
      </p:sp>
      <p:grpSp>
        <p:nvGrpSpPr>
          <p:cNvPr id="4" name="Group 3">
            <a:extLst>
              <a:ext uri="{FF2B5EF4-FFF2-40B4-BE49-F238E27FC236}">
                <a16:creationId xmlns:a16="http://schemas.microsoft.com/office/drawing/2014/main" id="{A55BC0AF-492D-E034-7FB9-D06CB2369075}"/>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5588E427-56BF-8F39-37E2-C3EE516043A0}"/>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20E71B50-F105-2B02-23EA-929EB5BDAD93}"/>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11</a:t>
              </a:fld>
              <a:endParaRPr lang="en" sz="3600" dirty="0">
                <a:solidFill>
                  <a:schemeClr val="bg1"/>
                </a:solidFill>
              </a:endParaRPr>
            </a:p>
          </p:txBody>
        </p:sp>
      </p:grpSp>
      <p:sp>
        <p:nvSpPr>
          <p:cNvPr id="22" name="Title 1">
            <a:extLst>
              <a:ext uri="{FF2B5EF4-FFF2-40B4-BE49-F238E27FC236}">
                <a16:creationId xmlns:a16="http://schemas.microsoft.com/office/drawing/2014/main" id="{E8E5714C-CF9F-F8B1-CB0C-67907CF01815}"/>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STEP1:</a:t>
            </a:r>
            <a:b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環境モデル</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を作ってみよう！</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13" name="図 12">
            <a:extLst>
              <a:ext uri="{FF2B5EF4-FFF2-40B4-BE49-F238E27FC236}">
                <a16:creationId xmlns:a16="http://schemas.microsoft.com/office/drawing/2014/main" id="{BA601454-B5D3-8DE6-2257-28A2637F2E57}"/>
              </a:ext>
            </a:extLst>
          </p:cNvPr>
          <p:cNvPicPr>
            <a:picLocks noChangeAspect="1"/>
          </p:cNvPicPr>
          <p:nvPr/>
        </p:nvPicPr>
        <p:blipFill>
          <a:blip r:embed="rId3"/>
          <a:srcRect l="1310" t="18792" r="3053" b="8806"/>
          <a:stretch/>
        </p:blipFill>
        <p:spPr>
          <a:xfrm>
            <a:off x="860928" y="2043890"/>
            <a:ext cx="7422144" cy="3903953"/>
          </a:xfrm>
          <a:prstGeom prst="rect">
            <a:avLst/>
          </a:prstGeom>
          <a:effectLst>
            <a:outerShdw blurRad="63500" sx="102000" sy="102000" algn="ctr" rotWithShape="0">
              <a:prstClr val="black">
                <a:alpha val="40000"/>
              </a:prstClr>
            </a:outerShdw>
          </a:effectLst>
        </p:spPr>
      </p:pic>
      <p:sp>
        <p:nvSpPr>
          <p:cNvPr id="9" name="角丸四角形吹き出し 8">
            <a:extLst>
              <a:ext uri="{FF2B5EF4-FFF2-40B4-BE49-F238E27FC236}">
                <a16:creationId xmlns:a16="http://schemas.microsoft.com/office/drawing/2014/main" id="{32FCCD00-09AB-A62E-7601-94CDE935ACB7}"/>
              </a:ext>
            </a:extLst>
          </p:cNvPr>
          <p:cNvSpPr/>
          <p:nvPr/>
        </p:nvSpPr>
        <p:spPr>
          <a:xfrm>
            <a:off x="6103706" y="1351130"/>
            <a:ext cx="2579914" cy="1304829"/>
          </a:xfrm>
          <a:prstGeom prst="wedgeRoundRectCallout">
            <a:avLst>
              <a:gd name="adj1" fmla="val -88361"/>
              <a:gd name="adj2" fmla="val 56046"/>
              <a:gd name="adj3" fmla="val 16667"/>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3">
            <a:extLst>
              <a:ext uri="{FF2B5EF4-FFF2-40B4-BE49-F238E27FC236}">
                <a16:creationId xmlns:a16="http://schemas.microsoft.com/office/drawing/2014/main" id="{C56D60CA-F5DF-0B47-0B4C-D69321C11E74}"/>
              </a:ext>
            </a:extLst>
          </p:cNvPr>
          <p:cNvPicPr>
            <a:picLocks noChangeAspect="1"/>
          </p:cNvPicPr>
          <p:nvPr/>
        </p:nvPicPr>
        <p:blipFill>
          <a:blip r:embed="rId4"/>
          <a:stretch>
            <a:fillRect/>
          </a:stretch>
        </p:blipFill>
        <p:spPr>
          <a:xfrm>
            <a:off x="6619023" y="1673356"/>
            <a:ext cx="1614593" cy="882201"/>
          </a:xfrm>
          <a:prstGeom prst="rect">
            <a:avLst/>
          </a:prstGeom>
          <a:ln>
            <a:noFill/>
          </a:ln>
        </p:spPr>
      </p:pic>
      <p:sp>
        <p:nvSpPr>
          <p:cNvPr id="7" name="TextBox 24">
            <a:extLst>
              <a:ext uri="{FF2B5EF4-FFF2-40B4-BE49-F238E27FC236}">
                <a16:creationId xmlns:a16="http://schemas.microsoft.com/office/drawing/2014/main" id="{706C155A-055E-6F33-912A-A18AE342BDE7}"/>
              </a:ext>
            </a:extLst>
          </p:cNvPr>
          <p:cNvSpPr txBox="1"/>
          <p:nvPr/>
        </p:nvSpPr>
        <p:spPr>
          <a:xfrm>
            <a:off x="6531683" y="1351130"/>
            <a:ext cx="1789272" cy="338554"/>
          </a:xfrm>
          <a:prstGeom prst="rect">
            <a:avLst/>
          </a:prstGeom>
          <a:noFill/>
        </p:spPr>
        <p:txBody>
          <a:bodyPr wrap="none" rtlCol="0">
            <a:spAutoFit/>
          </a:bodyPr>
          <a:lstStyle/>
          <a:p>
            <a:r>
              <a:rPr lang="en-JP" sz="1600" b="1" dirty="0"/>
              <a:t>ALERT</a:t>
            </a:r>
            <a:r>
              <a:rPr lang="en-JP" sz="1200" dirty="0"/>
              <a:t>：環境モデル</a:t>
            </a:r>
            <a:endParaRPr lang="en-JP" sz="1600" dirty="0"/>
          </a:p>
        </p:txBody>
      </p:sp>
    </p:spTree>
    <p:extLst>
      <p:ext uri="{BB962C8B-B14F-4D97-AF65-F5344CB8AC3E}">
        <p14:creationId xmlns:p14="http://schemas.microsoft.com/office/powerpoint/2010/main" val="2908350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69126" y="3902831"/>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73370" y="2439978"/>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7" idx="1"/>
          </p:cNvCxnSpPr>
          <p:nvPr/>
        </p:nvCxnSpPr>
        <p:spPr>
          <a:xfrm flipV="1">
            <a:off x="1447083" y="3787249"/>
            <a:ext cx="2089476" cy="7746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300982" y="2813707"/>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300121" y="3199091"/>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300121" y="4256934"/>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300121" y="4635896"/>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227709" y="3570679"/>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78042" y="3787249"/>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8010838" y="3787248"/>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3" idx="3"/>
            <a:endCxn id="7" idx="1"/>
          </p:cNvCxnSpPr>
          <p:nvPr/>
        </p:nvCxnSpPr>
        <p:spPr>
          <a:xfrm>
            <a:off x="1451327" y="3099004"/>
            <a:ext cx="2085232" cy="6882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Chevron 194">
            <a:extLst>
              <a:ext uri="{FF2B5EF4-FFF2-40B4-BE49-F238E27FC236}">
                <a16:creationId xmlns:a16="http://schemas.microsoft.com/office/drawing/2014/main" id="{69C3195D-F048-1E74-D6CC-9C5CCA3298D1}"/>
              </a:ext>
            </a:extLst>
          </p:cNvPr>
          <p:cNvSpPr/>
          <p:nvPr/>
        </p:nvSpPr>
        <p:spPr>
          <a:xfrm>
            <a:off x="7231127" y="3496965"/>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216123" y="3441325"/>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7" idx="3"/>
            <a:endCxn id="19" idx="1"/>
          </p:cNvCxnSpPr>
          <p:nvPr/>
        </p:nvCxnSpPr>
        <p:spPr>
          <a:xfrm>
            <a:off x="4774831" y="3787249"/>
            <a:ext cx="14412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605907" y="2837213"/>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83695" y="3478030"/>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83695" y="4938653"/>
            <a:ext cx="234360" cy="307777"/>
          </a:xfrm>
          <a:prstGeom prst="rect">
            <a:avLst/>
          </a:prstGeom>
          <a:noFill/>
        </p:spPr>
        <p:txBody>
          <a:bodyPr wrap="none" rtlCol="0">
            <a:spAutoFit/>
          </a:bodyPr>
          <a:lstStyle/>
          <a:p>
            <a:r>
              <a:rPr lang="en-JP" dirty="0">
                <a:solidFill>
                  <a:schemeClr val="bg1"/>
                </a:solidFill>
              </a:rPr>
              <a:t>:</a:t>
            </a:r>
          </a:p>
        </p:txBody>
      </p:sp>
      <p:sp>
        <p:nvSpPr>
          <p:cNvPr id="7" name="Chevron 6">
            <a:extLst>
              <a:ext uri="{FF2B5EF4-FFF2-40B4-BE49-F238E27FC236}">
                <a16:creationId xmlns:a16="http://schemas.microsoft.com/office/drawing/2014/main" id="{BAA50CA1-1319-2A6A-0E05-F2E334B4A215}"/>
              </a:ext>
            </a:extLst>
          </p:cNvPr>
          <p:cNvSpPr/>
          <p:nvPr/>
        </p:nvSpPr>
        <p:spPr>
          <a:xfrm>
            <a:off x="3450652" y="3496965"/>
            <a:ext cx="1324179" cy="580568"/>
          </a:xfrm>
          <a:prstGeom prst="chevron">
            <a:avLst>
              <a:gd name="adj" fmla="val 14797"/>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sp>
        <p:nvSpPr>
          <p:cNvPr id="15" name="Rounded Rectangular Callout 14">
            <a:extLst>
              <a:ext uri="{FF2B5EF4-FFF2-40B4-BE49-F238E27FC236}">
                <a16:creationId xmlns:a16="http://schemas.microsoft.com/office/drawing/2014/main" id="{769E716A-DCFB-2BE9-9791-BBE7D9685BE8}"/>
              </a:ext>
            </a:extLst>
          </p:cNvPr>
          <p:cNvSpPr/>
          <p:nvPr/>
        </p:nvSpPr>
        <p:spPr>
          <a:xfrm>
            <a:off x="2801242" y="2259113"/>
            <a:ext cx="2632769" cy="1169886"/>
          </a:xfrm>
          <a:prstGeom prst="wedgeRoundRectCallout">
            <a:avLst>
              <a:gd name="adj1" fmla="val -2888"/>
              <a:gd name="adj2" fmla="val 5924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t"/>
          <a:lstStyle/>
          <a:p>
            <a:pPr algn="ctr"/>
            <a:r>
              <a:rPr lang="en-US" sz="1200" dirty="0">
                <a:solidFill>
                  <a:schemeClr val="tx2">
                    <a:lumMod val="25000"/>
                  </a:schemeClr>
                </a:solidFill>
              </a:rPr>
              <a:t>ゲーム空間より</a:t>
            </a:r>
          </a:p>
          <a:p>
            <a:pPr algn="ctr"/>
            <a:r>
              <a:rPr lang="en-US" sz="1200" dirty="0">
                <a:solidFill>
                  <a:schemeClr val="tx2">
                    <a:lumMod val="25000"/>
                  </a:schemeClr>
                </a:solidFill>
              </a:rPr>
              <a:t>大きな計算空間を構築しない</a:t>
            </a:r>
            <a:endParaRPr lang="en-JP" sz="1200" dirty="0">
              <a:solidFill>
                <a:schemeClr val="tx2">
                  <a:lumMod val="25000"/>
                </a:schemeClr>
              </a:solidFill>
            </a:endParaRPr>
          </a:p>
        </p:txBody>
      </p:sp>
      <p:sp>
        <p:nvSpPr>
          <p:cNvPr id="20" name="Rounded Rectangle 19">
            <a:extLst>
              <a:ext uri="{FF2B5EF4-FFF2-40B4-BE49-F238E27FC236}">
                <a16:creationId xmlns:a16="http://schemas.microsoft.com/office/drawing/2014/main" id="{BF96AC59-E3DB-21CB-4D60-6A3DD4DF30D6}"/>
              </a:ext>
            </a:extLst>
          </p:cNvPr>
          <p:cNvSpPr/>
          <p:nvPr/>
        </p:nvSpPr>
        <p:spPr>
          <a:xfrm>
            <a:off x="3304729" y="2779194"/>
            <a:ext cx="663493" cy="60247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全体</a:t>
            </a:r>
          </a:p>
          <a:p>
            <a:pPr algn="ctr"/>
            <a:r>
              <a:rPr lang="en-JP" sz="1100" dirty="0">
                <a:solidFill>
                  <a:schemeClr val="tx1"/>
                </a:solidFill>
              </a:rPr>
              <a:t>モデル</a:t>
            </a:r>
          </a:p>
        </p:txBody>
      </p:sp>
      <p:sp>
        <p:nvSpPr>
          <p:cNvPr id="22" name="Rounded Rectangle 21">
            <a:extLst>
              <a:ext uri="{FF2B5EF4-FFF2-40B4-BE49-F238E27FC236}">
                <a16:creationId xmlns:a16="http://schemas.microsoft.com/office/drawing/2014/main" id="{19CE0907-51A8-49A0-03FE-B1CF1CE1FAAA}"/>
              </a:ext>
            </a:extLst>
          </p:cNvPr>
          <p:cNvSpPr/>
          <p:nvPr/>
        </p:nvSpPr>
        <p:spPr>
          <a:xfrm>
            <a:off x="4347778" y="2783357"/>
            <a:ext cx="663493" cy="60247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マップ空間</a:t>
            </a:r>
          </a:p>
        </p:txBody>
      </p:sp>
      <p:sp>
        <p:nvSpPr>
          <p:cNvPr id="24" name="&quot;No&quot; Symbol 23">
            <a:extLst>
              <a:ext uri="{FF2B5EF4-FFF2-40B4-BE49-F238E27FC236}">
                <a16:creationId xmlns:a16="http://schemas.microsoft.com/office/drawing/2014/main" id="{DC5BCA6C-ED56-DBAC-24A9-59BED144ADF7}"/>
              </a:ext>
            </a:extLst>
          </p:cNvPr>
          <p:cNvSpPr/>
          <p:nvPr/>
        </p:nvSpPr>
        <p:spPr>
          <a:xfrm>
            <a:off x="4154564" y="2728218"/>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5" name="&quot;No&quot; Symbol 24">
            <a:extLst>
              <a:ext uri="{FF2B5EF4-FFF2-40B4-BE49-F238E27FC236}">
                <a16:creationId xmlns:a16="http://schemas.microsoft.com/office/drawing/2014/main" id="{ABDEE6F7-DDF9-DC4B-F389-65F6A7E71117}"/>
              </a:ext>
            </a:extLst>
          </p:cNvPr>
          <p:cNvSpPr/>
          <p:nvPr/>
        </p:nvSpPr>
        <p:spPr>
          <a:xfrm>
            <a:off x="3127163" y="2728218"/>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7" name="Rounded Rectangle 26">
            <a:extLst>
              <a:ext uri="{FF2B5EF4-FFF2-40B4-BE49-F238E27FC236}">
                <a16:creationId xmlns:a16="http://schemas.microsoft.com/office/drawing/2014/main" id="{A088CAC9-B2E4-551B-DDEF-F4BCCAADD2FB}"/>
              </a:ext>
            </a:extLst>
          </p:cNvPr>
          <p:cNvSpPr/>
          <p:nvPr/>
        </p:nvSpPr>
        <p:spPr>
          <a:xfrm>
            <a:off x="2702852" y="4210106"/>
            <a:ext cx="3289852" cy="103392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dirty="0">
                <a:solidFill>
                  <a:schemeClr val="tx2">
                    <a:lumMod val="25000"/>
                  </a:schemeClr>
                </a:solidFill>
              </a:rPr>
              <a:t>３つを一括実行</a:t>
            </a:r>
          </a:p>
        </p:txBody>
      </p:sp>
      <p:sp>
        <p:nvSpPr>
          <p:cNvPr id="28" name="Chevron 27">
            <a:extLst>
              <a:ext uri="{FF2B5EF4-FFF2-40B4-BE49-F238E27FC236}">
                <a16:creationId xmlns:a16="http://schemas.microsoft.com/office/drawing/2014/main" id="{786EAE35-F97A-503B-8754-2C92F8A29D5D}"/>
              </a:ext>
            </a:extLst>
          </p:cNvPr>
          <p:cNvSpPr/>
          <p:nvPr/>
        </p:nvSpPr>
        <p:spPr>
          <a:xfrm>
            <a:off x="2872824" y="4312603"/>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29" name="Chevron 28">
            <a:extLst>
              <a:ext uri="{FF2B5EF4-FFF2-40B4-BE49-F238E27FC236}">
                <a16:creationId xmlns:a16="http://schemas.microsoft.com/office/drawing/2014/main" id="{E4D15E27-0B24-5A4E-55D9-4717479D19EA}"/>
              </a:ext>
            </a:extLst>
          </p:cNvPr>
          <p:cNvSpPr/>
          <p:nvPr/>
        </p:nvSpPr>
        <p:spPr>
          <a:xfrm>
            <a:off x="3965306" y="4312603"/>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30" name="Chevron 29">
            <a:extLst>
              <a:ext uri="{FF2B5EF4-FFF2-40B4-BE49-F238E27FC236}">
                <a16:creationId xmlns:a16="http://schemas.microsoft.com/office/drawing/2014/main" id="{2F4E6E94-5696-0882-3D82-9BF0F90D53A5}"/>
              </a:ext>
            </a:extLst>
          </p:cNvPr>
          <p:cNvSpPr/>
          <p:nvPr/>
        </p:nvSpPr>
        <p:spPr>
          <a:xfrm>
            <a:off x="5103799" y="4312603"/>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31" name="TextBox 30">
            <a:extLst>
              <a:ext uri="{FF2B5EF4-FFF2-40B4-BE49-F238E27FC236}">
                <a16:creationId xmlns:a16="http://schemas.microsoft.com/office/drawing/2014/main" id="{ED527ACD-8419-A91A-BA29-274656293069}"/>
              </a:ext>
            </a:extLst>
          </p:cNvPr>
          <p:cNvSpPr txBox="1"/>
          <p:nvPr/>
        </p:nvSpPr>
        <p:spPr>
          <a:xfrm>
            <a:off x="3617924" y="4448998"/>
            <a:ext cx="364202" cy="307777"/>
          </a:xfrm>
          <a:prstGeom prst="rect">
            <a:avLst/>
          </a:prstGeom>
          <a:noFill/>
        </p:spPr>
        <p:txBody>
          <a:bodyPr wrap="square" rtlCol="0">
            <a:spAutoFit/>
          </a:bodyPr>
          <a:lstStyle/>
          <a:p>
            <a:r>
              <a:rPr lang="en-JP" dirty="0"/>
              <a:t>＋</a:t>
            </a:r>
          </a:p>
        </p:txBody>
      </p:sp>
      <p:sp>
        <p:nvSpPr>
          <p:cNvPr id="32" name="TextBox 31">
            <a:extLst>
              <a:ext uri="{FF2B5EF4-FFF2-40B4-BE49-F238E27FC236}">
                <a16:creationId xmlns:a16="http://schemas.microsoft.com/office/drawing/2014/main" id="{E6DD73DA-ECF1-4DCD-26DA-E90081B095E4}"/>
              </a:ext>
            </a:extLst>
          </p:cNvPr>
          <p:cNvSpPr txBox="1"/>
          <p:nvPr/>
        </p:nvSpPr>
        <p:spPr>
          <a:xfrm>
            <a:off x="4807077" y="4444434"/>
            <a:ext cx="364202" cy="307777"/>
          </a:xfrm>
          <a:prstGeom prst="rect">
            <a:avLst/>
          </a:prstGeom>
          <a:noFill/>
        </p:spPr>
        <p:txBody>
          <a:bodyPr wrap="square" rtlCol="0">
            <a:spAutoFit/>
          </a:bodyPr>
          <a:lstStyle/>
          <a:p>
            <a:r>
              <a:rPr lang="en-JP" dirty="0"/>
              <a:t>＋</a:t>
            </a:r>
          </a:p>
        </p:txBody>
      </p:sp>
      <p:cxnSp>
        <p:nvCxnSpPr>
          <p:cNvPr id="33" name="Straight Arrow Connector 32">
            <a:extLst>
              <a:ext uri="{FF2B5EF4-FFF2-40B4-BE49-F238E27FC236}">
                <a16:creationId xmlns:a16="http://schemas.microsoft.com/office/drawing/2014/main" id="{DB075AF4-2EA4-7D4C-088F-AF3196CD87D6}"/>
              </a:ext>
            </a:extLst>
          </p:cNvPr>
          <p:cNvCxnSpPr>
            <a:cxnSpLocks/>
            <a:stCxn id="27" idx="0"/>
            <a:endCxn id="7" idx="2"/>
          </p:cNvCxnSpPr>
          <p:nvPr/>
        </p:nvCxnSpPr>
        <p:spPr>
          <a:xfrm flipH="1" flipV="1">
            <a:off x="4069788" y="4077533"/>
            <a:ext cx="277990" cy="132573"/>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AF2B2E-46FD-C551-8268-A806B515C9BE}"/>
              </a:ext>
            </a:extLst>
          </p:cNvPr>
          <p:cNvSpPr txBox="1"/>
          <p:nvPr/>
        </p:nvSpPr>
        <p:spPr>
          <a:xfrm>
            <a:off x="3043376" y="5351346"/>
            <a:ext cx="3057247" cy="307777"/>
          </a:xfrm>
          <a:prstGeom prst="rect">
            <a:avLst/>
          </a:prstGeom>
          <a:noFill/>
        </p:spPr>
        <p:txBody>
          <a:bodyPr wrap="none" rtlCol="0">
            <a:spAutoFit/>
          </a:bodyPr>
          <a:lstStyle/>
          <a:p>
            <a:r>
              <a:rPr lang="en-JP"/>
              <a:t>図２</a:t>
            </a:r>
            <a:r>
              <a:rPr lang="ja-JP" altLang="en-US"/>
              <a:t>　ゲーム空間の一括構築</a:t>
            </a:r>
            <a:r>
              <a:rPr lang="en-JP"/>
              <a:t>の概要</a:t>
            </a:r>
          </a:p>
        </p:txBody>
      </p:sp>
    </p:spTree>
    <p:extLst>
      <p:ext uri="{BB962C8B-B14F-4D97-AF65-F5344CB8AC3E}">
        <p14:creationId xmlns:p14="http://schemas.microsoft.com/office/powerpoint/2010/main" val="9165216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268510"/>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805657"/>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7" idx="1"/>
          </p:cNvCxnSpPr>
          <p:nvPr/>
        </p:nvCxnSpPr>
        <p:spPr>
          <a:xfrm flipV="1">
            <a:off x="1384330" y="5152928"/>
            <a:ext cx="2089476" cy="7746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17938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56477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62261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00157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493635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15292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15292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3" idx="3"/>
            <a:endCxn id="7" idx="1"/>
          </p:cNvCxnSpPr>
          <p:nvPr/>
        </p:nvCxnSpPr>
        <p:spPr>
          <a:xfrm>
            <a:off x="1388574" y="4464683"/>
            <a:ext cx="2085232" cy="6882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Chevron 194">
            <a:extLst>
              <a:ext uri="{FF2B5EF4-FFF2-40B4-BE49-F238E27FC236}">
                <a16:creationId xmlns:a16="http://schemas.microsoft.com/office/drawing/2014/main" id="{69C3195D-F048-1E74-D6CC-9C5CCA3298D1}"/>
              </a:ext>
            </a:extLst>
          </p:cNvPr>
          <p:cNvSpPr/>
          <p:nvPr/>
        </p:nvSpPr>
        <p:spPr>
          <a:xfrm>
            <a:off x="7168374" y="486264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80700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7" idx="3"/>
            <a:endCxn id="19" idx="1"/>
          </p:cNvCxnSpPr>
          <p:nvPr/>
        </p:nvCxnSpPr>
        <p:spPr>
          <a:xfrm>
            <a:off x="4712078" y="5152928"/>
            <a:ext cx="14412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543154" y="420289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843709"/>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304332"/>
            <a:ext cx="234360" cy="307777"/>
          </a:xfrm>
          <a:prstGeom prst="rect">
            <a:avLst/>
          </a:prstGeom>
          <a:noFill/>
        </p:spPr>
        <p:txBody>
          <a:bodyPr wrap="none" rtlCol="0">
            <a:spAutoFit/>
          </a:bodyPr>
          <a:lstStyle/>
          <a:p>
            <a:r>
              <a:rPr lang="en-JP" dirty="0">
                <a:solidFill>
                  <a:schemeClr val="bg1"/>
                </a:solidFill>
              </a:rPr>
              <a:t>:</a:t>
            </a:r>
          </a:p>
        </p:txBody>
      </p:sp>
      <p:sp>
        <p:nvSpPr>
          <p:cNvPr id="7" name="Chevron 6">
            <a:extLst>
              <a:ext uri="{FF2B5EF4-FFF2-40B4-BE49-F238E27FC236}">
                <a16:creationId xmlns:a16="http://schemas.microsoft.com/office/drawing/2014/main" id="{BAA50CA1-1319-2A6A-0E05-F2E334B4A215}"/>
              </a:ext>
            </a:extLst>
          </p:cNvPr>
          <p:cNvSpPr/>
          <p:nvPr/>
        </p:nvSpPr>
        <p:spPr>
          <a:xfrm>
            <a:off x="3387899" y="4862644"/>
            <a:ext cx="1324179" cy="580568"/>
          </a:xfrm>
          <a:prstGeom prst="chevron">
            <a:avLst>
              <a:gd name="adj" fmla="val 14797"/>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sp>
        <p:nvSpPr>
          <p:cNvPr id="15" name="Rounded Rectangular Callout 14">
            <a:extLst>
              <a:ext uri="{FF2B5EF4-FFF2-40B4-BE49-F238E27FC236}">
                <a16:creationId xmlns:a16="http://schemas.microsoft.com/office/drawing/2014/main" id="{769E716A-DCFB-2BE9-9791-BBE7D9685BE8}"/>
              </a:ext>
            </a:extLst>
          </p:cNvPr>
          <p:cNvSpPr/>
          <p:nvPr/>
        </p:nvSpPr>
        <p:spPr>
          <a:xfrm>
            <a:off x="2712196" y="5499800"/>
            <a:ext cx="2632769" cy="1318052"/>
          </a:xfrm>
          <a:prstGeom prst="wedgeRoundRectCallout">
            <a:avLst>
              <a:gd name="adj1" fmla="val 2901"/>
              <a:gd name="adj2" fmla="val -56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t"/>
          <a:lstStyle/>
          <a:p>
            <a:pPr algn="ctr"/>
            <a:r>
              <a:rPr lang="en-US" dirty="0">
                <a:solidFill>
                  <a:schemeClr val="tx2">
                    <a:lumMod val="25000"/>
                  </a:schemeClr>
                </a:solidFill>
              </a:rPr>
              <a:t>ゲーム空間より</a:t>
            </a:r>
          </a:p>
          <a:p>
            <a:pPr algn="ctr"/>
            <a:r>
              <a:rPr lang="en-US" dirty="0">
                <a:solidFill>
                  <a:schemeClr val="tx2">
                    <a:lumMod val="25000"/>
                  </a:schemeClr>
                </a:solidFill>
              </a:rPr>
              <a:t>大きな計算空間を構築しない</a:t>
            </a:r>
            <a:endParaRPr lang="en-JP" dirty="0">
              <a:solidFill>
                <a:schemeClr val="tx2">
                  <a:lumMod val="25000"/>
                </a:schemeClr>
              </a:solidFill>
            </a:endParaRPr>
          </a:p>
        </p:txBody>
      </p:sp>
      <p:sp>
        <p:nvSpPr>
          <p:cNvPr id="20" name="Rounded Rectangle 19">
            <a:extLst>
              <a:ext uri="{FF2B5EF4-FFF2-40B4-BE49-F238E27FC236}">
                <a16:creationId xmlns:a16="http://schemas.microsoft.com/office/drawing/2014/main" id="{BF96AC59-E3DB-21CB-4D60-6A3DD4DF30D6}"/>
              </a:ext>
            </a:extLst>
          </p:cNvPr>
          <p:cNvSpPr/>
          <p:nvPr/>
        </p:nvSpPr>
        <p:spPr>
          <a:xfrm>
            <a:off x="3215683" y="6108956"/>
            <a:ext cx="728568" cy="66156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22" name="Rounded Rectangle 21">
            <a:extLst>
              <a:ext uri="{FF2B5EF4-FFF2-40B4-BE49-F238E27FC236}">
                <a16:creationId xmlns:a16="http://schemas.microsoft.com/office/drawing/2014/main" id="{19CE0907-51A8-49A0-03FE-B1CF1CE1FAAA}"/>
              </a:ext>
            </a:extLst>
          </p:cNvPr>
          <p:cNvSpPr/>
          <p:nvPr/>
        </p:nvSpPr>
        <p:spPr>
          <a:xfrm>
            <a:off x="4258732" y="6113119"/>
            <a:ext cx="728568" cy="66156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24" name="&quot;No&quot; Symbol 23">
            <a:extLst>
              <a:ext uri="{FF2B5EF4-FFF2-40B4-BE49-F238E27FC236}">
                <a16:creationId xmlns:a16="http://schemas.microsoft.com/office/drawing/2014/main" id="{DC5BCA6C-ED56-DBAC-24A9-59BED144ADF7}"/>
              </a:ext>
            </a:extLst>
          </p:cNvPr>
          <p:cNvSpPr/>
          <p:nvPr/>
        </p:nvSpPr>
        <p:spPr>
          <a:xfrm>
            <a:off x="4110343" y="6009490"/>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5" name="&quot;No&quot; Symbol 24">
            <a:extLst>
              <a:ext uri="{FF2B5EF4-FFF2-40B4-BE49-F238E27FC236}">
                <a16:creationId xmlns:a16="http://schemas.microsoft.com/office/drawing/2014/main" id="{ABDEE6F7-DDF9-DC4B-F389-65F6A7E71117}"/>
              </a:ext>
            </a:extLst>
          </p:cNvPr>
          <p:cNvSpPr/>
          <p:nvPr/>
        </p:nvSpPr>
        <p:spPr>
          <a:xfrm>
            <a:off x="3082942" y="6009490"/>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7" name="Rounded Rectangle 26">
            <a:extLst>
              <a:ext uri="{FF2B5EF4-FFF2-40B4-BE49-F238E27FC236}">
                <a16:creationId xmlns:a16="http://schemas.microsoft.com/office/drawing/2014/main" id="{A088CAC9-B2E4-551B-DDEF-F4BCCAADD2FB}"/>
              </a:ext>
            </a:extLst>
          </p:cNvPr>
          <p:cNvSpPr/>
          <p:nvPr/>
        </p:nvSpPr>
        <p:spPr>
          <a:xfrm>
            <a:off x="3449328" y="3631392"/>
            <a:ext cx="3289852" cy="103392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dirty="0">
                <a:solidFill>
                  <a:schemeClr val="tx2">
                    <a:lumMod val="25000"/>
                  </a:schemeClr>
                </a:solidFill>
              </a:rPr>
              <a:t>３つを一括実行</a:t>
            </a:r>
          </a:p>
        </p:txBody>
      </p:sp>
      <p:sp>
        <p:nvSpPr>
          <p:cNvPr id="28" name="Chevron 27">
            <a:extLst>
              <a:ext uri="{FF2B5EF4-FFF2-40B4-BE49-F238E27FC236}">
                <a16:creationId xmlns:a16="http://schemas.microsoft.com/office/drawing/2014/main" id="{786EAE35-F97A-503B-8754-2C92F8A29D5D}"/>
              </a:ext>
            </a:extLst>
          </p:cNvPr>
          <p:cNvSpPr/>
          <p:nvPr/>
        </p:nvSpPr>
        <p:spPr>
          <a:xfrm>
            <a:off x="3619300" y="3733889"/>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29" name="Chevron 28">
            <a:extLst>
              <a:ext uri="{FF2B5EF4-FFF2-40B4-BE49-F238E27FC236}">
                <a16:creationId xmlns:a16="http://schemas.microsoft.com/office/drawing/2014/main" id="{E4D15E27-0B24-5A4E-55D9-4717479D19EA}"/>
              </a:ext>
            </a:extLst>
          </p:cNvPr>
          <p:cNvSpPr/>
          <p:nvPr/>
        </p:nvSpPr>
        <p:spPr>
          <a:xfrm>
            <a:off x="4711782" y="3733889"/>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30" name="Chevron 29">
            <a:extLst>
              <a:ext uri="{FF2B5EF4-FFF2-40B4-BE49-F238E27FC236}">
                <a16:creationId xmlns:a16="http://schemas.microsoft.com/office/drawing/2014/main" id="{2F4E6E94-5696-0882-3D82-9BF0F90D53A5}"/>
              </a:ext>
            </a:extLst>
          </p:cNvPr>
          <p:cNvSpPr/>
          <p:nvPr/>
        </p:nvSpPr>
        <p:spPr>
          <a:xfrm>
            <a:off x="5850275" y="3733889"/>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31" name="TextBox 30">
            <a:extLst>
              <a:ext uri="{FF2B5EF4-FFF2-40B4-BE49-F238E27FC236}">
                <a16:creationId xmlns:a16="http://schemas.microsoft.com/office/drawing/2014/main" id="{ED527ACD-8419-A91A-BA29-274656293069}"/>
              </a:ext>
            </a:extLst>
          </p:cNvPr>
          <p:cNvSpPr txBox="1"/>
          <p:nvPr/>
        </p:nvSpPr>
        <p:spPr>
          <a:xfrm>
            <a:off x="4364400" y="3870284"/>
            <a:ext cx="364202" cy="307777"/>
          </a:xfrm>
          <a:prstGeom prst="rect">
            <a:avLst/>
          </a:prstGeom>
          <a:noFill/>
        </p:spPr>
        <p:txBody>
          <a:bodyPr wrap="none" rtlCol="0">
            <a:spAutoFit/>
          </a:bodyPr>
          <a:lstStyle/>
          <a:p>
            <a:r>
              <a:rPr lang="en-JP" dirty="0"/>
              <a:t>＋</a:t>
            </a:r>
          </a:p>
        </p:txBody>
      </p:sp>
      <p:sp>
        <p:nvSpPr>
          <p:cNvPr id="32" name="TextBox 31">
            <a:extLst>
              <a:ext uri="{FF2B5EF4-FFF2-40B4-BE49-F238E27FC236}">
                <a16:creationId xmlns:a16="http://schemas.microsoft.com/office/drawing/2014/main" id="{E6DD73DA-ECF1-4DCD-26DA-E90081B095E4}"/>
              </a:ext>
            </a:extLst>
          </p:cNvPr>
          <p:cNvSpPr txBox="1"/>
          <p:nvPr/>
        </p:nvSpPr>
        <p:spPr>
          <a:xfrm>
            <a:off x="5553553" y="3865720"/>
            <a:ext cx="364202" cy="307777"/>
          </a:xfrm>
          <a:prstGeom prst="rect">
            <a:avLst/>
          </a:prstGeom>
          <a:noFill/>
        </p:spPr>
        <p:txBody>
          <a:bodyPr wrap="none" rtlCol="0">
            <a:spAutoFit/>
          </a:bodyPr>
          <a:lstStyle/>
          <a:p>
            <a:r>
              <a:rPr lang="en-JP" dirty="0"/>
              <a:t>＋</a:t>
            </a:r>
          </a:p>
        </p:txBody>
      </p:sp>
      <p:cxnSp>
        <p:nvCxnSpPr>
          <p:cNvPr id="33" name="Straight Arrow Connector 32">
            <a:extLst>
              <a:ext uri="{FF2B5EF4-FFF2-40B4-BE49-F238E27FC236}">
                <a16:creationId xmlns:a16="http://schemas.microsoft.com/office/drawing/2014/main" id="{DB075AF4-2EA4-7D4C-088F-AF3196CD87D6}"/>
              </a:ext>
            </a:extLst>
          </p:cNvPr>
          <p:cNvCxnSpPr>
            <a:cxnSpLocks/>
            <a:stCxn id="27" idx="2"/>
          </p:cNvCxnSpPr>
          <p:nvPr/>
        </p:nvCxnSpPr>
        <p:spPr>
          <a:xfrm flipH="1">
            <a:off x="4572000" y="4665321"/>
            <a:ext cx="522254" cy="150915"/>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F6EDA4-DAE1-F791-9606-61159EBC49F4}"/>
              </a:ext>
            </a:extLst>
          </p:cNvPr>
          <p:cNvCxnSpPr>
            <a:cxnSpLocks/>
          </p:cNvCxnSpPr>
          <p:nvPr/>
        </p:nvCxnSpPr>
        <p:spPr>
          <a:xfrm>
            <a:off x="237368" y="3214835"/>
            <a:ext cx="868111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DD129828-BFC8-3F3A-4AFB-8560FE1E900C}"/>
              </a:ext>
            </a:extLst>
          </p:cNvPr>
          <p:cNvSpPr/>
          <p:nvPr/>
        </p:nvSpPr>
        <p:spPr>
          <a:xfrm>
            <a:off x="167713" y="1697700"/>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48" name="Rounded Rectangle 47">
            <a:extLst>
              <a:ext uri="{FF2B5EF4-FFF2-40B4-BE49-F238E27FC236}">
                <a16:creationId xmlns:a16="http://schemas.microsoft.com/office/drawing/2014/main" id="{5536DBCD-9977-90EB-CC73-C381D38E7F89}"/>
              </a:ext>
            </a:extLst>
          </p:cNvPr>
          <p:cNvSpPr/>
          <p:nvPr/>
        </p:nvSpPr>
        <p:spPr>
          <a:xfrm>
            <a:off x="171957" y="234847"/>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49" name="Chevron 48">
            <a:extLst>
              <a:ext uri="{FF2B5EF4-FFF2-40B4-BE49-F238E27FC236}">
                <a16:creationId xmlns:a16="http://schemas.microsoft.com/office/drawing/2014/main" id="{1B4A1DF5-9767-DE6F-4A06-3EC4E4964748}"/>
              </a:ext>
            </a:extLst>
          </p:cNvPr>
          <p:cNvSpPr/>
          <p:nvPr/>
        </p:nvSpPr>
        <p:spPr>
          <a:xfrm>
            <a:off x="1535363" y="606739"/>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50" name="Elbow Connector 49">
            <a:extLst>
              <a:ext uri="{FF2B5EF4-FFF2-40B4-BE49-F238E27FC236}">
                <a16:creationId xmlns:a16="http://schemas.microsoft.com/office/drawing/2014/main" id="{9532ABD6-27C7-BA21-0EC9-F45972F5E39A}"/>
              </a:ext>
            </a:extLst>
          </p:cNvPr>
          <p:cNvCxnSpPr>
            <a:cxnSpLocks/>
            <a:stCxn id="47" idx="3"/>
            <a:endCxn id="61" idx="1"/>
          </p:cNvCxnSpPr>
          <p:nvPr/>
        </p:nvCxnSpPr>
        <p:spPr>
          <a:xfrm flipV="1">
            <a:off x="1445670" y="1582118"/>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84909711-D251-9CC3-821F-02E6F19D8B47}"/>
              </a:ext>
            </a:extLst>
          </p:cNvPr>
          <p:cNvSpPr/>
          <p:nvPr/>
        </p:nvSpPr>
        <p:spPr>
          <a:xfrm>
            <a:off x="299569" y="60857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52" name="Rounded Rectangle 51">
            <a:extLst>
              <a:ext uri="{FF2B5EF4-FFF2-40B4-BE49-F238E27FC236}">
                <a16:creationId xmlns:a16="http://schemas.microsoft.com/office/drawing/2014/main" id="{F8B48F24-1E8B-531C-B282-01A1D165CDA1}"/>
              </a:ext>
            </a:extLst>
          </p:cNvPr>
          <p:cNvSpPr/>
          <p:nvPr/>
        </p:nvSpPr>
        <p:spPr>
          <a:xfrm>
            <a:off x="298708" y="99396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53" name="Rounded Rectangle 52">
            <a:extLst>
              <a:ext uri="{FF2B5EF4-FFF2-40B4-BE49-F238E27FC236}">
                <a16:creationId xmlns:a16="http://schemas.microsoft.com/office/drawing/2014/main" id="{D7C8086E-F8CA-B245-A3E6-C472F52AC0B4}"/>
              </a:ext>
            </a:extLst>
          </p:cNvPr>
          <p:cNvSpPr/>
          <p:nvPr/>
        </p:nvSpPr>
        <p:spPr>
          <a:xfrm>
            <a:off x="298708" y="205180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54" name="Rounded Rectangle 53">
            <a:extLst>
              <a:ext uri="{FF2B5EF4-FFF2-40B4-BE49-F238E27FC236}">
                <a16:creationId xmlns:a16="http://schemas.microsoft.com/office/drawing/2014/main" id="{89F820F7-22DD-C9DA-769A-FE762AB73BB2}"/>
              </a:ext>
            </a:extLst>
          </p:cNvPr>
          <p:cNvSpPr/>
          <p:nvPr/>
        </p:nvSpPr>
        <p:spPr>
          <a:xfrm>
            <a:off x="298708" y="243076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55" name="Rounded Rectangle 54">
            <a:extLst>
              <a:ext uri="{FF2B5EF4-FFF2-40B4-BE49-F238E27FC236}">
                <a16:creationId xmlns:a16="http://schemas.microsoft.com/office/drawing/2014/main" id="{C36BBAD5-8EF3-E067-BEDF-8191CF7985E6}"/>
              </a:ext>
            </a:extLst>
          </p:cNvPr>
          <p:cNvSpPr/>
          <p:nvPr/>
        </p:nvSpPr>
        <p:spPr>
          <a:xfrm>
            <a:off x="8226296" y="136554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56" name="Straight Arrow Connector 55">
            <a:extLst>
              <a:ext uri="{FF2B5EF4-FFF2-40B4-BE49-F238E27FC236}">
                <a16:creationId xmlns:a16="http://schemas.microsoft.com/office/drawing/2014/main" id="{06D3476A-FE52-8D15-7495-ADDE97421914}"/>
              </a:ext>
            </a:extLst>
          </p:cNvPr>
          <p:cNvCxnSpPr>
            <a:cxnSpLocks/>
            <a:stCxn id="65" idx="3"/>
            <a:endCxn id="62" idx="1"/>
          </p:cNvCxnSpPr>
          <p:nvPr/>
        </p:nvCxnSpPr>
        <p:spPr>
          <a:xfrm>
            <a:off x="6976629" y="158211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E90ACC-2ED8-128B-5A2E-2B09062624DE}"/>
              </a:ext>
            </a:extLst>
          </p:cNvPr>
          <p:cNvCxnSpPr>
            <a:cxnSpLocks/>
            <a:stCxn id="62" idx="3"/>
            <a:endCxn id="55" idx="1"/>
          </p:cNvCxnSpPr>
          <p:nvPr/>
        </p:nvCxnSpPr>
        <p:spPr>
          <a:xfrm flipV="1">
            <a:off x="8009425" y="158211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109725CD-6CD6-F37E-4F39-631605BC23DD}"/>
              </a:ext>
            </a:extLst>
          </p:cNvPr>
          <p:cNvCxnSpPr>
            <a:cxnSpLocks/>
            <a:stCxn id="59" idx="3"/>
            <a:endCxn id="61" idx="1"/>
          </p:cNvCxnSpPr>
          <p:nvPr/>
        </p:nvCxnSpPr>
        <p:spPr>
          <a:xfrm>
            <a:off x="3161364" y="900861"/>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C84A2B5-A9E9-D6A6-8A32-F1842417461C}"/>
              </a:ext>
            </a:extLst>
          </p:cNvPr>
          <p:cNvSpPr/>
          <p:nvPr/>
        </p:nvSpPr>
        <p:spPr>
          <a:xfrm>
            <a:off x="2399445" y="554937"/>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60" name="Straight Arrow Connector 59">
            <a:extLst>
              <a:ext uri="{FF2B5EF4-FFF2-40B4-BE49-F238E27FC236}">
                <a16:creationId xmlns:a16="http://schemas.microsoft.com/office/drawing/2014/main" id="{E3AA59F4-937F-2B6A-89E6-F990915526F0}"/>
              </a:ext>
            </a:extLst>
          </p:cNvPr>
          <p:cNvCxnSpPr>
            <a:cxnSpLocks/>
            <a:stCxn id="49" idx="3"/>
            <a:endCxn id="59" idx="1"/>
          </p:cNvCxnSpPr>
          <p:nvPr/>
        </p:nvCxnSpPr>
        <p:spPr>
          <a:xfrm>
            <a:off x="2297282" y="897023"/>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4083854A-DABA-74B7-1C9A-56652C459A18}"/>
              </a:ext>
            </a:extLst>
          </p:cNvPr>
          <p:cNvSpPr/>
          <p:nvPr/>
        </p:nvSpPr>
        <p:spPr>
          <a:xfrm>
            <a:off x="3363332" y="1291834"/>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62" name="Chevron 61">
            <a:extLst>
              <a:ext uri="{FF2B5EF4-FFF2-40B4-BE49-F238E27FC236}">
                <a16:creationId xmlns:a16="http://schemas.microsoft.com/office/drawing/2014/main" id="{E7400DEB-4E2A-95DC-1F0F-886EEA7CB0C8}"/>
              </a:ext>
            </a:extLst>
          </p:cNvPr>
          <p:cNvSpPr/>
          <p:nvPr/>
        </p:nvSpPr>
        <p:spPr>
          <a:xfrm>
            <a:off x="7229714" y="129183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63" name="Straight Arrow Connector 62">
            <a:extLst>
              <a:ext uri="{FF2B5EF4-FFF2-40B4-BE49-F238E27FC236}">
                <a16:creationId xmlns:a16="http://schemas.microsoft.com/office/drawing/2014/main" id="{6928FE2A-B879-E336-4473-87DD0A6216B7}"/>
              </a:ext>
            </a:extLst>
          </p:cNvPr>
          <p:cNvCxnSpPr>
            <a:cxnSpLocks/>
            <a:stCxn id="61" idx="3"/>
            <a:endCxn id="64" idx="1"/>
          </p:cNvCxnSpPr>
          <p:nvPr/>
        </p:nvCxnSpPr>
        <p:spPr>
          <a:xfrm>
            <a:off x="4226044" y="1582118"/>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BDA0E6BB-5DA4-13E4-D49C-E67C853B832C}"/>
              </a:ext>
            </a:extLst>
          </p:cNvPr>
          <p:cNvSpPr/>
          <p:nvPr/>
        </p:nvSpPr>
        <p:spPr>
          <a:xfrm>
            <a:off x="4374266"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65" name="Rounded Rectangle 64">
            <a:extLst>
              <a:ext uri="{FF2B5EF4-FFF2-40B4-BE49-F238E27FC236}">
                <a16:creationId xmlns:a16="http://schemas.microsoft.com/office/drawing/2014/main" id="{967A3365-B00F-383C-18D5-0200B44E37B0}"/>
              </a:ext>
            </a:extLst>
          </p:cNvPr>
          <p:cNvSpPr/>
          <p:nvPr/>
        </p:nvSpPr>
        <p:spPr>
          <a:xfrm>
            <a:off x="6214710"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66" name="Chevron 65">
            <a:extLst>
              <a:ext uri="{FF2B5EF4-FFF2-40B4-BE49-F238E27FC236}">
                <a16:creationId xmlns:a16="http://schemas.microsoft.com/office/drawing/2014/main" id="{6F4AAB0C-AB1A-B382-A6CA-475C8AB550EE}"/>
              </a:ext>
            </a:extLst>
          </p:cNvPr>
          <p:cNvSpPr/>
          <p:nvPr/>
        </p:nvSpPr>
        <p:spPr>
          <a:xfrm>
            <a:off x="5289683" y="1294304"/>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67" name="Straight Arrow Connector 66">
            <a:extLst>
              <a:ext uri="{FF2B5EF4-FFF2-40B4-BE49-F238E27FC236}">
                <a16:creationId xmlns:a16="http://schemas.microsoft.com/office/drawing/2014/main" id="{D7674515-DF99-8907-5E41-360E897A7A0D}"/>
              </a:ext>
            </a:extLst>
          </p:cNvPr>
          <p:cNvCxnSpPr>
            <a:cxnSpLocks/>
            <a:stCxn id="66" idx="3"/>
            <a:endCxn id="65" idx="1"/>
          </p:cNvCxnSpPr>
          <p:nvPr/>
        </p:nvCxnSpPr>
        <p:spPr>
          <a:xfrm flipV="1">
            <a:off x="6061212" y="1582118"/>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F84F1ED-2420-FECA-B479-B916F26957A5}"/>
              </a:ext>
            </a:extLst>
          </p:cNvPr>
          <p:cNvCxnSpPr>
            <a:cxnSpLocks/>
            <a:stCxn id="64" idx="3"/>
            <a:endCxn id="66" idx="1"/>
          </p:cNvCxnSpPr>
          <p:nvPr/>
        </p:nvCxnSpPr>
        <p:spPr>
          <a:xfrm>
            <a:off x="5136185" y="1582118"/>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A1167E8-47C4-A97B-8D30-5CE098A37F35}"/>
              </a:ext>
            </a:extLst>
          </p:cNvPr>
          <p:cNvSpPr/>
          <p:nvPr/>
        </p:nvSpPr>
        <p:spPr>
          <a:xfrm>
            <a:off x="604494" y="63208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0" name="TextBox 69">
            <a:extLst>
              <a:ext uri="{FF2B5EF4-FFF2-40B4-BE49-F238E27FC236}">
                <a16:creationId xmlns:a16="http://schemas.microsoft.com/office/drawing/2014/main" id="{E6774574-3DFB-7F20-DB20-6120DB0FB883}"/>
              </a:ext>
            </a:extLst>
          </p:cNvPr>
          <p:cNvSpPr txBox="1"/>
          <p:nvPr/>
        </p:nvSpPr>
        <p:spPr>
          <a:xfrm>
            <a:off x="682282" y="1272899"/>
            <a:ext cx="234360" cy="307777"/>
          </a:xfrm>
          <a:prstGeom prst="rect">
            <a:avLst/>
          </a:prstGeom>
          <a:noFill/>
        </p:spPr>
        <p:txBody>
          <a:bodyPr wrap="none" rtlCol="0">
            <a:spAutoFit/>
          </a:bodyPr>
          <a:lstStyle/>
          <a:p>
            <a:r>
              <a:rPr lang="en-JP" dirty="0">
                <a:solidFill>
                  <a:schemeClr val="bg1"/>
                </a:solidFill>
              </a:rPr>
              <a:t>:</a:t>
            </a:r>
          </a:p>
        </p:txBody>
      </p:sp>
      <p:sp>
        <p:nvSpPr>
          <p:cNvPr id="71" name="TextBox 70">
            <a:extLst>
              <a:ext uri="{FF2B5EF4-FFF2-40B4-BE49-F238E27FC236}">
                <a16:creationId xmlns:a16="http://schemas.microsoft.com/office/drawing/2014/main" id="{5C24873A-1793-E4AD-5341-4869F475AC87}"/>
              </a:ext>
            </a:extLst>
          </p:cNvPr>
          <p:cNvSpPr txBox="1"/>
          <p:nvPr/>
        </p:nvSpPr>
        <p:spPr>
          <a:xfrm>
            <a:off x="682282" y="2733522"/>
            <a:ext cx="234360" cy="307777"/>
          </a:xfrm>
          <a:prstGeom prst="rect">
            <a:avLst/>
          </a:prstGeom>
          <a:noFill/>
        </p:spPr>
        <p:txBody>
          <a:bodyPr wrap="none" rtlCol="0">
            <a:spAutoFit/>
          </a:bodyPr>
          <a:lstStyle/>
          <a:p>
            <a:r>
              <a:rPr lang="en-JP" dirty="0">
                <a:solidFill>
                  <a:schemeClr val="bg1"/>
                </a:solidFill>
              </a:rPr>
              <a:t>:</a:t>
            </a:r>
          </a:p>
        </p:txBody>
      </p:sp>
      <p:cxnSp>
        <p:nvCxnSpPr>
          <p:cNvPr id="72" name="Straight Arrow Connector 71">
            <a:extLst>
              <a:ext uri="{FF2B5EF4-FFF2-40B4-BE49-F238E27FC236}">
                <a16:creationId xmlns:a16="http://schemas.microsoft.com/office/drawing/2014/main" id="{2F518817-0DF0-D2D4-A73D-017656B42C47}"/>
              </a:ext>
            </a:extLst>
          </p:cNvPr>
          <p:cNvCxnSpPr>
            <a:cxnSpLocks/>
            <a:stCxn id="48" idx="3"/>
            <a:endCxn id="49" idx="1"/>
          </p:cNvCxnSpPr>
          <p:nvPr/>
        </p:nvCxnSpPr>
        <p:spPr>
          <a:xfrm>
            <a:off x="1449914" y="893873"/>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CB8E81F-A6C1-D016-922F-1D19DE606868}"/>
              </a:ext>
            </a:extLst>
          </p:cNvPr>
          <p:cNvSpPr txBox="1"/>
          <p:nvPr/>
        </p:nvSpPr>
        <p:spPr>
          <a:xfrm>
            <a:off x="7066505" y="2883245"/>
            <a:ext cx="1980029" cy="307777"/>
          </a:xfrm>
          <a:prstGeom prst="rect">
            <a:avLst/>
          </a:prstGeom>
          <a:noFill/>
        </p:spPr>
        <p:txBody>
          <a:bodyPr wrap="none" rtlCol="0">
            <a:spAutoFit/>
          </a:bodyPr>
          <a:lstStyle/>
          <a:p>
            <a:r>
              <a:rPr lang="en-JP" dirty="0"/>
              <a:t>従来の離散制御器合成</a:t>
            </a:r>
          </a:p>
        </p:txBody>
      </p:sp>
      <p:sp>
        <p:nvSpPr>
          <p:cNvPr id="74" name="TextBox 73">
            <a:extLst>
              <a:ext uri="{FF2B5EF4-FFF2-40B4-BE49-F238E27FC236}">
                <a16:creationId xmlns:a16="http://schemas.microsoft.com/office/drawing/2014/main" id="{AB55ABFC-85E4-B1B1-233E-879A67AA04EA}"/>
              </a:ext>
            </a:extLst>
          </p:cNvPr>
          <p:cNvSpPr txBox="1"/>
          <p:nvPr/>
        </p:nvSpPr>
        <p:spPr>
          <a:xfrm>
            <a:off x="5009535" y="3249924"/>
            <a:ext cx="4134465" cy="307777"/>
          </a:xfrm>
          <a:prstGeom prst="rect">
            <a:avLst/>
          </a:prstGeom>
          <a:noFill/>
        </p:spPr>
        <p:txBody>
          <a:bodyPr wrap="none" rtlCol="0">
            <a:spAutoFit/>
          </a:bodyPr>
          <a:lstStyle/>
          <a:p>
            <a:r>
              <a:rPr lang="en-JP" dirty="0"/>
              <a:t>ゲーム空間の一括構築を導入した離散制御器合成</a:t>
            </a:r>
          </a:p>
        </p:txBody>
      </p:sp>
    </p:spTree>
    <p:extLst>
      <p:ext uri="{BB962C8B-B14F-4D97-AF65-F5344CB8AC3E}">
        <p14:creationId xmlns:p14="http://schemas.microsoft.com/office/powerpoint/2010/main" val="21961804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82F6EDA4-DAE1-F791-9606-61159EBC49F4}"/>
              </a:ext>
            </a:extLst>
          </p:cNvPr>
          <p:cNvCxnSpPr>
            <a:cxnSpLocks/>
          </p:cNvCxnSpPr>
          <p:nvPr/>
        </p:nvCxnSpPr>
        <p:spPr>
          <a:xfrm>
            <a:off x="237368" y="3214835"/>
            <a:ext cx="868111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DD129828-BFC8-3F3A-4AFB-8560FE1E900C}"/>
              </a:ext>
            </a:extLst>
          </p:cNvPr>
          <p:cNvSpPr/>
          <p:nvPr/>
        </p:nvSpPr>
        <p:spPr>
          <a:xfrm>
            <a:off x="167713" y="1697700"/>
            <a:ext cx="1277957" cy="1318052"/>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48" name="Rounded Rectangle 47">
            <a:extLst>
              <a:ext uri="{FF2B5EF4-FFF2-40B4-BE49-F238E27FC236}">
                <a16:creationId xmlns:a16="http://schemas.microsoft.com/office/drawing/2014/main" id="{5536DBCD-9977-90EB-CC73-C381D38E7F89}"/>
              </a:ext>
            </a:extLst>
          </p:cNvPr>
          <p:cNvSpPr/>
          <p:nvPr/>
        </p:nvSpPr>
        <p:spPr>
          <a:xfrm>
            <a:off x="171957" y="234847"/>
            <a:ext cx="1277957" cy="1318052"/>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49" name="Chevron 48">
            <a:extLst>
              <a:ext uri="{FF2B5EF4-FFF2-40B4-BE49-F238E27FC236}">
                <a16:creationId xmlns:a16="http://schemas.microsoft.com/office/drawing/2014/main" id="{1B4A1DF5-9767-DE6F-4A06-3EC4E4964748}"/>
              </a:ext>
            </a:extLst>
          </p:cNvPr>
          <p:cNvSpPr/>
          <p:nvPr/>
        </p:nvSpPr>
        <p:spPr>
          <a:xfrm>
            <a:off x="1535363" y="606739"/>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50" name="Elbow Connector 49">
            <a:extLst>
              <a:ext uri="{FF2B5EF4-FFF2-40B4-BE49-F238E27FC236}">
                <a16:creationId xmlns:a16="http://schemas.microsoft.com/office/drawing/2014/main" id="{9532ABD6-27C7-BA21-0EC9-F45972F5E39A}"/>
              </a:ext>
            </a:extLst>
          </p:cNvPr>
          <p:cNvCxnSpPr>
            <a:cxnSpLocks/>
            <a:stCxn id="47" idx="3"/>
            <a:endCxn id="61" idx="1"/>
          </p:cNvCxnSpPr>
          <p:nvPr/>
        </p:nvCxnSpPr>
        <p:spPr>
          <a:xfrm flipV="1">
            <a:off x="1445670" y="1582118"/>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84909711-D251-9CC3-821F-02E6F19D8B47}"/>
              </a:ext>
            </a:extLst>
          </p:cNvPr>
          <p:cNvSpPr/>
          <p:nvPr/>
        </p:nvSpPr>
        <p:spPr>
          <a:xfrm>
            <a:off x="299569" y="60857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52" name="Rounded Rectangle 51">
            <a:extLst>
              <a:ext uri="{FF2B5EF4-FFF2-40B4-BE49-F238E27FC236}">
                <a16:creationId xmlns:a16="http://schemas.microsoft.com/office/drawing/2014/main" id="{F8B48F24-1E8B-531C-B282-01A1D165CDA1}"/>
              </a:ext>
            </a:extLst>
          </p:cNvPr>
          <p:cNvSpPr/>
          <p:nvPr/>
        </p:nvSpPr>
        <p:spPr>
          <a:xfrm>
            <a:off x="298708" y="99396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53" name="Rounded Rectangle 52">
            <a:extLst>
              <a:ext uri="{FF2B5EF4-FFF2-40B4-BE49-F238E27FC236}">
                <a16:creationId xmlns:a16="http://schemas.microsoft.com/office/drawing/2014/main" id="{D7C8086E-F8CA-B245-A3E6-C472F52AC0B4}"/>
              </a:ext>
            </a:extLst>
          </p:cNvPr>
          <p:cNvSpPr/>
          <p:nvPr/>
        </p:nvSpPr>
        <p:spPr>
          <a:xfrm>
            <a:off x="298708" y="205180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54" name="Rounded Rectangle 53">
            <a:extLst>
              <a:ext uri="{FF2B5EF4-FFF2-40B4-BE49-F238E27FC236}">
                <a16:creationId xmlns:a16="http://schemas.microsoft.com/office/drawing/2014/main" id="{89F820F7-22DD-C9DA-769A-FE762AB73BB2}"/>
              </a:ext>
            </a:extLst>
          </p:cNvPr>
          <p:cNvSpPr/>
          <p:nvPr/>
        </p:nvSpPr>
        <p:spPr>
          <a:xfrm>
            <a:off x="298708" y="243076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55" name="Rounded Rectangle 54">
            <a:extLst>
              <a:ext uri="{FF2B5EF4-FFF2-40B4-BE49-F238E27FC236}">
                <a16:creationId xmlns:a16="http://schemas.microsoft.com/office/drawing/2014/main" id="{C36BBAD5-8EF3-E067-BEDF-8191CF7985E6}"/>
              </a:ext>
            </a:extLst>
          </p:cNvPr>
          <p:cNvSpPr/>
          <p:nvPr/>
        </p:nvSpPr>
        <p:spPr>
          <a:xfrm>
            <a:off x="8226296" y="136554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56" name="Straight Arrow Connector 55">
            <a:extLst>
              <a:ext uri="{FF2B5EF4-FFF2-40B4-BE49-F238E27FC236}">
                <a16:creationId xmlns:a16="http://schemas.microsoft.com/office/drawing/2014/main" id="{06D3476A-FE52-8D15-7495-ADDE97421914}"/>
              </a:ext>
            </a:extLst>
          </p:cNvPr>
          <p:cNvCxnSpPr>
            <a:cxnSpLocks/>
            <a:stCxn id="65" idx="3"/>
            <a:endCxn id="62" idx="1"/>
          </p:cNvCxnSpPr>
          <p:nvPr/>
        </p:nvCxnSpPr>
        <p:spPr>
          <a:xfrm>
            <a:off x="6976629" y="158211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E90ACC-2ED8-128B-5A2E-2B09062624DE}"/>
              </a:ext>
            </a:extLst>
          </p:cNvPr>
          <p:cNvCxnSpPr>
            <a:cxnSpLocks/>
            <a:stCxn id="62" idx="3"/>
            <a:endCxn id="55" idx="1"/>
          </p:cNvCxnSpPr>
          <p:nvPr/>
        </p:nvCxnSpPr>
        <p:spPr>
          <a:xfrm flipV="1">
            <a:off x="8009425" y="158211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109725CD-6CD6-F37E-4F39-631605BC23DD}"/>
              </a:ext>
            </a:extLst>
          </p:cNvPr>
          <p:cNvCxnSpPr>
            <a:cxnSpLocks/>
            <a:stCxn id="59" idx="3"/>
            <a:endCxn id="61" idx="1"/>
          </p:cNvCxnSpPr>
          <p:nvPr/>
        </p:nvCxnSpPr>
        <p:spPr>
          <a:xfrm>
            <a:off x="3161364" y="900861"/>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C84A2B5-A9E9-D6A6-8A32-F1842417461C}"/>
              </a:ext>
            </a:extLst>
          </p:cNvPr>
          <p:cNvSpPr/>
          <p:nvPr/>
        </p:nvSpPr>
        <p:spPr>
          <a:xfrm>
            <a:off x="2399445" y="554937"/>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60" name="Straight Arrow Connector 59">
            <a:extLst>
              <a:ext uri="{FF2B5EF4-FFF2-40B4-BE49-F238E27FC236}">
                <a16:creationId xmlns:a16="http://schemas.microsoft.com/office/drawing/2014/main" id="{E3AA59F4-937F-2B6A-89E6-F990915526F0}"/>
              </a:ext>
            </a:extLst>
          </p:cNvPr>
          <p:cNvCxnSpPr>
            <a:cxnSpLocks/>
            <a:stCxn id="49" idx="3"/>
            <a:endCxn id="59" idx="1"/>
          </p:cNvCxnSpPr>
          <p:nvPr/>
        </p:nvCxnSpPr>
        <p:spPr>
          <a:xfrm>
            <a:off x="2297282" y="897023"/>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4083854A-DABA-74B7-1C9A-56652C459A18}"/>
              </a:ext>
            </a:extLst>
          </p:cNvPr>
          <p:cNvSpPr/>
          <p:nvPr/>
        </p:nvSpPr>
        <p:spPr>
          <a:xfrm>
            <a:off x="3363332" y="1291834"/>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62" name="Chevron 61">
            <a:extLst>
              <a:ext uri="{FF2B5EF4-FFF2-40B4-BE49-F238E27FC236}">
                <a16:creationId xmlns:a16="http://schemas.microsoft.com/office/drawing/2014/main" id="{E7400DEB-4E2A-95DC-1F0F-886EEA7CB0C8}"/>
              </a:ext>
            </a:extLst>
          </p:cNvPr>
          <p:cNvSpPr/>
          <p:nvPr/>
        </p:nvSpPr>
        <p:spPr>
          <a:xfrm>
            <a:off x="7229714" y="129183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63" name="Straight Arrow Connector 62">
            <a:extLst>
              <a:ext uri="{FF2B5EF4-FFF2-40B4-BE49-F238E27FC236}">
                <a16:creationId xmlns:a16="http://schemas.microsoft.com/office/drawing/2014/main" id="{6928FE2A-B879-E336-4473-87DD0A6216B7}"/>
              </a:ext>
            </a:extLst>
          </p:cNvPr>
          <p:cNvCxnSpPr>
            <a:cxnSpLocks/>
            <a:stCxn id="61" idx="3"/>
            <a:endCxn id="64" idx="1"/>
          </p:cNvCxnSpPr>
          <p:nvPr/>
        </p:nvCxnSpPr>
        <p:spPr>
          <a:xfrm>
            <a:off x="4226044" y="1582118"/>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BDA0E6BB-5DA4-13E4-D49C-E67C853B832C}"/>
              </a:ext>
            </a:extLst>
          </p:cNvPr>
          <p:cNvSpPr/>
          <p:nvPr/>
        </p:nvSpPr>
        <p:spPr>
          <a:xfrm>
            <a:off x="4374266"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65" name="Rounded Rectangle 64">
            <a:extLst>
              <a:ext uri="{FF2B5EF4-FFF2-40B4-BE49-F238E27FC236}">
                <a16:creationId xmlns:a16="http://schemas.microsoft.com/office/drawing/2014/main" id="{967A3365-B00F-383C-18D5-0200B44E37B0}"/>
              </a:ext>
            </a:extLst>
          </p:cNvPr>
          <p:cNvSpPr/>
          <p:nvPr/>
        </p:nvSpPr>
        <p:spPr>
          <a:xfrm>
            <a:off x="6214710"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66" name="Chevron 65">
            <a:extLst>
              <a:ext uri="{FF2B5EF4-FFF2-40B4-BE49-F238E27FC236}">
                <a16:creationId xmlns:a16="http://schemas.microsoft.com/office/drawing/2014/main" id="{6F4AAB0C-AB1A-B382-A6CA-475C8AB550EE}"/>
              </a:ext>
            </a:extLst>
          </p:cNvPr>
          <p:cNvSpPr/>
          <p:nvPr/>
        </p:nvSpPr>
        <p:spPr>
          <a:xfrm>
            <a:off x="5289683" y="1294304"/>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67" name="Straight Arrow Connector 66">
            <a:extLst>
              <a:ext uri="{FF2B5EF4-FFF2-40B4-BE49-F238E27FC236}">
                <a16:creationId xmlns:a16="http://schemas.microsoft.com/office/drawing/2014/main" id="{D7674515-DF99-8907-5E41-360E897A7A0D}"/>
              </a:ext>
            </a:extLst>
          </p:cNvPr>
          <p:cNvCxnSpPr>
            <a:cxnSpLocks/>
            <a:stCxn id="66" idx="3"/>
            <a:endCxn id="65" idx="1"/>
          </p:cNvCxnSpPr>
          <p:nvPr/>
        </p:nvCxnSpPr>
        <p:spPr>
          <a:xfrm flipV="1">
            <a:off x="6061212" y="1582118"/>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F84F1ED-2420-FECA-B479-B916F26957A5}"/>
              </a:ext>
            </a:extLst>
          </p:cNvPr>
          <p:cNvCxnSpPr>
            <a:cxnSpLocks/>
            <a:stCxn id="64" idx="3"/>
            <a:endCxn id="66" idx="1"/>
          </p:cNvCxnSpPr>
          <p:nvPr/>
        </p:nvCxnSpPr>
        <p:spPr>
          <a:xfrm>
            <a:off x="5136185" y="1582118"/>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A1167E8-47C4-A97B-8D30-5CE098A37F35}"/>
              </a:ext>
            </a:extLst>
          </p:cNvPr>
          <p:cNvSpPr/>
          <p:nvPr/>
        </p:nvSpPr>
        <p:spPr>
          <a:xfrm>
            <a:off x="604494" y="63208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0" name="TextBox 69">
            <a:extLst>
              <a:ext uri="{FF2B5EF4-FFF2-40B4-BE49-F238E27FC236}">
                <a16:creationId xmlns:a16="http://schemas.microsoft.com/office/drawing/2014/main" id="{E6774574-3DFB-7F20-DB20-6120DB0FB883}"/>
              </a:ext>
            </a:extLst>
          </p:cNvPr>
          <p:cNvSpPr txBox="1"/>
          <p:nvPr/>
        </p:nvSpPr>
        <p:spPr>
          <a:xfrm>
            <a:off x="682282" y="1272899"/>
            <a:ext cx="234360" cy="307777"/>
          </a:xfrm>
          <a:prstGeom prst="rect">
            <a:avLst/>
          </a:prstGeom>
          <a:noFill/>
        </p:spPr>
        <p:txBody>
          <a:bodyPr wrap="none" rtlCol="0">
            <a:spAutoFit/>
          </a:bodyPr>
          <a:lstStyle/>
          <a:p>
            <a:r>
              <a:rPr lang="en-JP" dirty="0">
                <a:solidFill>
                  <a:schemeClr val="bg1"/>
                </a:solidFill>
              </a:rPr>
              <a:t>:</a:t>
            </a:r>
          </a:p>
        </p:txBody>
      </p:sp>
      <p:sp>
        <p:nvSpPr>
          <p:cNvPr id="71" name="TextBox 70">
            <a:extLst>
              <a:ext uri="{FF2B5EF4-FFF2-40B4-BE49-F238E27FC236}">
                <a16:creationId xmlns:a16="http://schemas.microsoft.com/office/drawing/2014/main" id="{5C24873A-1793-E4AD-5341-4869F475AC87}"/>
              </a:ext>
            </a:extLst>
          </p:cNvPr>
          <p:cNvSpPr txBox="1"/>
          <p:nvPr/>
        </p:nvSpPr>
        <p:spPr>
          <a:xfrm>
            <a:off x="682282" y="2733522"/>
            <a:ext cx="234360" cy="307777"/>
          </a:xfrm>
          <a:prstGeom prst="rect">
            <a:avLst/>
          </a:prstGeom>
          <a:noFill/>
        </p:spPr>
        <p:txBody>
          <a:bodyPr wrap="none" rtlCol="0">
            <a:spAutoFit/>
          </a:bodyPr>
          <a:lstStyle/>
          <a:p>
            <a:r>
              <a:rPr lang="en-JP" dirty="0">
                <a:solidFill>
                  <a:schemeClr val="bg1"/>
                </a:solidFill>
              </a:rPr>
              <a:t>:</a:t>
            </a:r>
          </a:p>
        </p:txBody>
      </p:sp>
      <p:cxnSp>
        <p:nvCxnSpPr>
          <p:cNvPr id="72" name="Straight Arrow Connector 71">
            <a:extLst>
              <a:ext uri="{FF2B5EF4-FFF2-40B4-BE49-F238E27FC236}">
                <a16:creationId xmlns:a16="http://schemas.microsoft.com/office/drawing/2014/main" id="{2F518817-0DF0-D2D4-A73D-017656B42C47}"/>
              </a:ext>
            </a:extLst>
          </p:cNvPr>
          <p:cNvCxnSpPr>
            <a:cxnSpLocks/>
            <a:stCxn id="48" idx="3"/>
            <a:endCxn id="49" idx="1"/>
          </p:cNvCxnSpPr>
          <p:nvPr/>
        </p:nvCxnSpPr>
        <p:spPr>
          <a:xfrm>
            <a:off x="1449914" y="893873"/>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CB8E81F-A6C1-D016-922F-1D19DE606868}"/>
              </a:ext>
            </a:extLst>
          </p:cNvPr>
          <p:cNvSpPr txBox="1"/>
          <p:nvPr/>
        </p:nvSpPr>
        <p:spPr>
          <a:xfrm>
            <a:off x="7066505" y="2883245"/>
            <a:ext cx="1980029" cy="307777"/>
          </a:xfrm>
          <a:prstGeom prst="rect">
            <a:avLst/>
          </a:prstGeom>
          <a:noFill/>
        </p:spPr>
        <p:txBody>
          <a:bodyPr wrap="none" rtlCol="0">
            <a:spAutoFit/>
          </a:bodyPr>
          <a:lstStyle/>
          <a:p>
            <a:r>
              <a:rPr lang="en-JP" dirty="0"/>
              <a:t>従来の離散制御器合成</a:t>
            </a:r>
          </a:p>
        </p:txBody>
      </p:sp>
      <p:sp>
        <p:nvSpPr>
          <p:cNvPr id="74" name="TextBox 73">
            <a:extLst>
              <a:ext uri="{FF2B5EF4-FFF2-40B4-BE49-F238E27FC236}">
                <a16:creationId xmlns:a16="http://schemas.microsoft.com/office/drawing/2014/main" id="{AB55ABFC-85E4-B1B1-233E-879A67AA04EA}"/>
              </a:ext>
            </a:extLst>
          </p:cNvPr>
          <p:cNvSpPr txBox="1"/>
          <p:nvPr/>
        </p:nvSpPr>
        <p:spPr>
          <a:xfrm>
            <a:off x="5289683" y="3238329"/>
            <a:ext cx="3775393" cy="307777"/>
          </a:xfrm>
          <a:prstGeom prst="rect">
            <a:avLst/>
          </a:prstGeom>
          <a:noFill/>
        </p:spPr>
        <p:txBody>
          <a:bodyPr wrap="none" rtlCol="0">
            <a:spAutoFit/>
          </a:bodyPr>
          <a:lstStyle/>
          <a:p>
            <a:r>
              <a:rPr lang="en-JP" dirty="0"/>
              <a:t>制御器の段階構築を導入した離散制御器合成</a:t>
            </a:r>
          </a:p>
        </p:txBody>
      </p:sp>
      <p:sp>
        <p:nvSpPr>
          <p:cNvPr id="4" name="Rounded Rectangle 3">
            <a:extLst>
              <a:ext uri="{FF2B5EF4-FFF2-40B4-BE49-F238E27FC236}">
                <a16:creationId xmlns:a16="http://schemas.microsoft.com/office/drawing/2014/main" id="{326D3FF8-8B38-3FD9-1D18-05D5AA0B8BC5}"/>
              </a:ext>
            </a:extLst>
          </p:cNvPr>
          <p:cNvSpPr/>
          <p:nvPr/>
        </p:nvSpPr>
        <p:spPr>
          <a:xfrm>
            <a:off x="181023" y="3604488"/>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5" name="Rounded Rectangle 4">
            <a:extLst>
              <a:ext uri="{FF2B5EF4-FFF2-40B4-BE49-F238E27FC236}">
                <a16:creationId xmlns:a16="http://schemas.microsoft.com/office/drawing/2014/main" id="{911A30F0-76AE-7242-9DA8-198B0BDB684C}"/>
              </a:ext>
            </a:extLst>
          </p:cNvPr>
          <p:cNvSpPr/>
          <p:nvPr/>
        </p:nvSpPr>
        <p:spPr>
          <a:xfrm>
            <a:off x="295818" y="3963241"/>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6" name="Rounded Rectangle 5">
            <a:extLst>
              <a:ext uri="{FF2B5EF4-FFF2-40B4-BE49-F238E27FC236}">
                <a16:creationId xmlns:a16="http://schemas.microsoft.com/office/drawing/2014/main" id="{0502AA84-234C-4C55-6643-89F33118A45C}"/>
              </a:ext>
            </a:extLst>
          </p:cNvPr>
          <p:cNvSpPr/>
          <p:nvPr/>
        </p:nvSpPr>
        <p:spPr>
          <a:xfrm>
            <a:off x="295818" y="4349909"/>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8" name="Chevron 7">
            <a:extLst>
              <a:ext uri="{FF2B5EF4-FFF2-40B4-BE49-F238E27FC236}">
                <a16:creationId xmlns:a16="http://schemas.microsoft.com/office/drawing/2014/main" id="{E4FC5BBF-035A-E858-22AA-98F54397C16F}"/>
              </a:ext>
            </a:extLst>
          </p:cNvPr>
          <p:cNvSpPr/>
          <p:nvPr/>
        </p:nvSpPr>
        <p:spPr>
          <a:xfrm>
            <a:off x="1455371" y="4838337"/>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9" name="Rounded Rectangle 8">
            <a:extLst>
              <a:ext uri="{FF2B5EF4-FFF2-40B4-BE49-F238E27FC236}">
                <a16:creationId xmlns:a16="http://schemas.microsoft.com/office/drawing/2014/main" id="{1E9B8B54-1D5D-E456-0E91-1B3E0672F048}"/>
              </a:ext>
            </a:extLst>
          </p:cNvPr>
          <p:cNvSpPr/>
          <p:nvPr/>
        </p:nvSpPr>
        <p:spPr>
          <a:xfrm>
            <a:off x="295815" y="4729385"/>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10" name="Rounded Rectangle 9">
            <a:extLst>
              <a:ext uri="{FF2B5EF4-FFF2-40B4-BE49-F238E27FC236}">
                <a16:creationId xmlns:a16="http://schemas.microsoft.com/office/drawing/2014/main" id="{C9590073-6CF6-7305-93F6-75EACED06CC8}"/>
              </a:ext>
            </a:extLst>
          </p:cNvPr>
          <p:cNvSpPr/>
          <p:nvPr/>
        </p:nvSpPr>
        <p:spPr>
          <a:xfrm>
            <a:off x="181023" y="523220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1" name="Rounded Rectangle 10">
            <a:extLst>
              <a:ext uri="{FF2B5EF4-FFF2-40B4-BE49-F238E27FC236}">
                <a16:creationId xmlns:a16="http://schemas.microsoft.com/office/drawing/2014/main" id="{B63A5CFC-600D-3B65-413C-6015CD1EB152}"/>
              </a:ext>
            </a:extLst>
          </p:cNvPr>
          <p:cNvSpPr/>
          <p:nvPr/>
        </p:nvSpPr>
        <p:spPr>
          <a:xfrm>
            <a:off x="295818" y="5590962"/>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12" name="Rounded Rectangle 11">
            <a:extLst>
              <a:ext uri="{FF2B5EF4-FFF2-40B4-BE49-F238E27FC236}">
                <a16:creationId xmlns:a16="http://schemas.microsoft.com/office/drawing/2014/main" id="{ACE7A4C3-D443-753E-20C5-D08468DB5FF5}"/>
              </a:ext>
            </a:extLst>
          </p:cNvPr>
          <p:cNvSpPr/>
          <p:nvPr/>
        </p:nvSpPr>
        <p:spPr>
          <a:xfrm>
            <a:off x="295818" y="5977630"/>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14" name="Rounded Rectangle 13">
            <a:extLst>
              <a:ext uri="{FF2B5EF4-FFF2-40B4-BE49-F238E27FC236}">
                <a16:creationId xmlns:a16="http://schemas.microsoft.com/office/drawing/2014/main" id="{FB29CE6C-B8C4-CBC7-24D5-D111B7D671CE}"/>
              </a:ext>
            </a:extLst>
          </p:cNvPr>
          <p:cNvSpPr/>
          <p:nvPr/>
        </p:nvSpPr>
        <p:spPr>
          <a:xfrm>
            <a:off x="295815" y="6357106"/>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17" name="Elbow Connector 16">
            <a:extLst>
              <a:ext uri="{FF2B5EF4-FFF2-40B4-BE49-F238E27FC236}">
                <a16:creationId xmlns:a16="http://schemas.microsoft.com/office/drawing/2014/main" id="{F65BA185-B7CD-7BB6-56AD-F4D7BECECD5A}"/>
              </a:ext>
            </a:extLst>
          </p:cNvPr>
          <p:cNvCxnSpPr>
            <a:cxnSpLocks/>
            <a:stCxn id="4" idx="3"/>
            <a:endCxn id="8" idx="1"/>
          </p:cNvCxnSpPr>
          <p:nvPr/>
        </p:nvCxnSpPr>
        <p:spPr>
          <a:xfrm>
            <a:off x="1274523" y="4374292"/>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E75EA85-03E7-F2C2-8766-68FF7D178485}"/>
              </a:ext>
            </a:extLst>
          </p:cNvPr>
          <p:cNvCxnSpPr>
            <a:cxnSpLocks/>
            <a:stCxn id="10" idx="3"/>
            <a:endCxn id="8" idx="1"/>
          </p:cNvCxnSpPr>
          <p:nvPr/>
        </p:nvCxnSpPr>
        <p:spPr>
          <a:xfrm flipV="1">
            <a:off x="1274523" y="5180307"/>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F74EB026-6114-9CB8-6AC2-5911D3914D78}"/>
              </a:ext>
            </a:extLst>
          </p:cNvPr>
          <p:cNvSpPr/>
          <p:nvPr/>
        </p:nvSpPr>
        <p:spPr>
          <a:xfrm>
            <a:off x="2506050" y="3604488"/>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34" name="Rounded Rectangle 33">
            <a:extLst>
              <a:ext uri="{FF2B5EF4-FFF2-40B4-BE49-F238E27FC236}">
                <a16:creationId xmlns:a16="http://schemas.microsoft.com/office/drawing/2014/main" id="{1CC1AA82-7DF3-D70E-5460-693139E52232}"/>
              </a:ext>
            </a:extLst>
          </p:cNvPr>
          <p:cNvSpPr/>
          <p:nvPr/>
        </p:nvSpPr>
        <p:spPr>
          <a:xfrm>
            <a:off x="2620845" y="3963241"/>
            <a:ext cx="863030" cy="67803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sp>
        <p:nvSpPr>
          <p:cNvPr id="35" name="Rounded Rectangle 34">
            <a:extLst>
              <a:ext uri="{FF2B5EF4-FFF2-40B4-BE49-F238E27FC236}">
                <a16:creationId xmlns:a16="http://schemas.microsoft.com/office/drawing/2014/main" id="{9597E2A9-CA39-B8F0-ABD5-08D3012C13E5}"/>
              </a:ext>
            </a:extLst>
          </p:cNvPr>
          <p:cNvSpPr/>
          <p:nvPr/>
        </p:nvSpPr>
        <p:spPr>
          <a:xfrm>
            <a:off x="2620842" y="4729385"/>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36" name="Rounded Rectangle 35">
            <a:extLst>
              <a:ext uri="{FF2B5EF4-FFF2-40B4-BE49-F238E27FC236}">
                <a16:creationId xmlns:a16="http://schemas.microsoft.com/office/drawing/2014/main" id="{B5A6DF49-6B4F-1374-71E3-65EE1758BBC7}"/>
              </a:ext>
            </a:extLst>
          </p:cNvPr>
          <p:cNvSpPr/>
          <p:nvPr/>
        </p:nvSpPr>
        <p:spPr>
          <a:xfrm>
            <a:off x="2506050" y="523220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37" name="Rounded Rectangle 36">
            <a:extLst>
              <a:ext uri="{FF2B5EF4-FFF2-40B4-BE49-F238E27FC236}">
                <a16:creationId xmlns:a16="http://schemas.microsoft.com/office/drawing/2014/main" id="{27125578-A03F-233E-35BC-C9E005E5E7DA}"/>
              </a:ext>
            </a:extLst>
          </p:cNvPr>
          <p:cNvSpPr/>
          <p:nvPr/>
        </p:nvSpPr>
        <p:spPr>
          <a:xfrm>
            <a:off x="2620845" y="5977630"/>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38" name="Elbow Connector 37">
            <a:extLst>
              <a:ext uri="{FF2B5EF4-FFF2-40B4-BE49-F238E27FC236}">
                <a16:creationId xmlns:a16="http://schemas.microsoft.com/office/drawing/2014/main" id="{F1B02757-69F6-FB14-F2A2-5870E965DB3C}"/>
              </a:ext>
            </a:extLst>
          </p:cNvPr>
          <p:cNvCxnSpPr>
            <a:cxnSpLocks/>
            <a:stCxn id="8" idx="3"/>
            <a:endCxn id="23" idx="1"/>
          </p:cNvCxnSpPr>
          <p:nvPr/>
        </p:nvCxnSpPr>
        <p:spPr>
          <a:xfrm flipV="1">
            <a:off x="2272003" y="4374292"/>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AF48423C-5A59-996A-F1A2-B9E5F99AD200}"/>
              </a:ext>
            </a:extLst>
          </p:cNvPr>
          <p:cNvCxnSpPr>
            <a:cxnSpLocks/>
            <a:stCxn id="8" idx="3"/>
            <a:endCxn id="36" idx="1"/>
          </p:cNvCxnSpPr>
          <p:nvPr/>
        </p:nvCxnSpPr>
        <p:spPr>
          <a:xfrm>
            <a:off x="2272003" y="5180307"/>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Chevron 39">
            <a:extLst>
              <a:ext uri="{FF2B5EF4-FFF2-40B4-BE49-F238E27FC236}">
                <a16:creationId xmlns:a16="http://schemas.microsoft.com/office/drawing/2014/main" id="{5B7EEDD2-0428-746B-5759-E4D2166A6776}"/>
              </a:ext>
            </a:extLst>
          </p:cNvPr>
          <p:cNvSpPr/>
          <p:nvPr/>
        </p:nvSpPr>
        <p:spPr>
          <a:xfrm>
            <a:off x="3772910" y="4838337"/>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41" name="Elbow Connector 40">
            <a:extLst>
              <a:ext uri="{FF2B5EF4-FFF2-40B4-BE49-F238E27FC236}">
                <a16:creationId xmlns:a16="http://schemas.microsoft.com/office/drawing/2014/main" id="{B4EAC68C-CBB0-C529-BBF2-1CD4D7A12126}"/>
              </a:ext>
            </a:extLst>
          </p:cNvPr>
          <p:cNvCxnSpPr>
            <a:cxnSpLocks/>
            <a:stCxn id="23" idx="3"/>
            <a:endCxn id="40" idx="1"/>
          </p:cNvCxnSpPr>
          <p:nvPr/>
        </p:nvCxnSpPr>
        <p:spPr>
          <a:xfrm>
            <a:off x="3599550" y="4374292"/>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B774D0C0-F110-D241-1143-9E3AD16C1214}"/>
              </a:ext>
            </a:extLst>
          </p:cNvPr>
          <p:cNvCxnSpPr>
            <a:cxnSpLocks/>
            <a:stCxn id="36" idx="3"/>
            <a:endCxn id="40" idx="1"/>
          </p:cNvCxnSpPr>
          <p:nvPr/>
        </p:nvCxnSpPr>
        <p:spPr>
          <a:xfrm flipV="1">
            <a:off x="3599550" y="5180307"/>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Chevron 42">
            <a:extLst>
              <a:ext uri="{FF2B5EF4-FFF2-40B4-BE49-F238E27FC236}">
                <a16:creationId xmlns:a16="http://schemas.microsoft.com/office/drawing/2014/main" id="{569711E0-69EE-C504-FBBF-E3F727A44E2F}"/>
              </a:ext>
            </a:extLst>
          </p:cNvPr>
          <p:cNvSpPr/>
          <p:nvPr/>
        </p:nvSpPr>
        <p:spPr>
          <a:xfrm>
            <a:off x="6910210" y="4838337"/>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45" name="Rounded Rectangle 44">
            <a:extLst>
              <a:ext uri="{FF2B5EF4-FFF2-40B4-BE49-F238E27FC236}">
                <a16:creationId xmlns:a16="http://schemas.microsoft.com/office/drawing/2014/main" id="{90B48B0D-EDC5-44F9-7E2B-97E6C13B72EA}"/>
              </a:ext>
            </a:extLst>
          </p:cNvPr>
          <p:cNvSpPr/>
          <p:nvPr/>
        </p:nvSpPr>
        <p:spPr>
          <a:xfrm>
            <a:off x="7954453" y="3604488"/>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46" name="Rounded Rectangle 45">
            <a:extLst>
              <a:ext uri="{FF2B5EF4-FFF2-40B4-BE49-F238E27FC236}">
                <a16:creationId xmlns:a16="http://schemas.microsoft.com/office/drawing/2014/main" id="{89C63178-099E-C97B-7DB4-6800B8754908}"/>
              </a:ext>
            </a:extLst>
          </p:cNvPr>
          <p:cNvSpPr/>
          <p:nvPr/>
        </p:nvSpPr>
        <p:spPr>
          <a:xfrm>
            <a:off x="8069248" y="418652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75" name="Rounded Rectangle 74">
            <a:extLst>
              <a:ext uri="{FF2B5EF4-FFF2-40B4-BE49-F238E27FC236}">
                <a16:creationId xmlns:a16="http://schemas.microsoft.com/office/drawing/2014/main" id="{D04098C6-633A-1D43-6BB5-48DF26690E3C}"/>
              </a:ext>
            </a:extLst>
          </p:cNvPr>
          <p:cNvSpPr/>
          <p:nvPr/>
        </p:nvSpPr>
        <p:spPr>
          <a:xfrm>
            <a:off x="7954453" y="523220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cxnSp>
        <p:nvCxnSpPr>
          <p:cNvPr id="76" name="Elbow Connector 75">
            <a:extLst>
              <a:ext uri="{FF2B5EF4-FFF2-40B4-BE49-F238E27FC236}">
                <a16:creationId xmlns:a16="http://schemas.microsoft.com/office/drawing/2014/main" id="{1908D4BD-C16A-B856-29F1-96BA565A03C4}"/>
              </a:ext>
            </a:extLst>
          </p:cNvPr>
          <p:cNvCxnSpPr>
            <a:cxnSpLocks/>
            <a:stCxn id="43" idx="3"/>
            <a:endCxn id="45" idx="1"/>
          </p:cNvCxnSpPr>
          <p:nvPr/>
        </p:nvCxnSpPr>
        <p:spPr>
          <a:xfrm flipV="1">
            <a:off x="7726842" y="4374292"/>
            <a:ext cx="22761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5B3F7874-8935-1466-86CB-5D7F9A37A5BA}"/>
              </a:ext>
            </a:extLst>
          </p:cNvPr>
          <p:cNvCxnSpPr>
            <a:cxnSpLocks/>
            <a:stCxn id="43" idx="3"/>
            <a:endCxn id="75" idx="1"/>
          </p:cNvCxnSpPr>
          <p:nvPr/>
        </p:nvCxnSpPr>
        <p:spPr>
          <a:xfrm>
            <a:off x="7726842" y="5180307"/>
            <a:ext cx="22761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B40681-8EEA-3820-D0F8-37E7EC85105F}"/>
              </a:ext>
            </a:extLst>
          </p:cNvPr>
          <p:cNvCxnSpPr>
            <a:cxnSpLocks/>
          </p:cNvCxnSpPr>
          <p:nvPr/>
        </p:nvCxnSpPr>
        <p:spPr>
          <a:xfrm flipH="1">
            <a:off x="4710222" y="5180307"/>
            <a:ext cx="2093658"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Wave 78">
            <a:extLst>
              <a:ext uri="{FF2B5EF4-FFF2-40B4-BE49-F238E27FC236}">
                <a16:creationId xmlns:a16="http://schemas.microsoft.com/office/drawing/2014/main" id="{65AB5645-BCD8-53F4-1A1C-CA9435F8EF36}"/>
              </a:ext>
            </a:extLst>
          </p:cNvPr>
          <p:cNvSpPr/>
          <p:nvPr/>
        </p:nvSpPr>
        <p:spPr>
          <a:xfrm>
            <a:off x="5264700" y="4941074"/>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0" name="Rounded Rectangle 79">
            <a:extLst>
              <a:ext uri="{FF2B5EF4-FFF2-40B4-BE49-F238E27FC236}">
                <a16:creationId xmlns:a16="http://schemas.microsoft.com/office/drawing/2014/main" id="{46619988-E866-15D1-7592-C79877528485}"/>
              </a:ext>
            </a:extLst>
          </p:cNvPr>
          <p:cNvSpPr/>
          <p:nvPr/>
        </p:nvSpPr>
        <p:spPr>
          <a:xfrm>
            <a:off x="2620842" y="6357106"/>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81" name="TextBox 80">
            <a:extLst>
              <a:ext uri="{FF2B5EF4-FFF2-40B4-BE49-F238E27FC236}">
                <a16:creationId xmlns:a16="http://schemas.microsoft.com/office/drawing/2014/main" id="{DB533C3C-6CA1-E4EC-F947-F51E31AA347F}"/>
              </a:ext>
            </a:extLst>
          </p:cNvPr>
          <p:cNvSpPr txBox="1"/>
          <p:nvPr/>
        </p:nvSpPr>
        <p:spPr>
          <a:xfrm>
            <a:off x="3883849" y="5687933"/>
            <a:ext cx="3954929" cy="523220"/>
          </a:xfrm>
          <a:prstGeom prst="rect">
            <a:avLst/>
          </a:prstGeom>
          <a:noFill/>
        </p:spPr>
        <p:txBody>
          <a:bodyPr wrap="none" rtlCol="0">
            <a:spAutoFit/>
          </a:bodyPr>
          <a:lstStyle/>
          <a:p>
            <a:r>
              <a:rPr lang="en-JP" dirty="0"/>
              <a:t>監視モデル全てが環境モデルに反映されるまで</a:t>
            </a:r>
            <a:br>
              <a:rPr lang="en-JP" dirty="0"/>
            </a:br>
            <a:r>
              <a:rPr lang="en-JP" dirty="0"/>
              <a:t>部分分析を繰り返し行う</a:t>
            </a:r>
          </a:p>
        </p:txBody>
      </p:sp>
      <p:sp>
        <p:nvSpPr>
          <p:cNvPr id="82" name="Rounded Rectangle 81">
            <a:extLst>
              <a:ext uri="{FF2B5EF4-FFF2-40B4-BE49-F238E27FC236}">
                <a16:creationId xmlns:a16="http://schemas.microsoft.com/office/drawing/2014/main" id="{5C89B438-0A6F-56E1-1DEF-3C7CBF93061F}"/>
              </a:ext>
            </a:extLst>
          </p:cNvPr>
          <p:cNvSpPr/>
          <p:nvPr/>
        </p:nvSpPr>
        <p:spPr>
          <a:xfrm>
            <a:off x="2618808" y="5588564"/>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3" name="Rounded Rectangle 82">
            <a:extLst>
              <a:ext uri="{FF2B5EF4-FFF2-40B4-BE49-F238E27FC236}">
                <a16:creationId xmlns:a16="http://schemas.microsoft.com/office/drawing/2014/main" id="{2180F958-CFB4-D08D-8DD5-B9FC56356105}"/>
              </a:ext>
            </a:extLst>
          </p:cNvPr>
          <p:cNvSpPr/>
          <p:nvPr/>
        </p:nvSpPr>
        <p:spPr>
          <a:xfrm>
            <a:off x="8069251" y="5589952"/>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4" name="Rounded Rectangle 83">
            <a:extLst>
              <a:ext uri="{FF2B5EF4-FFF2-40B4-BE49-F238E27FC236}">
                <a16:creationId xmlns:a16="http://schemas.microsoft.com/office/drawing/2014/main" id="{39BE8B90-A0AE-87F0-060D-3EE006A8CB10}"/>
              </a:ext>
            </a:extLst>
          </p:cNvPr>
          <p:cNvSpPr/>
          <p:nvPr/>
        </p:nvSpPr>
        <p:spPr>
          <a:xfrm>
            <a:off x="8069251" y="5976620"/>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85" name="Rounded Rectangle 84">
            <a:extLst>
              <a:ext uri="{FF2B5EF4-FFF2-40B4-BE49-F238E27FC236}">
                <a16:creationId xmlns:a16="http://schemas.microsoft.com/office/drawing/2014/main" id="{28011E43-A764-C55C-8DBC-9472A79C285D}"/>
              </a:ext>
            </a:extLst>
          </p:cNvPr>
          <p:cNvSpPr/>
          <p:nvPr/>
        </p:nvSpPr>
        <p:spPr>
          <a:xfrm>
            <a:off x="8069248" y="6356096"/>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grpSp>
        <p:nvGrpSpPr>
          <p:cNvPr id="86" name="Group 85">
            <a:extLst>
              <a:ext uri="{FF2B5EF4-FFF2-40B4-BE49-F238E27FC236}">
                <a16:creationId xmlns:a16="http://schemas.microsoft.com/office/drawing/2014/main" id="{2C72DE0B-A64E-1613-ADF5-133ED8275C45}"/>
              </a:ext>
            </a:extLst>
          </p:cNvPr>
          <p:cNvGrpSpPr/>
          <p:nvPr/>
        </p:nvGrpSpPr>
        <p:grpSpPr>
          <a:xfrm>
            <a:off x="3795260" y="4196976"/>
            <a:ext cx="888241" cy="550622"/>
            <a:chOff x="4353282" y="3351161"/>
            <a:chExt cx="888241" cy="550622"/>
          </a:xfrm>
        </p:grpSpPr>
        <p:sp>
          <p:nvSpPr>
            <p:cNvPr id="87" name="Rounded Rectangular Callout 86">
              <a:extLst>
                <a:ext uri="{FF2B5EF4-FFF2-40B4-BE49-F238E27FC236}">
                  <a16:creationId xmlns:a16="http://schemas.microsoft.com/office/drawing/2014/main" id="{4BAC651E-13E4-9810-0F93-8BDECDA49AB6}"/>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88" name="Rounded Rectangle 87">
              <a:extLst>
                <a:ext uri="{FF2B5EF4-FFF2-40B4-BE49-F238E27FC236}">
                  <a16:creationId xmlns:a16="http://schemas.microsoft.com/office/drawing/2014/main" id="{75FC073C-0DA6-C03F-6644-6EAEA5F00535}"/>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altLang="ja-JP" sz="700" dirty="0">
                  <a:solidFill>
                    <a:schemeClr val="tx1"/>
                  </a:solidFill>
                </a:rPr>
                <a:t>2</a:t>
              </a:r>
              <a:endParaRPr lang="en-JP" sz="700" dirty="0">
                <a:solidFill>
                  <a:schemeClr val="tx1"/>
                </a:solidFill>
              </a:endParaRPr>
            </a:p>
          </p:txBody>
        </p:sp>
      </p:grpSp>
      <p:grpSp>
        <p:nvGrpSpPr>
          <p:cNvPr id="89" name="Group 88">
            <a:extLst>
              <a:ext uri="{FF2B5EF4-FFF2-40B4-BE49-F238E27FC236}">
                <a16:creationId xmlns:a16="http://schemas.microsoft.com/office/drawing/2014/main" id="{3B96CAC3-FDCE-711B-2747-98AB32723256}"/>
              </a:ext>
            </a:extLst>
          </p:cNvPr>
          <p:cNvGrpSpPr/>
          <p:nvPr/>
        </p:nvGrpSpPr>
        <p:grpSpPr>
          <a:xfrm>
            <a:off x="1458653" y="4196976"/>
            <a:ext cx="888241" cy="550622"/>
            <a:chOff x="4353282" y="3351161"/>
            <a:chExt cx="888241" cy="550622"/>
          </a:xfrm>
        </p:grpSpPr>
        <p:sp>
          <p:nvSpPr>
            <p:cNvPr id="90" name="Rounded Rectangular Callout 89">
              <a:extLst>
                <a:ext uri="{FF2B5EF4-FFF2-40B4-BE49-F238E27FC236}">
                  <a16:creationId xmlns:a16="http://schemas.microsoft.com/office/drawing/2014/main" id="{C8BED390-2BA3-1A3F-C1DC-81E7A4D0EF5D}"/>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91" name="Rounded Rectangle 90">
              <a:extLst>
                <a:ext uri="{FF2B5EF4-FFF2-40B4-BE49-F238E27FC236}">
                  <a16:creationId xmlns:a16="http://schemas.microsoft.com/office/drawing/2014/main" id="{4DD1E564-F9E6-7D65-D097-ADA789714EA0}"/>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1</a:t>
              </a:r>
              <a:endParaRPr lang="en-JP" sz="700" dirty="0">
                <a:solidFill>
                  <a:schemeClr val="tx1"/>
                </a:solidFill>
              </a:endParaRPr>
            </a:p>
          </p:txBody>
        </p:sp>
      </p:grpSp>
      <p:grpSp>
        <p:nvGrpSpPr>
          <p:cNvPr id="92" name="Group 91">
            <a:extLst>
              <a:ext uri="{FF2B5EF4-FFF2-40B4-BE49-F238E27FC236}">
                <a16:creationId xmlns:a16="http://schemas.microsoft.com/office/drawing/2014/main" id="{EB5E3F04-A5FE-3816-7937-125DE321C62C}"/>
              </a:ext>
            </a:extLst>
          </p:cNvPr>
          <p:cNvGrpSpPr/>
          <p:nvPr/>
        </p:nvGrpSpPr>
        <p:grpSpPr>
          <a:xfrm>
            <a:off x="6870502" y="4196976"/>
            <a:ext cx="888241" cy="550622"/>
            <a:chOff x="4353282" y="3351161"/>
            <a:chExt cx="888241" cy="550622"/>
          </a:xfrm>
        </p:grpSpPr>
        <p:sp>
          <p:nvSpPr>
            <p:cNvPr id="93" name="Rounded Rectangular Callout 92">
              <a:extLst>
                <a:ext uri="{FF2B5EF4-FFF2-40B4-BE49-F238E27FC236}">
                  <a16:creationId xmlns:a16="http://schemas.microsoft.com/office/drawing/2014/main" id="{DCF6A799-9CC1-4660-BD20-54DD39ED0BE7}"/>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94" name="Rounded Rectangle 93">
              <a:extLst>
                <a:ext uri="{FF2B5EF4-FFF2-40B4-BE49-F238E27FC236}">
                  <a16:creationId xmlns:a16="http://schemas.microsoft.com/office/drawing/2014/main" id="{8FEFEF1E-2A2F-1A4B-A30B-8E1504C8DF21}"/>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3</a:t>
              </a:r>
              <a:endParaRPr lang="en-JP" sz="700" dirty="0">
                <a:solidFill>
                  <a:schemeClr val="tx1"/>
                </a:solidFill>
              </a:endParaRPr>
            </a:p>
          </p:txBody>
        </p:sp>
      </p:grpSp>
    </p:spTree>
    <p:extLst>
      <p:ext uri="{BB962C8B-B14F-4D97-AF65-F5344CB8AC3E}">
        <p14:creationId xmlns:p14="http://schemas.microsoft.com/office/powerpoint/2010/main" val="1169660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AB55ABFC-85E4-B1B1-233E-879A67AA04EA}"/>
              </a:ext>
            </a:extLst>
          </p:cNvPr>
          <p:cNvSpPr txBox="1"/>
          <p:nvPr/>
        </p:nvSpPr>
        <p:spPr>
          <a:xfrm>
            <a:off x="5289683" y="1759152"/>
            <a:ext cx="3775393" cy="307777"/>
          </a:xfrm>
          <a:prstGeom prst="rect">
            <a:avLst/>
          </a:prstGeom>
          <a:noFill/>
        </p:spPr>
        <p:txBody>
          <a:bodyPr wrap="none" rtlCol="0">
            <a:spAutoFit/>
          </a:bodyPr>
          <a:lstStyle/>
          <a:p>
            <a:r>
              <a:rPr lang="en-JP" dirty="0"/>
              <a:t>制御器の段階構築を導入した離散制御器合成</a:t>
            </a:r>
          </a:p>
        </p:txBody>
      </p:sp>
      <p:sp>
        <p:nvSpPr>
          <p:cNvPr id="4" name="Rounded Rectangle 3">
            <a:extLst>
              <a:ext uri="{FF2B5EF4-FFF2-40B4-BE49-F238E27FC236}">
                <a16:creationId xmlns:a16="http://schemas.microsoft.com/office/drawing/2014/main" id="{326D3FF8-8B38-3FD9-1D18-05D5AA0B8BC5}"/>
              </a:ext>
            </a:extLst>
          </p:cNvPr>
          <p:cNvSpPr/>
          <p:nvPr/>
        </p:nvSpPr>
        <p:spPr>
          <a:xfrm>
            <a:off x="181023" y="2125311"/>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5" name="Rounded Rectangle 4">
            <a:extLst>
              <a:ext uri="{FF2B5EF4-FFF2-40B4-BE49-F238E27FC236}">
                <a16:creationId xmlns:a16="http://schemas.microsoft.com/office/drawing/2014/main" id="{911A30F0-76AE-7242-9DA8-198B0BDB684C}"/>
              </a:ext>
            </a:extLst>
          </p:cNvPr>
          <p:cNvSpPr/>
          <p:nvPr/>
        </p:nvSpPr>
        <p:spPr>
          <a:xfrm>
            <a:off x="295818" y="2484064"/>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6" name="Rounded Rectangle 5">
            <a:extLst>
              <a:ext uri="{FF2B5EF4-FFF2-40B4-BE49-F238E27FC236}">
                <a16:creationId xmlns:a16="http://schemas.microsoft.com/office/drawing/2014/main" id="{0502AA84-234C-4C55-6643-89F33118A45C}"/>
              </a:ext>
            </a:extLst>
          </p:cNvPr>
          <p:cNvSpPr/>
          <p:nvPr/>
        </p:nvSpPr>
        <p:spPr>
          <a:xfrm>
            <a:off x="295818" y="2870732"/>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8" name="Chevron 7">
            <a:extLst>
              <a:ext uri="{FF2B5EF4-FFF2-40B4-BE49-F238E27FC236}">
                <a16:creationId xmlns:a16="http://schemas.microsoft.com/office/drawing/2014/main" id="{E4FC5BBF-035A-E858-22AA-98F54397C16F}"/>
              </a:ext>
            </a:extLst>
          </p:cNvPr>
          <p:cNvSpPr/>
          <p:nvPr/>
        </p:nvSpPr>
        <p:spPr>
          <a:xfrm>
            <a:off x="1455371" y="3359160"/>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9" name="Rounded Rectangle 8">
            <a:extLst>
              <a:ext uri="{FF2B5EF4-FFF2-40B4-BE49-F238E27FC236}">
                <a16:creationId xmlns:a16="http://schemas.microsoft.com/office/drawing/2014/main" id="{1E9B8B54-1D5D-E456-0E91-1B3E0672F048}"/>
              </a:ext>
            </a:extLst>
          </p:cNvPr>
          <p:cNvSpPr/>
          <p:nvPr/>
        </p:nvSpPr>
        <p:spPr>
          <a:xfrm>
            <a:off x="295815" y="325020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10" name="Rounded Rectangle 9">
            <a:extLst>
              <a:ext uri="{FF2B5EF4-FFF2-40B4-BE49-F238E27FC236}">
                <a16:creationId xmlns:a16="http://schemas.microsoft.com/office/drawing/2014/main" id="{C9590073-6CF6-7305-93F6-75EACED06CC8}"/>
              </a:ext>
            </a:extLst>
          </p:cNvPr>
          <p:cNvSpPr/>
          <p:nvPr/>
        </p:nvSpPr>
        <p:spPr>
          <a:xfrm>
            <a:off x="181023" y="3753032"/>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1" name="Rounded Rectangle 10">
            <a:extLst>
              <a:ext uri="{FF2B5EF4-FFF2-40B4-BE49-F238E27FC236}">
                <a16:creationId xmlns:a16="http://schemas.microsoft.com/office/drawing/2014/main" id="{B63A5CFC-600D-3B65-413C-6015CD1EB152}"/>
              </a:ext>
            </a:extLst>
          </p:cNvPr>
          <p:cNvSpPr/>
          <p:nvPr/>
        </p:nvSpPr>
        <p:spPr>
          <a:xfrm>
            <a:off x="295818" y="4111785"/>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12" name="Rounded Rectangle 11">
            <a:extLst>
              <a:ext uri="{FF2B5EF4-FFF2-40B4-BE49-F238E27FC236}">
                <a16:creationId xmlns:a16="http://schemas.microsoft.com/office/drawing/2014/main" id="{ACE7A4C3-D443-753E-20C5-D08468DB5FF5}"/>
              </a:ext>
            </a:extLst>
          </p:cNvPr>
          <p:cNvSpPr/>
          <p:nvPr/>
        </p:nvSpPr>
        <p:spPr>
          <a:xfrm>
            <a:off x="295818" y="4498453"/>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14" name="Rounded Rectangle 13">
            <a:extLst>
              <a:ext uri="{FF2B5EF4-FFF2-40B4-BE49-F238E27FC236}">
                <a16:creationId xmlns:a16="http://schemas.microsoft.com/office/drawing/2014/main" id="{FB29CE6C-B8C4-CBC7-24D5-D111B7D671CE}"/>
              </a:ext>
            </a:extLst>
          </p:cNvPr>
          <p:cNvSpPr/>
          <p:nvPr/>
        </p:nvSpPr>
        <p:spPr>
          <a:xfrm>
            <a:off x="295815" y="4877929"/>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17" name="Elbow Connector 16">
            <a:extLst>
              <a:ext uri="{FF2B5EF4-FFF2-40B4-BE49-F238E27FC236}">
                <a16:creationId xmlns:a16="http://schemas.microsoft.com/office/drawing/2014/main" id="{F65BA185-B7CD-7BB6-56AD-F4D7BECECD5A}"/>
              </a:ext>
            </a:extLst>
          </p:cNvPr>
          <p:cNvCxnSpPr>
            <a:cxnSpLocks/>
            <a:stCxn id="4" idx="3"/>
            <a:endCxn id="8" idx="1"/>
          </p:cNvCxnSpPr>
          <p:nvPr/>
        </p:nvCxnSpPr>
        <p:spPr>
          <a:xfrm>
            <a:off x="1274523" y="2895115"/>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E75EA85-03E7-F2C2-8766-68FF7D178485}"/>
              </a:ext>
            </a:extLst>
          </p:cNvPr>
          <p:cNvCxnSpPr>
            <a:cxnSpLocks/>
            <a:stCxn id="10" idx="3"/>
            <a:endCxn id="8" idx="1"/>
          </p:cNvCxnSpPr>
          <p:nvPr/>
        </p:nvCxnSpPr>
        <p:spPr>
          <a:xfrm flipV="1">
            <a:off x="1274523" y="3701130"/>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F74EB026-6114-9CB8-6AC2-5911D3914D78}"/>
              </a:ext>
            </a:extLst>
          </p:cNvPr>
          <p:cNvSpPr/>
          <p:nvPr/>
        </p:nvSpPr>
        <p:spPr>
          <a:xfrm>
            <a:off x="2506050" y="2125311"/>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34" name="Rounded Rectangle 33">
            <a:extLst>
              <a:ext uri="{FF2B5EF4-FFF2-40B4-BE49-F238E27FC236}">
                <a16:creationId xmlns:a16="http://schemas.microsoft.com/office/drawing/2014/main" id="{1CC1AA82-7DF3-D70E-5460-693139E52232}"/>
              </a:ext>
            </a:extLst>
          </p:cNvPr>
          <p:cNvSpPr/>
          <p:nvPr/>
        </p:nvSpPr>
        <p:spPr>
          <a:xfrm>
            <a:off x="2620845" y="2484064"/>
            <a:ext cx="863030" cy="67803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sp>
        <p:nvSpPr>
          <p:cNvPr id="35" name="Rounded Rectangle 34">
            <a:extLst>
              <a:ext uri="{FF2B5EF4-FFF2-40B4-BE49-F238E27FC236}">
                <a16:creationId xmlns:a16="http://schemas.microsoft.com/office/drawing/2014/main" id="{9597E2A9-CA39-B8F0-ABD5-08D3012C13E5}"/>
              </a:ext>
            </a:extLst>
          </p:cNvPr>
          <p:cNvSpPr/>
          <p:nvPr/>
        </p:nvSpPr>
        <p:spPr>
          <a:xfrm>
            <a:off x="2620842" y="325020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36" name="Rounded Rectangle 35">
            <a:extLst>
              <a:ext uri="{FF2B5EF4-FFF2-40B4-BE49-F238E27FC236}">
                <a16:creationId xmlns:a16="http://schemas.microsoft.com/office/drawing/2014/main" id="{B5A6DF49-6B4F-1374-71E3-65EE1758BBC7}"/>
              </a:ext>
            </a:extLst>
          </p:cNvPr>
          <p:cNvSpPr/>
          <p:nvPr/>
        </p:nvSpPr>
        <p:spPr>
          <a:xfrm>
            <a:off x="2506050" y="3753032"/>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37" name="Rounded Rectangle 36">
            <a:extLst>
              <a:ext uri="{FF2B5EF4-FFF2-40B4-BE49-F238E27FC236}">
                <a16:creationId xmlns:a16="http://schemas.microsoft.com/office/drawing/2014/main" id="{27125578-A03F-233E-35BC-C9E005E5E7DA}"/>
              </a:ext>
            </a:extLst>
          </p:cNvPr>
          <p:cNvSpPr/>
          <p:nvPr/>
        </p:nvSpPr>
        <p:spPr>
          <a:xfrm>
            <a:off x="2620845" y="4498453"/>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38" name="Elbow Connector 37">
            <a:extLst>
              <a:ext uri="{FF2B5EF4-FFF2-40B4-BE49-F238E27FC236}">
                <a16:creationId xmlns:a16="http://schemas.microsoft.com/office/drawing/2014/main" id="{F1B02757-69F6-FB14-F2A2-5870E965DB3C}"/>
              </a:ext>
            </a:extLst>
          </p:cNvPr>
          <p:cNvCxnSpPr>
            <a:cxnSpLocks/>
            <a:stCxn id="8" idx="3"/>
            <a:endCxn id="23" idx="1"/>
          </p:cNvCxnSpPr>
          <p:nvPr/>
        </p:nvCxnSpPr>
        <p:spPr>
          <a:xfrm flipV="1">
            <a:off x="2272003" y="2895115"/>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AF48423C-5A59-996A-F1A2-B9E5F99AD200}"/>
              </a:ext>
            </a:extLst>
          </p:cNvPr>
          <p:cNvCxnSpPr>
            <a:cxnSpLocks/>
            <a:stCxn id="8" idx="3"/>
            <a:endCxn id="36" idx="1"/>
          </p:cNvCxnSpPr>
          <p:nvPr/>
        </p:nvCxnSpPr>
        <p:spPr>
          <a:xfrm>
            <a:off x="2272003" y="3701130"/>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Chevron 39">
            <a:extLst>
              <a:ext uri="{FF2B5EF4-FFF2-40B4-BE49-F238E27FC236}">
                <a16:creationId xmlns:a16="http://schemas.microsoft.com/office/drawing/2014/main" id="{5B7EEDD2-0428-746B-5759-E4D2166A6776}"/>
              </a:ext>
            </a:extLst>
          </p:cNvPr>
          <p:cNvSpPr/>
          <p:nvPr/>
        </p:nvSpPr>
        <p:spPr>
          <a:xfrm>
            <a:off x="3772910" y="3359160"/>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41" name="Elbow Connector 40">
            <a:extLst>
              <a:ext uri="{FF2B5EF4-FFF2-40B4-BE49-F238E27FC236}">
                <a16:creationId xmlns:a16="http://schemas.microsoft.com/office/drawing/2014/main" id="{B4EAC68C-CBB0-C529-BBF2-1CD4D7A12126}"/>
              </a:ext>
            </a:extLst>
          </p:cNvPr>
          <p:cNvCxnSpPr>
            <a:cxnSpLocks/>
            <a:stCxn id="23" idx="3"/>
            <a:endCxn id="40" idx="1"/>
          </p:cNvCxnSpPr>
          <p:nvPr/>
        </p:nvCxnSpPr>
        <p:spPr>
          <a:xfrm>
            <a:off x="3599550" y="2895115"/>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B774D0C0-F110-D241-1143-9E3AD16C1214}"/>
              </a:ext>
            </a:extLst>
          </p:cNvPr>
          <p:cNvCxnSpPr>
            <a:cxnSpLocks/>
            <a:stCxn id="36" idx="3"/>
            <a:endCxn id="40" idx="1"/>
          </p:cNvCxnSpPr>
          <p:nvPr/>
        </p:nvCxnSpPr>
        <p:spPr>
          <a:xfrm flipV="1">
            <a:off x="3599550" y="3701130"/>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Chevron 42">
            <a:extLst>
              <a:ext uri="{FF2B5EF4-FFF2-40B4-BE49-F238E27FC236}">
                <a16:creationId xmlns:a16="http://schemas.microsoft.com/office/drawing/2014/main" id="{569711E0-69EE-C504-FBBF-E3F727A44E2F}"/>
              </a:ext>
            </a:extLst>
          </p:cNvPr>
          <p:cNvSpPr/>
          <p:nvPr/>
        </p:nvSpPr>
        <p:spPr>
          <a:xfrm>
            <a:off x="6910210" y="3359160"/>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45" name="Rounded Rectangle 44">
            <a:extLst>
              <a:ext uri="{FF2B5EF4-FFF2-40B4-BE49-F238E27FC236}">
                <a16:creationId xmlns:a16="http://schemas.microsoft.com/office/drawing/2014/main" id="{90B48B0D-EDC5-44F9-7E2B-97E6C13B72EA}"/>
              </a:ext>
            </a:extLst>
          </p:cNvPr>
          <p:cNvSpPr/>
          <p:nvPr/>
        </p:nvSpPr>
        <p:spPr>
          <a:xfrm>
            <a:off x="7954453" y="2125311"/>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46" name="Rounded Rectangle 45">
            <a:extLst>
              <a:ext uri="{FF2B5EF4-FFF2-40B4-BE49-F238E27FC236}">
                <a16:creationId xmlns:a16="http://schemas.microsoft.com/office/drawing/2014/main" id="{89C63178-099E-C97B-7DB4-6800B8754908}"/>
              </a:ext>
            </a:extLst>
          </p:cNvPr>
          <p:cNvSpPr/>
          <p:nvPr/>
        </p:nvSpPr>
        <p:spPr>
          <a:xfrm>
            <a:off x="8069248" y="2707351"/>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75" name="Rounded Rectangle 74">
            <a:extLst>
              <a:ext uri="{FF2B5EF4-FFF2-40B4-BE49-F238E27FC236}">
                <a16:creationId xmlns:a16="http://schemas.microsoft.com/office/drawing/2014/main" id="{D04098C6-633A-1D43-6BB5-48DF26690E3C}"/>
              </a:ext>
            </a:extLst>
          </p:cNvPr>
          <p:cNvSpPr/>
          <p:nvPr/>
        </p:nvSpPr>
        <p:spPr>
          <a:xfrm>
            <a:off x="7954453" y="3753032"/>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cxnSp>
        <p:nvCxnSpPr>
          <p:cNvPr id="76" name="Elbow Connector 75">
            <a:extLst>
              <a:ext uri="{FF2B5EF4-FFF2-40B4-BE49-F238E27FC236}">
                <a16:creationId xmlns:a16="http://schemas.microsoft.com/office/drawing/2014/main" id="{1908D4BD-C16A-B856-29F1-96BA565A03C4}"/>
              </a:ext>
            </a:extLst>
          </p:cNvPr>
          <p:cNvCxnSpPr>
            <a:cxnSpLocks/>
            <a:stCxn id="43" idx="3"/>
            <a:endCxn id="45" idx="1"/>
          </p:cNvCxnSpPr>
          <p:nvPr/>
        </p:nvCxnSpPr>
        <p:spPr>
          <a:xfrm flipV="1">
            <a:off x="7726842" y="2895115"/>
            <a:ext cx="22761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5B3F7874-8935-1466-86CB-5D7F9A37A5BA}"/>
              </a:ext>
            </a:extLst>
          </p:cNvPr>
          <p:cNvCxnSpPr>
            <a:cxnSpLocks/>
            <a:stCxn id="43" idx="3"/>
            <a:endCxn id="75" idx="1"/>
          </p:cNvCxnSpPr>
          <p:nvPr/>
        </p:nvCxnSpPr>
        <p:spPr>
          <a:xfrm>
            <a:off x="7726842" y="3701130"/>
            <a:ext cx="22761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B40681-8EEA-3820-D0F8-37E7EC85105F}"/>
              </a:ext>
            </a:extLst>
          </p:cNvPr>
          <p:cNvCxnSpPr>
            <a:cxnSpLocks/>
          </p:cNvCxnSpPr>
          <p:nvPr/>
        </p:nvCxnSpPr>
        <p:spPr>
          <a:xfrm flipH="1">
            <a:off x="4710222" y="3701130"/>
            <a:ext cx="2093658"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Wave 78">
            <a:extLst>
              <a:ext uri="{FF2B5EF4-FFF2-40B4-BE49-F238E27FC236}">
                <a16:creationId xmlns:a16="http://schemas.microsoft.com/office/drawing/2014/main" id="{65AB5645-BCD8-53F4-1A1C-CA9435F8EF36}"/>
              </a:ext>
            </a:extLst>
          </p:cNvPr>
          <p:cNvSpPr/>
          <p:nvPr/>
        </p:nvSpPr>
        <p:spPr>
          <a:xfrm>
            <a:off x="5264700" y="3461897"/>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0" name="Rounded Rectangle 79">
            <a:extLst>
              <a:ext uri="{FF2B5EF4-FFF2-40B4-BE49-F238E27FC236}">
                <a16:creationId xmlns:a16="http://schemas.microsoft.com/office/drawing/2014/main" id="{46619988-E866-15D1-7592-C79877528485}"/>
              </a:ext>
            </a:extLst>
          </p:cNvPr>
          <p:cNvSpPr/>
          <p:nvPr/>
        </p:nvSpPr>
        <p:spPr>
          <a:xfrm>
            <a:off x="2620842" y="4877929"/>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81" name="TextBox 80">
            <a:extLst>
              <a:ext uri="{FF2B5EF4-FFF2-40B4-BE49-F238E27FC236}">
                <a16:creationId xmlns:a16="http://schemas.microsoft.com/office/drawing/2014/main" id="{DB533C3C-6CA1-E4EC-F947-F51E31AA347F}"/>
              </a:ext>
            </a:extLst>
          </p:cNvPr>
          <p:cNvSpPr txBox="1"/>
          <p:nvPr/>
        </p:nvSpPr>
        <p:spPr>
          <a:xfrm>
            <a:off x="3883849" y="4208756"/>
            <a:ext cx="3954929" cy="523220"/>
          </a:xfrm>
          <a:prstGeom prst="rect">
            <a:avLst/>
          </a:prstGeom>
          <a:noFill/>
        </p:spPr>
        <p:txBody>
          <a:bodyPr wrap="none" rtlCol="0">
            <a:spAutoFit/>
          </a:bodyPr>
          <a:lstStyle/>
          <a:p>
            <a:r>
              <a:rPr lang="en-JP" dirty="0"/>
              <a:t>監視モデル全てが環境モデルに反映されるまで</a:t>
            </a:r>
            <a:br>
              <a:rPr lang="en-JP" dirty="0"/>
            </a:br>
            <a:r>
              <a:rPr lang="en-JP" dirty="0"/>
              <a:t>部分分析を繰り返し行う</a:t>
            </a:r>
          </a:p>
        </p:txBody>
      </p:sp>
      <p:sp>
        <p:nvSpPr>
          <p:cNvPr id="82" name="Rounded Rectangle 81">
            <a:extLst>
              <a:ext uri="{FF2B5EF4-FFF2-40B4-BE49-F238E27FC236}">
                <a16:creationId xmlns:a16="http://schemas.microsoft.com/office/drawing/2014/main" id="{5C89B438-0A6F-56E1-1DEF-3C7CBF93061F}"/>
              </a:ext>
            </a:extLst>
          </p:cNvPr>
          <p:cNvSpPr/>
          <p:nvPr/>
        </p:nvSpPr>
        <p:spPr>
          <a:xfrm>
            <a:off x="2618808" y="4109387"/>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3" name="Rounded Rectangle 82">
            <a:extLst>
              <a:ext uri="{FF2B5EF4-FFF2-40B4-BE49-F238E27FC236}">
                <a16:creationId xmlns:a16="http://schemas.microsoft.com/office/drawing/2014/main" id="{2180F958-CFB4-D08D-8DD5-B9FC56356105}"/>
              </a:ext>
            </a:extLst>
          </p:cNvPr>
          <p:cNvSpPr/>
          <p:nvPr/>
        </p:nvSpPr>
        <p:spPr>
          <a:xfrm>
            <a:off x="8069251" y="4110775"/>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4" name="Rounded Rectangle 83">
            <a:extLst>
              <a:ext uri="{FF2B5EF4-FFF2-40B4-BE49-F238E27FC236}">
                <a16:creationId xmlns:a16="http://schemas.microsoft.com/office/drawing/2014/main" id="{39BE8B90-A0AE-87F0-060D-3EE006A8CB10}"/>
              </a:ext>
            </a:extLst>
          </p:cNvPr>
          <p:cNvSpPr/>
          <p:nvPr/>
        </p:nvSpPr>
        <p:spPr>
          <a:xfrm>
            <a:off x="8069251" y="4497443"/>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85" name="Rounded Rectangle 84">
            <a:extLst>
              <a:ext uri="{FF2B5EF4-FFF2-40B4-BE49-F238E27FC236}">
                <a16:creationId xmlns:a16="http://schemas.microsoft.com/office/drawing/2014/main" id="{28011E43-A764-C55C-8DBC-9472A79C285D}"/>
              </a:ext>
            </a:extLst>
          </p:cNvPr>
          <p:cNvSpPr/>
          <p:nvPr/>
        </p:nvSpPr>
        <p:spPr>
          <a:xfrm>
            <a:off x="8069248" y="4876919"/>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grpSp>
        <p:nvGrpSpPr>
          <p:cNvPr id="86" name="Group 85">
            <a:extLst>
              <a:ext uri="{FF2B5EF4-FFF2-40B4-BE49-F238E27FC236}">
                <a16:creationId xmlns:a16="http://schemas.microsoft.com/office/drawing/2014/main" id="{2C72DE0B-A64E-1613-ADF5-133ED8275C45}"/>
              </a:ext>
            </a:extLst>
          </p:cNvPr>
          <p:cNvGrpSpPr/>
          <p:nvPr/>
        </p:nvGrpSpPr>
        <p:grpSpPr>
          <a:xfrm>
            <a:off x="3795260" y="2717799"/>
            <a:ext cx="888241" cy="550622"/>
            <a:chOff x="4353282" y="3351161"/>
            <a:chExt cx="888241" cy="550622"/>
          </a:xfrm>
        </p:grpSpPr>
        <p:sp>
          <p:nvSpPr>
            <p:cNvPr id="87" name="Rounded Rectangular Callout 86">
              <a:extLst>
                <a:ext uri="{FF2B5EF4-FFF2-40B4-BE49-F238E27FC236}">
                  <a16:creationId xmlns:a16="http://schemas.microsoft.com/office/drawing/2014/main" id="{4BAC651E-13E4-9810-0F93-8BDECDA49AB6}"/>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88" name="Rounded Rectangle 87">
              <a:extLst>
                <a:ext uri="{FF2B5EF4-FFF2-40B4-BE49-F238E27FC236}">
                  <a16:creationId xmlns:a16="http://schemas.microsoft.com/office/drawing/2014/main" id="{75FC073C-0DA6-C03F-6644-6EAEA5F00535}"/>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altLang="ja-JP" sz="700" dirty="0">
                  <a:solidFill>
                    <a:schemeClr val="tx1"/>
                  </a:solidFill>
                </a:rPr>
                <a:t>2</a:t>
              </a:r>
              <a:endParaRPr lang="en-JP" sz="700" dirty="0">
                <a:solidFill>
                  <a:schemeClr val="tx1"/>
                </a:solidFill>
              </a:endParaRPr>
            </a:p>
          </p:txBody>
        </p:sp>
      </p:grpSp>
      <p:grpSp>
        <p:nvGrpSpPr>
          <p:cNvPr id="89" name="Group 88">
            <a:extLst>
              <a:ext uri="{FF2B5EF4-FFF2-40B4-BE49-F238E27FC236}">
                <a16:creationId xmlns:a16="http://schemas.microsoft.com/office/drawing/2014/main" id="{3B96CAC3-FDCE-711B-2747-98AB32723256}"/>
              </a:ext>
            </a:extLst>
          </p:cNvPr>
          <p:cNvGrpSpPr/>
          <p:nvPr/>
        </p:nvGrpSpPr>
        <p:grpSpPr>
          <a:xfrm>
            <a:off x="1458653" y="2717799"/>
            <a:ext cx="888241" cy="550622"/>
            <a:chOff x="4353282" y="3351161"/>
            <a:chExt cx="888241" cy="550622"/>
          </a:xfrm>
        </p:grpSpPr>
        <p:sp>
          <p:nvSpPr>
            <p:cNvPr id="90" name="Rounded Rectangular Callout 89">
              <a:extLst>
                <a:ext uri="{FF2B5EF4-FFF2-40B4-BE49-F238E27FC236}">
                  <a16:creationId xmlns:a16="http://schemas.microsoft.com/office/drawing/2014/main" id="{C8BED390-2BA3-1A3F-C1DC-81E7A4D0EF5D}"/>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91" name="Rounded Rectangle 90">
              <a:extLst>
                <a:ext uri="{FF2B5EF4-FFF2-40B4-BE49-F238E27FC236}">
                  <a16:creationId xmlns:a16="http://schemas.microsoft.com/office/drawing/2014/main" id="{4DD1E564-F9E6-7D65-D097-ADA789714EA0}"/>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1</a:t>
              </a:r>
              <a:endParaRPr lang="en-JP" sz="700" dirty="0">
                <a:solidFill>
                  <a:schemeClr val="tx1"/>
                </a:solidFill>
              </a:endParaRPr>
            </a:p>
          </p:txBody>
        </p:sp>
      </p:grpSp>
      <p:grpSp>
        <p:nvGrpSpPr>
          <p:cNvPr id="92" name="Group 91">
            <a:extLst>
              <a:ext uri="{FF2B5EF4-FFF2-40B4-BE49-F238E27FC236}">
                <a16:creationId xmlns:a16="http://schemas.microsoft.com/office/drawing/2014/main" id="{EB5E3F04-A5FE-3816-7937-125DE321C62C}"/>
              </a:ext>
            </a:extLst>
          </p:cNvPr>
          <p:cNvGrpSpPr/>
          <p:nvPr/>
        </p:nvGrpSpPr>
        <p:grpSpPr>
          <a:xfrm>
            <a:off x="6870502" y="2717799"/>
            <a:ext cx="888241" cy="550622"/>
            <a:chOff x="4353282" y="3351161"/>
            <a:chExt cx="888241" cy="550622"/>
          </a:xfrm>
        </p:grpSpPr>
        <p:sp>
          <p:nvSpPr>
            <p:cNvPr id="93" name="Rounded Rectangular Callout 92">
              <a:extLst>
                <a:ext uri="{FF2B5EF4-FFF2-40B4-BE49-F238E27FC236}">
                  <a16:creationId xmlns:a16="http://schemas.microsoft.com/office/drawing/2014/main" id="{DCF6A799-9CC1-4660-BD20-54DD39ED0BE7}"/>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94" name="Rounded Rectangle 93">
              <a:extLst>
                <a:ext uri="{FF2B5EF4-FFF2-40B4-BE49-F238E27FC236}">
                  <a16:creationId xmlns:a16="http://schemas.microsoft.com/office/drawing/2014/main" id="{8FEFEF1E-2A2F-1A4B-A30B-8E1504C8DF21}"/>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3</a:t>
              </a:r>
              <a:endParaRPr lang="en-JP" sz="700" dirty="0">
                <a:solidFill>
                  <a:schemeClr val="tx1"/>
                </a:solidFill>
              </a:endParaRPr>
            </a:p>
          </p:txBody>
        </p:sp>
      </p:grpSp>
      <p:sp>
        <p:nvSpPr>
          <p:cNvPr id="2" name="TextBox 1">
            <a:extLst>
              <a:ext uri="{FF2B5EF4-FFF2-40B4-BE49-F238E27FC236}">
                <a16:creationId xmlns:a16="http://schemas.microsoft.com/office/drawing/2014/main" id="{298D9659-ED32-6842-0E4D-E8DA48F220BE}"/>
              </a:ext>
            </a:extLst>
          </p:cNvPr>
          <p:cNvSpPr txBox="1"/>
          <p:nvPr/>
        </p:nvSpPr>
        <p:spPr>
          <a:xfrm>
            <a:off x="3133024" y="5351346"/>
            <a:ext cx="2698175" cy="307777"/>
          </a:xfrm>
          <a:prstGeom prst="rect">
            <a:avLst/>
          </a:prstGeom>
          <a:noFill/>
        </p:spPr>
        <p:txBody>
          <a:bodyPr wrap="none" rtlCol="0">
            <a:spAutoFit/>
          </a:bodyPr>
          <a:lstStyle/>
          <a:p>
            <a:r>
              <a:rPr lang="en-JP"/>
              <a:t>図３</a:t>
            </a:r>
            <a:r>
              <a:rPr lang="ja-JP" altLang="en-US"/>
              <a:t>　制御器の段階構築</a:t>
            </a:r>
            <a:r>
              <a:rPr lang="en-JP"/>
              <a:t>の概要</a:t>
            </a:r>
          </a:p>
        </p:txBody>
      </p:sp>
    </p:spTree>
    <p:extLst>
      <p:ext uri="{BB962C8B-B14F-4D97-AF65-F5344CB8AC3E}">
        <p14:creationId xmlns:p14="http://schemas.microsoft.com/office/powerpoint/2010/main" val="40475819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Rounded Rectangle 69">
            <a:extLst>
              <a:ext uri="{FF2B5EF4-FFF2-40B4-BE49-F238E27FC236}">
                <a16:creationId xmlns:a16="http://schemas.microsoft.com/office/drawing/2014/main" id="{DFA62F9C-00F2-0952-130F-C78E9A649A29}"/>
              </a:ext>
            </a:extLst>
          </p:cNvPr>
          <p:cNvSpPr/>
          <p:nvPr/>
        </p:nvSpPr>
        <p:spPr>
          <a:xfrm>
            <a:off x="2365514" y="5991467"/>
            <a:ext cx="3289852" cy="80689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114</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948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環境モデルの重ね合わせ</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並列合成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監視モデルの重ね合わせ</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改変並列合成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違反状態の圧縮</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状態圧縮</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a:t>
            </a:r>
            <a:r>
              <a:rPr lang="ja-JP" altLang="en-US" sz="2400" b="1" u="sng">
                <a:solidFill>
                  <a:srgbClr val="FF0000"/>
                </a:solidFill>
                <a:latin typeface="Lato" panose="020F0502020204030203" pitchFamily="34" charset="0"/>
                <a:ea typeface="Lato" panose="020F0502020204030203" pitchFamily="34" charset="0"/>
                <a:cs typeface="Lato" panose="020F0502020204030203" pitchFamily="34" charset="0"/>
              </a:rPr>
              <a:t>３プロセスを一括で</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行う</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→ボトルネックが常にゲーム空間となる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アイデア：</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cxnSp>
        <p:nvCxnSpPr>
          <p:cNvPr id="3" name="Elbow Connector 2">
            <a:extLst>
              <a:ext uri="{FF2B5EF4-FFF2-40B4-BE49-F238E27FC236}">
                <a16:creationId xmlns:a16="http://schemas.microsoft.com/office/drawing/2014/main" id="{2E3876D0-BADD-E1C8-5EAA-B3C046861122}"/>
              </a:ext>
            </a:extLst>
          </p:cNvPr>
          <p:cNvCxnSpPr>
            <a:cxnSpLocks/>
            <a:stCxn id="9" idx="3"/>
            <a:endCxn id="23" idx="1"/>
          </p:cNvCxnSpPr>
          <p:nvPr/>
        </p:nvCxnSpPr>
        <p:spPr>
          <a:xfrm flipV="1">
            <a:off x="1238876" y="5310416"/>
            <a:ext cx="2174692" cy="4329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B3602BB4-2050-C7D5-3B94-F3E353A2C86E}"/>
              </a:ext>
            </a:extLst>
          </p:cNvPr>
          <p:cNvSpPr/>
          <p:nvPr/>
        </p:nvSpPr>
        <p:spPr>
          <a:xfrm>
            <a:off x="238229" y="4570733"/>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ROOM</a:t>
            </a:r>
          </a:p>
        </p:txBody>
      </p:sp>
      <p:sp>
        <p:nvSpPr>
          <p:cNvPr id="8" name="Rounded Rectangle 7">
            <a:extLst>
              <a:ext uri="{FF2B5EF4-FFF2-40B4-BE49-F238E27FC236}">
                <a16:creationId xmlns:a16="http://schemas.microsoft.com/office/drawing/2014/main" id="{BB9E863F-8676-34DE-489E-ADAEAECF08F5}"/>
              </a:ext>
            </a:extLst>
          </p:cNvPr>
          <p:cNvSpPr/>
          <p:nvPr/>
        </p:nvSpPr>
        <p:spPr>
          <a:xfrm>
            <a:off x="237368" y="4956117"/>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ALERT</a:t>
            </a:r>
          </a:p>
        </p:txBody>
      </p:sp>
      <p:sp>
        <p:nvSpPr>
          <p:cNvPr id="9" name="Rounded Rectangle 8">
            <a:extLst>
              <a:ext uri="{FF2B5EF4-FFF2-40B4-BE49-F238E27FC236}">
                <a16:creationId xmlns:a16="http://schemas.microsoft.com/office/drawing/2014/main" id="{A30334BF-3D6B-BCFD-DFF5-D2DD8D1B9226}"/>
              </a:ext>
            </a:extLst>
          </p:cNvPr>
          <p:cNvSpPr/>
          <p:nvPr/>
        </p:nvSpPr>
        <p:spPr>
          <a:xfrm>
            <a:off x="237368" y="5570901"/>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SAFETY</a:t>
            </a:r>
          </a:p>
        </p:txBody>
      </p:sp>
      <p:sp>
        <p:nvSpPr>
          <p:cNvPr id="10" name="Rounded Rectangle 9">
            <a:extLst>
              <a:ext uri="{FF2B5EF4-FFF2-40B4-BE49-F238E27FC236}">
                <a16:creationId xmlns:a16="http://schemas.microsoft.com/office/drawing/2014/main" id="{1961D5F2-19C7-F052-7117-55854146966F}"/>
              </a:ext>
            </a:extLst>
          </p:cNvPr>
          <p:cNvSpPr/>
          <p:nvPr/>
        </p:nvSpPr>
        <p:spPr>
          <a:xfrm>
            <a:off x="8230945" y="5091376"/>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1" name="Elbow Connector 10">
            <a:extLst>
              <a:ext uri="{FF2B5EF4-FFF2-40B4-BE49-F238E27FC236}">
                <a16:creationId xmlns:a16="http://schemas.microsoft.com/office/drawing/2014/main" id="{130FD530-420A-B982-7E17-CC40E5C8E3AB}"/>
              </a:ext>
            </a:extLst>
          </p:cNvPr>
          <p:cNvCxnSpPr>
            <a:cxnSpLocks/>
            <a:stCxn id="7" idx="3"/>
            <a:endCxn id="23" idx="1"/>
          </p:cNvCxnSpPr>
          <p:nvPr/>
        </p:nvCxnSpPr>
        <p:spPr>
          <a:xfrm>
            <a:off x="1238997" y="4743238"/>
            <a:ext cx="2174571" cy="56717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FC4A4B-B53D-A2EB-F5D6-FECB98A0D42F}"/>
              </a:ext>
            </a:extLst>
          </p:cNvPr>
          <p:cNvCxnSpPr>
            <a:cxnSpLocks/>
            <a:stCxn id="22" idx="3"/>
            <a:endCxn id="19" idx="1"/>
          </p:cNvCxnSpPr>
          <p:nvPr/>
        </p:nvCxnSpPr>
        <p:spPr>
          <a:xfrm>
            <a:off x="6981278" y="5307946"/>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BE178A-A2F6-BADB-62EF-BFD3B7FC9720}"/>
              </a:ext>
            </a:extLst>
          </p:cNvPr>
          <p:cNvCxnSpPr>
            <a:cxnSpLocks/>
            <a:stCxn id="19" idx="3"/>
            <a:endCxn id="10" idx="1"/>
          </p:cNvCxnSpPr>
          <p:nvPr/>
        </p:nvCxnSpPr>
        <p:spPr>
          <a:xfrm flipV="1">
            <a:off x="8014074" y="5307945"/>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85B23C57-B4D7-A942-37A0-E16604ECB50E}"/>
              </a:ext>
            </a:extLst>
          </p:cNvPr>
          <p:cNvCxnSpPr>
            <a:cxnSpLocks/>
            <a:stCxn id="8" idx="3"/>
            <a:endCxn id="23" idx="1"/>
          </p:cNvCxnSpPr>
          <p:nvPr/>
        </p:nvCxnSpPr>
        <p:spPr>
          <a:xfrm>
            <a:off x="1238876" y="5128622"/>
            <a:ext cx="2174692" cy="18179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hevron 18">
            <a:extLst>
              <a:ext uri="{FF2B5EF4-FFF2-40B4-BE49-F238E27FC236}">
                <a16:creationId xmlns:a16="http://schemas.microsoft.com/office/drawing/2014/main" id="{15DDEDF9-B57F-F096-5359-0F65509D2DD6}"/>
              </a:ext>
            </a:extLst>
          </p:cNvPr>
          <p:cNvSpPr/>
          <p:nvPr/>
        </p:nvSpPr>
        <p:spPr>
          <a:xfrm>
            <a:off x="7234363" y="5017662"/>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sp>
        <p:nvSpPr>
          <p:cNvPr id="22" name="Rounded Rectangle 21">
            <a:extLst>
              <a:ext uri="{FF2B5EF4-FFF2-40B4-BE49-F238E27FC236}">
                <a16:creationId xmlns:a16="http://schemas.microsoft.com/office/drawing/2014/main" id="{79D57614-C781-A9C4-4402-83F48ED3FF17}"/>
              </a:ext>
            </a:extLst>
          </p:cNvPr>
          <p:cNvSpPr/>
          <p:nvPr/>
        </p:nvSpPr>
        <p:spPr>
          <a:xfrm>
            <a:off x="6219359" y="4962022"/>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3" name="Chevron 22">
            <a:extLst>
              <a:ext uri="{FF2B5EF4-FFF2-40B4-BE49-F238E27FC236}">
                <a16:creationId xmlns:a16="http://schemas.microsoft.com/office/drawing/2014/main" id="{A7B15A4D-68AA-4C7A-8D51-112CE8386573}"/>
              </a:ext>
            </a:extLst>
          </p:cNvPr>
          <p:cNvSpPr/>
          <p:nvPr/>
        </p:nvSpPr>
        <p:spPr>
          <a:xfrm>
            <a:off x="3327661" y="5020132"/>
            <a:ext cx="1324179" cy="580568"/>
          </a:xfrm>
          <a:prstGeom prst="chevron">
            <a:avLst>
              <a:gd name="adj" fmla="val 14797"/>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24" name="Straight Arrow Connector 23">
            <a:extLst>
              <a:ext uri="{FF2B5EF4-FFF2-40B4-BE49-F238E27FC236}">
                <a16:creationId xmlns:a16="http://schemas.microsoft.com/office/drawing/2014/main" id="{BC1B71AB-0272-67C6-2D8F-4BAF00BBE320}"/>
              </a:ext>
            </a:extLst>
          </p:cNvPr>
          <p:cNvCxnSpPr>
            <a:cxnSpLocks/>
            <a:stCxn id="23" idx="3"/>
            <a:endCxn id="22" idx="1"/>
          </p:cNvCxnSpPr>
          <p:nvPr/>
        </p:nvCxnSpPr>
        <p:spPr>
          <a:xfrm flipV="1">
            <a:off x="4651840" y="5307946"/>
            <a:ext cx="1567519"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294DAC6-1CA2-274D-2EB3-36F7683E50F7}"/>
              </a:ext>
            </a:extLst>
          </p:cNvPr>
          <p:cNvGrpSpPr/>
          <p:nvPr/>
        </p:nvGrpSpPr>
        <p:grpSpPr>
          <a:xfrm>
            <a:off x="6565261" y="3738614"/>
            <a:ext cx="2266213" cy="1062466"/>
            <a:chOff x="6430526" y="3697022"/>
            <a:chExt cx="2486149" cy="1165578"/>
          </a:xfrm>
        </p:grpSpPr>
        <p:sp>
          <p:nvSpPr>
            <p:cNvPr id="60" name="Rectangular Callout 59">
              <a:extLst>
                <a:ext uri="{FF2B5EF4-FFF2-40B4-BE49-F238E27FC236}">
                  <a16:creationId xmlns:a16="http://schemas.microsoft.com/office/drawing/2014/main" id="{CD568B01-2BF1-D976-5A5B-554A44F9D244}"/>
                </a:ext>
              </a:extLst>
            </p:cNvPr>
            <p:cNvSpPr/>
            <p:nvPr/>
          </p:nvSpPr>
          <p:spPr>
            <a:xfrm>
              <a:off x="6430526" y="3697022"/>
              <a:ext cx="2473593" cy="1165578"/>
            </a:xfrm>
            <a:prstGeom prst="wedgeRectCallout">
              <a:avLst>
                <a:gd name="adj1" fmla="val -39461"/>
                <a:gd name="adj2" fmla="val 7321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61" name="Picture 60">
              <a:extLst>
                <a:ext uri="{FF2B5EF4-FFF2-40B4-BE49-F238E27FC236}">
                  <a16:creationId xmlns:a16="http://schemas.microsoft.com/office/drawing/2014/main" id="{7B1A2BAC-EE80-EFBB-2DC1-803A44A710E7}"/>
                </a:ext>
              </a:extLst>
            </p:cNvPr>
            <p:cNvPicPr>
              <a:picLocks noChangeAspect="1"/>
            </p:cNvPicPr>
            <p:nvPr/>
          </p:nvPicPr>
          <p:blipFill>
            <a:blip r:embed="rId2"/>
            <a:stretch>
              <a:fillRect/>
            </a:stretch>
          </p:blipFill>
          <p:spPr>
            <a:xfrm>
              <a:off x="6443082" y="3697022"/>
              <a:ext cx="2473593" cy="1155449"/>
            </a:xfrm>
            <a:prstGeom prst="rect">
              <a:avLst/>
            </a:prstGeom>
          </p:spPr>
        </p:pic>
      </p:grpSp>
      <p:sp>
        <p:nvSpPr>
          <p:cNvPr id="63" name="Rounded Rectangular Callout 62">
            <a:extLst>
              <a:ext uri="{FF2B5EF4-FFF2-40B4-BE49-F238E27FC236}">
                <a16:creationId xmlns:a16="http://schemas.microsoft.com/office/drawing/2014/main" id="{065A2F86-0BBD-0C49-C33E-280648AB8E29}"/>
              </a:ext>
            </a:extLst>
          </p:cNvPr>
          <p:cNvSpPr/>
          <p:nvPr/>
        </p:nvSpPr>
        <p:spPr>
          <a:xfrm>
            <a:off x="2615016" y="3209423"/>
            <a:ext cx="2753289" cy="1490111"/>
          </a:xfrm>
          <a:prstGeom prst="wedgeRoundRectCallout">
            <a:avLst>
              <a:gd name="adj1" fmla="val 632"/>
              <a:gd name="adj2" fmla="val 6985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err="1">
                <a:solidFill>
                  <a:schemeClr val="tx2">
                    <a:lumMod val="25000"/>
                  </a:schemeClr>
                </a:solidFill>
              </a:rPr>
              <a:t>ゲーム空間より</a:t>
            </a:r>
            <a:endParaRPr lang="en-US" dirty="0">
              <a:solidFill>
                <a:schemeClr val="tx2">
                  <a:lumMod val="25000"/>
                </a:schemeClr>
              </a:solidFill>
            </a:endParaRPr>
          </a:p>
          <a:p>
            <a:pPr algn="ctr"/>
            <a:r>
              <a:rPr lang="en-US" dirty="0">
                <a:solidFill>
                  <a:schemeClr val="tx2">
                    <a:lumMod val="25000"/>
                  </a:schemeClr>
                </a:solidFill>
              </a:rPr>
              <a:t>大きな計算空間を構築しない</a:t>
            </a:r>
            <a:endParaRPr lang="en-JP" dirty="0">
              <a:solidFill>
                <a:schemeClr val="tx2">
                  <a:lumMod val="25000"/>
                </a:schemeClr>
              </a:solidFill>
            </a:endParaRPr>
          </a:p>
        </p:txBody>
      </p:sp>
      <p:sp>
        <p:nvSpPr>
          <p:cNvPr id="49" name="Rounded Rectangle 48">
            <a:extLst>
              <a:ext uri="{FF2B5EF4-FFF2-40B4-BE49-F238E27FC236}">
                <a16:creationId xmlns:a16="http://schemas.microsoft.com/office/drawing/2014/main" id="{56A5D8BA-DA0A-B68F-A9ED-ED0223E760C7}"/>
              </a:ext>
            </a:extLst>
          </p:cNvPr>
          <p:cNvSpPr/>
          <p:nvPr/>
        </p:nvSpPr>
        <p:spPr>
          <a:xfrm>
            <a:off x="3118503" y="3850882"/>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50" name="Rounded Rectangle 49">
            <a:extLst>
              <a:ext uri="{FF2B5EF4-FFF2-40B4-BE49-F238E27FC236}">
                <a16:creationId xmlns:a16="http://schemas.microsoft.com/office/drawing/2014/main" id="{49A04E0B-D03F-68BA-102B-0506E963502B}"/>
              </a:ext>
            </a:extLst>
          </p:cNvPr>
          <p:cNvSpPr/>
          <p:nvPr/>
        </p:nvSpPr>
        <p:spPr>
          <a:xfrm>
            <a:off x="4161552" y="3855045"/>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64" name="Chevron 63">
            <a:extLst>
              <a:ext uri="{FF2B5EF4-FFF2-40B4-BE49-F238E27FC236}">
                <a16:creationId xmlns:a16="http://schemas.microsoft.com/office/drawing/2014/main" id="{4E70DA71-4D92-13F3-0E44-7D6732461B32}"/>
              </a:ext>
            </a:extLst>
          </p:cNvPr>
          <p:cNvSpPr/>
          <p:nvPr/>
        </p:nvSpPr>
        <p:spPr>
          <a:xfrm>
            <a:off x="2535486" y="6093963"/>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65" name="Chevron 64">
            <a:extLst>
              <a:ext uri="{FF2B5EF4-FFF2-40B4-BE49-F238E27FC236}">
                <a16:creationId xmlns:a16="http://schemas.microsoft.com/office/drawing/2014/main" id="{FE1C224F-8F57-BBD3-6865-BBC58508CD07}"/>
              </a:ext>
            </a:extLst>
          </p:cNvPr>
          <p:cNvSpPr/>
          <p:nvPr/>
        </p:nvSpPr>
        <p:spPr>
          <a:xfrm>
            <a:off x="3627968" y="6093963"/>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66" name="Chevron 65">
            <a:extLst>
              <a:ext uri="{FF2B5EF4-FFF2-40B4-BE49-F238E27FC236}">
                <a16:creationId xmlns:a16="http://schemas.microsoft.com/office/drawing/2014/main" id="{95DE2D1A-799B-1160-578F-572E5CD31973}"/>
              </a:ext>
            </a:extLst>
          </p:cNvPr>
          <p:cNvSpPr/>
          <p:nvPr/>
        </p:nvSpPr>
        <p:spPr>
          <a:xfrm>
            <a:off x="4766461" y="6093963"/>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67" name="TextBox 66">
            <a:extLst>
              <a:ext uri="{FF2B5EF4-FFF2-40B4-BE49-F238E27FC236}">
                <a16:creationId xmlns:a16="http://schemas.microsoft.com/office/drawing/2014/main" id="{74053214-4074-BA67-3764-982C47EE730A}"/>
              </a:ext>
            </a:extLst>
          </p:cNvPr>
          <p:cNvSpPr txBox="1"/>
          <p:nvPr/>
        </p:nvSpPr>
        <p:spPr>
          <a:xfrm>
            <a:off x="3280586" y="6230358"/>
            <a:ext cx="364202" cy="307777"/>
          </a:xfrm>
          <a:prstGeom prst="rect">
            <a:avLst/>
          </a:prstGeom>
          <a:noFill/>
        </p:spPr>
        <p:txBody>
          <a:bodyPr wrap="none" rtlCol="0">
            <a:spAutoFit/>
          </a:bodyPr>
          <a:lstStyle/>
          <a:p>
            <a:r>
              <a:rPr lang="en-JP" dirty="0"/>
              <a:t>＋</a:t>
            </a:r>
          </a:p>
        </p:txBody>
      </p:sp>
      <p:sp>
        <p:nvSpPr>
          <p:cNvPr id="68" name="TextBox 67">
            <a:extLst>
              <a:ext uri="{FF2B5EF4-FFF2-40B4-BE49-F238E27FC236}">
                <a16:creationId xmlns:a16="http://schemas.microsoft.com/office/drawing/2014/main" id="{0A7FB936-0973-E5B4-F3B0-E1B39308C25B}"/>
              </a:ext>
            </a:extLst>
          </p:cNvPr>
          <p:cNvSpPr txBox="1"/>
          <p:nvPr/>
        </p:nvSpPr>
        <p:spPr>
          <a:xfrm>
            <a:off x="4469739" y="6225794"/>
            <a:ext cx="364202" cy="307777"/>
          </a:xfrm>
          <a:prstGeom prst="rect">
            <a:avLst/>
          </a:prstGeom>
          <a:noFill/>
        </p:spPr>
        <p:txBody>
          <a:bodyPr wrap="none" rtlCol="0">
            <a:spAutoFit/>
          </a:bodyPr>
          <a:lstStyle/>
          <a:p>
            <a:r>
              <a:rPr lang="en-JP" dirty="0"/>
              <a:t>＋</a:t>
            </a:r>
          </a:p>
        </p:txBody>
      </p:sp>
      <p:sp>
        <p:nvSpPr>
          <p:cNvPr id="69" name="Equal 68">
            <a:extLst>
              <a:ext uri="{FF2B5EF4-FFF2-40B4-BE49-F238E27FC236}">
                <a16:creationId xmlns:a16="http://schemas.microsoft.com/office/drawing/2014/main" id="{75CDE890-F804-A34D-1B95-3508440DC523}"/>
              </a:ext>
            </a:extLst>
          </p:cNvPr>
          <p:cNvSpPr/>
          <p:nvPr/>
        </p:nvSpPr>
        <p:spPr>
          <a:xfrm rot="5400000">
            <a:off x="3799378" y="5585819"/>
            <a:ext cx="411653" cy="396721"/>
          </a:xfrm>
          <a:prstGeom prst="mathEqual">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72" name="&quot;No&quot; Symbol 71">
            <a:extLst>
              <a:ext uri="{FF2B5EF4-FFF2-40B4-BE49-F238E27FC236}">
                <a16:creationId xmlns:a16="http://schemas.microsoft.com/office/drawing/2014/main" id="{2900ED7B-41EE-560F-CEB9-A880B73D281E}"/>
              </a:ext>
            </a:extLst>
          </p:cNvPr>
          <p:cNvSpPr/>
          <p:nvPr/>
        </p:nvSpPr>
        <p:spPr>
          <a:xfrm>
            <a:off x="4013163" y="3763232"/>
            <a:ext cx="399813" cy="399813"/>
          </a:xfrm>
          <a:prstGeom prst="noSmoking">
            <a:avLst>
              <a:gd name="adj" fmla="val 1725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73" name="&quot;No&quot; Symbol 72">
            <a:extLst>
              <a:ext uri="{FF2B5EF4-FFF2-40B4-BE49-F238E27FC236}">
                <a16:creationId xmlns:a16="http://schemas.microsoft.com/office/drawing/2014/main" id="{CA923128-A358-1941-8B6F-16279FCE7417}"/>
              </a:ext>
            </a:extLst>
          </p:cNvPr>
          <p:cNvSpPr/>
          <p:nvPr/>
        </p:nvSpPr>
        <p:spPr>
          <a:xfrm>
            <a:off x="2985762" y="3763232"/>
            <a:ext cx="399813" cy="399813"/>
          </a:xfrm>
          <a:prstGeom prst="noSmoking">
            <a:avLst>
              <a:gd name="adj" fmla="val 1725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74" name="TextBox 73">
            <a:extLst>
              <a:ext uri="{FF2B5EF4-FFF2-40B4-BE49-F238E27FC236}">
                <a16:creationId xmlns:a16="http://schemas.microsoft.com/office/drawing/2014/main" id="{AB79691E-AF83-714A-5CB7-E766E8F08C30}"/>
              </a:ext>
            </a:extLst>
          </p:cNvPr>
          <p:cNvSpPr txBox="1"/>
          <p:nvPr/>
        </p:nvSpPr>
        <p:spPr>
          <a:xfrm>
            <a:off x="5652191" y="6394916"/>
            <a:ext cx="2031325" cy="369332"/>
          </a:xfrm>
          <a:prstGeom prst="rect">
            <a:avLst/>
          </a:prstGeom>
          <a:noFill/>
        </p:spPr>
        <p:txBody>
          <a:bodyPr wrap="none" rtlCol="0">
            <a:spAutoFit/>
          </a:bodyPr>
          <a:lstStyle/>
          <a:p>
            <a:r>
              <a:rPr lang="en-JP" sz="1800" dirty="0"/>
              <a:t>３つを一括で実行</a:t>
            </a:r>
          </a:p>
        </p:txBody>
      </p:sp>
    </p:spTree>
    <p:extLst>
      <p:ext uri="{BB962C8B-B14F-4D97-AF65-F5344CB8AC3E}">
        <p14:creationId xmlns:p14="http://schemas.microsoft.com/office/powerpoint/2010/main" val="11538947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115</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段階的な安全性分析</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JP" sz="2400">
                <a:solidFill>
                  <a:schemeClr val="tx1"/>
                </a:solidFill>
                <a:latin typeface="Lato" panose="020F0502020204030203" pitchFamily="34" charset="0"/>
                <a:cs typeface="Lato" panose="020F0502020204030203" pitchFamily="34" charset="0"/>
              </a:rPr>
              <a:t>他の</a:t>
            </a:r>
            <a:r>
              <a:rPr lang="ja-JP" altLang="en-US" sz="2400">
                <a:solidFill>
                  <a:schemeClr val="tx1"/>
                </a:solidFill>
                <a:latin typeface="Lato" panose="020F0502020204030203" pitchFamily="34" charset="0"/>
                <a:cs typeface="Lato" panose="020F0502020204030203" pitchFamily="34" charset="0"/>
              </a:rPr>
              <a:t>計算空間が大きくなる安全性の分析のために，</a:t>
            </a:r>
            <a:br>
              <a:rPr lang="en-US" altLang="ja-JP" sz="2400" dirty="0">
                <a:solidFill>
                  <a:schemeClr val="tx1"/>
                </a:solidFill>
                <a:latin typeface="Lato" panose="020F0502020204030203" pitchFamily="34" charset="0"/>
                <a:cs typeface="Lato" panose="020F0502020204030203" pitchFamily="34" charset="0"/>
              </a:rPr>
            </a:br>
            <a:r>
              <a:rPr lang="en-US" altLang="ja-JP" sz="2400" dirty="0">
                <a:solidFill>
                  <a:schemeClr val="tx1"/>
                </a:solidFill>
                <a:latin typeface="Lato" panose="020F0502020204030203" pitchFamily="34" charset="0"/>
                <a:cs typeface="Lato" panose="020F0502020204030203" pitchFamily="34" charset="0"/>
              </a:rPr>
              <a:t>DCS</a:t>
            </a:r>
            <a:r>
              <a:rPr lang="ja-JP" altLang="en-US" sz="2400">
                <a:solidFill>
                  <a:schemeClr val="tx1"/>
                </a:solidFill>
                <a:latin typeface="Lato" panose="020F0502020204030203" pitchFamily="34" charset="0"/>
                <a:cs typeface="Lato" panose="020F0502020204030203" pitchFamily="34" charset="0"/>
              </a:rPr>
              <a:t>を使って予め他の</a:t>
            </a:r>
            <a:r>
              <a:rPr lang="ja-JP" altLang="en-JP" sz="2400">
                <a:solidFill>
                  <a:schemeClr val="tx1"/>
                </a:solidFill>
                <a:latin typeface="Lato" panose="020F0502020204030203" pitchFamily="34" charset="0"/>
                <a:cs typeface="Lato" panose="020F0502020204030203" pitchFamily="34" charset="0"/>
              </a:rPr>
              <a:t>安全性を違反</a:t>
            </a:r>
            <a:r>
              <a:rPr lang="ja-JP" altLang="en-US" sz="2400">
                <a:solidFill>
                  <a:schemeClr val="tx1"/>
                </a:solidFill>
                <a:latin typeface="Lato" panose="020F0502020204030203" pitchFamily="34" charset="0"/>
                <a:cs typeface="Lato" panose="020F0502020204030203" pitchFamily="34" charset="0"/>
              </a:rPr>
              <a:t>する状態を削除しておく</a:t>
            </a:r>
            <a:endParaRPr lang="en-US" altLang="ja-JP" sz="2400" dirty="0">
              <a:solidFill>
                <a:schemeClr val="tx1"/>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50000"/>
                  </a:schemeClr>
                </a:solidFill>
                <a:latin typeface="Lato" panose="020F0502020204030203" pitchFamily="34" charset="0"/>
                <a:cs typeface="Lato" panose="020F0502020204030203" pitchFamily="34" charset="0"/>
              </a:rPr>
              <a:t>部分制御器：部分制御器合成の出力</a:t>
            </a:r>
            <a:endParaRPr lang="en-US" altLang="ja-JP" sz="2400" i="0" dirty="0">
              <a:solidFill>
                <a:schemeClr val="tx2">
                  <a:lumMod val="50000"/>
                </a:schemeClr>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部分制御器合成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B1F6D4B9-9983-12ED-48A0-245C6683564B}"/>
              </a:ext>
            </a:extLst>
          </p:cNvPr>
          <p:cNvSpPr/>
          <p:nvPr/>
        </p:nvSpPr>
        <p:spPr>
          <a:xfrm>
            <a:off x="3776509" y="4234993"/>
            <a:ext cx="3657976" cy="2164814"/>
          </a:xfrm>
          <a:prstGeom prst="roundRect">
            <a:avLst>
              <a:gd name="adj" fmla="val 8507"/>
            </a:avLst>
          </a:prstGeom>
          <a:solidFill>
            <a:srgbClr val="FF9715">
              <a:alpha val="5308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Rounded Rectangle 2">
            <a:extLst>
              <a:ext uri="{FF2B5EF4-FFF2-40B4-BE49-F238E27FC236}">
                <a16:creationId xmlns:a16="http://schemas.microsoft.com/office/drawing/2014/main" id="{DDC03784-F319-9242-978B-CB505D444D6E}"/>
              </a:ext>
            </a:extLst>
          </p:cNvPr>
          <p:cNvSpPr/>
          <p:nvPr/>
        </p:nvSpPr>
        <p:spPr>
          <a:xfrm>
            <a:off x="1576689" y="5210364"/>
            <a:ext cx="3471665" cy="1120110"/>
          </a:xfrm>
          <a:prstGeom prst="roundRect">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Chevron 6">
            <a:extLst>
              <a:ext uri="{FF2B5EF4-FFF2-40B4-BE49-F238E27FC236}">
                <a16:creationId xmlns:a16="http://schemas.microsoft.com/office/drawing/2014/main" id="{6E331130-50BA-2A70-D391-EDDB0CF49B3D}"/>
              </a:ext>
            </a:extLst>
          </p:cNvPr>
          <p:cNvSpPr/>
          <p:nvPr/>
        </p:nvSpPr>
        <p:spPr>
          <a:xfrm>
            <a:off x="2900339" y="5458840"/>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8" name="Rounded Rectangle 7">
            <a:extLst>
              <a:ext uri="{FF2B5EF4-FFF2-40B4-BE49-F238E27FC236}">
                <a16:creationId xmlns:a16="http://schemas.microsoft.com/office/drawing/2014/main" id="{1EED704E-3F2E-CAF2-0F54-815789BF6869}"/>
              </a:ext>
            </a:extLst>
          </p:cNvPr>
          <p:cNvSpPr/>
          <p:nvPr/>
        </p:nvSpPr>
        <p:spPr>
          <a:xfrm>
            <a:off x="1719887" y="5817287"/>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sp>
        <p:nvSpPr>
          <p:cNvPr id="9" name="Rounded Rectangle 8">
            <a:extLst>
              <a:ext uri="{FF2B5EF4-FFF2-40B4-BE49-F238E27FC236}">
                <a16:creationId xmlns:a16="http://schemas.microsoft.com/office/drawing/2014/main" id="{7D835DF9-3CF3-2A42-016E-3B52F024DAF8}"/>
              </a:ext>
            </a:extLst>
          </p:cNvPr>
          <p:cNvSpPr/>
          <p:nvPr/>
        </p:nvSpPr>
        <p:spPr>
          <a:xfrm>
            <a:off x="1719887" y="5413186"/>
            <a:ext cx="10483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監視モデル1</a:t>
            </a:r>
            <a:endParaRPr lang="en-JP" sz="1200" dirty="0">
              <a:solidFill>
                <a:schemeClr val="tx1"/>
              </a:solidFill>
            </a:endParaRPr>
          </a:p>
        </p:txBody>
      </p:sp>
      <p:cxnSp>
        <p:nvCxnSpPr>
          <p:cNvPr id="10" name="Elbow Connector 9">
            <a:extLst>
              <a:ext uri="{FF2B5EF4-FFF2-40B4-BE49-F238E27FC236}">
                <a16:creationId xmlns:a16="http://schemas.microsoft.com/office/drawing/2014/main" id="{F0CB5399-15C5-89D8-20C4-A9EF77EBB2BA}"/>
              </a:ext>
            </a:extLst>
          </p:cNvPr>
          <p:cNvCxnSpPr>
            <a:cxnSpLocks/>
            <a:stCxn id="8" idx="3"/>
            <a:endCxn id="7" idx="1"/>
          </p:cNvCxnSpPr>
          <p:nvPr/>
        </p:nvCxnSpPr>
        <p:spPr>
          <a:xfrm flipV="1">
            <a:off x="2768256" y="5800810"/>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C9DE48-5519-701E-BA80-65A0BDFDAA93}"/>
              </a:ext>
            </a:extLst>
          </p:cNvPr>
          <p:cNvCxnSpPr>
            <a:cxnSpLocks/>
            <a:stCxn id="7" idx="3"/>
          </p:cNvCxnSpPr>
          <p:nvPr/>
        </p:nvCxnSpPr>
        <p:spPr>
          <a:xfrm>
            <a:off x="3891608" y="5800810"/>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EA2E47A-E411-7631-30E8-A5C777D9EBAC}"/>
              </a:ext>
            </a:extLst>
          </p:cNvPr>
          <p:cNvCxnSpPr>
            <a:cxnSpLocks/>
            <a:stCxn id="9" idx="3"/>
            <a:endCxn id="7" idx="1"/>
          </p:cNvCxnSpPr>
          <p:nvPr/>
        </p:nvCxnSpPr>
        <p:spPr>
          <a:xfrm>
            <a:off x="2768255" y="5585691"/>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550D3333-1C4D-9751-2EB2-A3B8A00C4771}"/>
              </a:ext>
            </a:extLst>
          </p:cNvPr>
          <p:cNvSpPr/>
          <p:nvPr/>
        </p:nvSpPr>
        <p:spPr>
          <a:xfrm>
            <a:off x="3999918" y="5578278"/>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22" name="Rounded Rectangle 21">
            <a:extLst>
              <a:ext uri="{FF2B5EF4-FFF2-40B4-BE49-F238E27FC236}">
                <a16:creationId xmlns:a16="http://schemas.microsoft.com/office/drawing/2014/main" id="{AEDBBED7-2171-78E3-58DD-0204A54BFAF2}"/>
              </a:ext>
            </a:extLst>
          </p:cNvPr>
          <p:cNvSpPr/>
          <p:nvPr/>
        </p:nvSpPr>
        <p:spPr>
          <a:xfrm>
            <a:off x="3906957" y="4402849"/>
            <a:ext cx="10483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監視モデル</a:t>
            </a:r>
            <a:r>
              <a:rPr lang="en-US" altLang="ja-JP" sz="1050" dirty="0">
                <a:solidFill>
                  <a:schemeClr val="tx1"/>
                </a:solidFill>
              </a:rPr>
              <a:t>2</a:t>
            </a:r>
            <a:endParaRPr lang="en-JP" sz="1050" dirty="0">
              <a:solidFill>
                <a:schemeClr val="tx1"/>
              </a:solidFill>
            </a:endParaRPr>
          </a:p>
        </p:txBody>
      </p:sp>
      <p:sp>
        <p:nvSpPr>
          <p:cNvPr id="23" name="Chevron 22">
            <a:extLst>
              <a:ext uri="{FF2B5EF4-FFF2-40B4-BE49-F238E27FC236}">
                <a16:creationId xmlns:a16="http://schemas.microsoft.com/office/drawing/2014/main" id="{48A9F46D-D298-F0FB-86BD-A4AFADB2C75B}"/>
              </a:ext>
            </a:extLst>
          </p:cNvPr>
          <p:cNvSpPr/>
          <p:nvPr/>
        </p:nvSpPr>
        <p:spPr>
          <a:xfrm>
            <a:off x="5337493" y="5452876"/>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cxnSp>
        <p:nvCxnSpPr>
          <p:cNvPr id="24" name="Elbow Connector 23">
            <a:extLst>
              <a:ext uri="{FF2B5EF4-FFF2-40B4-BE49-F238E27FC236}">
                <a16:creationId xmlns:a16="http://schemas.microsoft.com/office/drawing/2014/main" id="{180E5DF5-49B4-7BFE-68BB-61CC3F1D85C6}"/>
              </a:ext>
            </a:extLst>
          </p:cNvPr>
          <p:cNvCxnSpPr>
            <a:cxnSpLocks/>
            <a:stCxn id="13" idx="3"/>
            <a:endCxn id="23" idx="1"/>
          </p:cNvCxnSpPr>
          <p:nvPr/>
        </p:nvCxnSpPr>
        <p:spPr>
          <a:xfrm flipV="1">
            <a:off x="4955325" y="5794846"/>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A059E8A-C0CE-9878-6CDA-6B1DB0C129FD}"/>
              </a:ext>
            </a:extLst>
          </p:cNvPr>
          <p:cNvCxnSpPr>
            <a:cxnSpLocks/>
            <a:stCxn id="22" idx="3"/>
            <a:endCxn id="23" idx="1"/>
          </p:cNvCxnSpPr>
          <p:nvPr/>
        </p:nvCxnSpPr>
        <p:spPr>
          <a:xfrm>
            <a:off x="4955325" y="4575354"/>
            <a:ext cx="520433" cy="121949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BE49ED76-2DED-F985-729C-BA45E631C114}"/>
              </a:ext>
            </a:extLst>
          </p:cNvPr>
          <p:cNvSpPr/>
          <p:nvPr/>
        </p:nvSpPr>
        <p:spPr>
          <a:xfrm>
            <a:off x="6532516" y="5578277"/>
            <a:ext cx="819969"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8" name="Straight Arrow Connector 27">
            <a:extLst>
              <a:ext uri="{FF2B5EF4-FFF2-40B4-BE49-F238E27FC236}">
                <a16:creationId xmlns:a16="http://schemas.microsoft.com/office/drawing/2014/main" id="{58D82822-7623-1C97-02CE-81A57EF1B98B}"/>
              </a:ext>
            </a:extLst>
          </p:cNvPr>
          <p:cNvCxnSpPr>
            <a:cxnSpLocks/>
            <a:stCxn id="23" idx="3"/>
            <a:endCxn id="27" idx="1"/>
          </p:cNvCxnSpPr>
          <p:nvPr/>
        </p:nvCxnSpPr>
        <p:spPr>
          <a:xfrm>
            <a:off x="6328762" y="5794846"/>
            <a:ext cx="203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2CDF72E-EE58-B3A0-F9A3-47379A38EC43}"/>
              </a:ext>
            </a:extLst>
          </p:cNvPr>
          <p:cNvSpPr/>
          <p:nvPr/>
        </p:nvSpPr>
        <p:spPr>
          <a:xfrm>
            <a:off x="3918437" y="4801351"/>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cxnSp>
        <p:nvCxnSpPr>
          <p:cNvPr id="15" name="Elbow Connector 14">
            <a:extLst>
              <a:ext uri="{FF2B5EF4-FFF2-40B4-BE49-F238E27FC236}">
                <a16:creationId xmlns:a16="http://schemas.microsoft.com/office/drawing/2014/main" id="{7250E3BA-62FD-F2AB-D3C3-537CC97A2C54}"/>
              </a:ext>
            </a:extLst>
          </p:cNvPr>
          <p:cNvCxnSpPr>
            <a:cxnSpLocks/>
            <a:stCxn id="14" idx="3"/>
            <a:endCxn id="23" idx="1"/>
          </p:cNvCxnSpPr>
          <p:nvPr/>
        </p:nvCxnSpPr>
        <p:spPr>
          <a:xfrm>
            <a:off x="4966806" y="4973856"/>
            <a:ext cx="508952" cy="8209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5174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116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7539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2004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0753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3000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59089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59089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2524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3"/>
            <a:endCxn id="2" idx="4"/>
          </p:cNvCxnSpPr>
          <p:nvPr/>
        </p:nvCxnSpPr>
        <p:spPr>
          <a:xfrm rot="5400000">
            <a:off x="2489974" y="2991774"/>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59468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4655127"/>
            <a:ext cx="683248" cy="246221"/>
          </a:xfrm>
          <a:prstGeom prst="rect">
            <a:avLst/>
          </a:prstGeom>
          <a:noFill/>
        </p:spPr>
        <p:txBody>
          <a:bodyPr wrap="square" rtlCol="0">
            <a:spAutoFit/>
          </a:bodyPr>
          <a:lstStyle/>
          <a:p>
            <a:r>
              <a:rPr lang="en-US" sz="1000" b="1" dirty="0"/>
              <a:t>leave</a:t>
            </a:r>
            <a:r>
              <a:rPr lang="en-JP" sz="1000" b="1" dirty="0"/>
              <a:t>.0</a:t>
            </a:r>
          </a:p>
        </p:txBody>
      </p:sp>
      <p:sp>
        <p:nvSpPr>
          <p:cNvPr id="27" name="TextBox 26">
            <a:extLst>
              <a:ext uri="{FF2B5EF4-FFF2-40B4-BE49-F238E27FC236}">
                <a16:creationId xmlns:a16="http://schemas.microsoft.com/office/drawing/2014/main" id="{E564C4CC-A11B-81F0-AF3C-5CD3131887F8}"/>
              </a:ext>
            </a:extLst>
          </p:cNvPr>
          <p:cNvSpPr txBox="1"/>
          <p:nvPr/>
        </p:nvSpPr>
        <p:spPr>
          <a:xfrm>
            <a:off x="5324243" y="4652128"/>
            <a:ext cx="683248" cy="246221"/>
          </a:xfrm>
          <a:prstGeom prst="rect">
            <a:avLst/>
          </a:prstGeom>
          <a:noFill/>
        </p:spPr>
        <p:txBody>
          <a:bodyPr wrap="square" rtlCol="0">
            <a:spAutoFit/>
          </a:bodyPr>
          <a:lstStyle/>
          <a:p>
            <a:r>
              <a:rPr lang="en-US" sz="1000" b="1" dirty="0"/>
              <a:t>leave</a:t>
            </a:r>
            <a:r>
              <a:rPr lang="en-JP" sz="1000" b="1" dirty="0"/>
              <a:t>.1</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5</a:t>
            </a:r>
          </a:p>
        </p:txBody>
      </p:sp>
      <p:sp>
        <p:nvSpPr>
          <p:cNvPr id="29" name="Oval 28">
            <a:extLst>
              <a:ext uri="{FF2B5EF4-FFF2-40B4-BE49-F238E27FC236}">
                <a16:creationId xmlns:a16="http://schemas.microsoft.com/office/drawing/2014/main" id="{09D9E71B-CB26-8DCE-5161-1498D998C267}"/>
              </a:ext>
            </a:extLst>
          </p:cNvPr>
          <p:cNvSpPr/>
          <p:nvPr/>
        </p:nvSpPr>
        <p:spPr>
          <a:xfrm>
            <a:off x="6799381" y="3804808"/>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6</a:t>
            </a:r>
          </a:p>
        </p:txBody>
      </p:sp>
      <p:cxnSp>
        <p:nvCxnSpPr>
          <p:cNvPr id="30" name="Straight Arrow Connector 29">
            <a:extLst>
              <a:ext uri="{FF2B5EF4-FFF2-40B4-BE49-F238E27FC236}">
                <a16:creationId xmlns:a16="http://schemas.microsoft.com/office/drawing/2014/main" id="{80ED3965-05C1-B0D3-3BC7-EF880BF8B8E1}"/>
              </a:ext>
            </a:extLst>
          </p:cNvPr>
          <p:cNvCxnSpPr>
            <a:cxnSpLocks/>
            <a:stCxn id="28" idx="7"/>
            <a:endCxn id="29" idx="1"/>
          </p:cNvCxnSpPr>
          <p:nvPr/>
        </p:nvCxnSpPr>
        <p:spPr>
          <a:xfrm flipV="1">
            <a:off x="6317616" y="389230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89992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2239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589CD7A-B499-A068-1A5C-EFE91FEB8A2B}"/>
              </a:ext>
            </a:extLst>
          </p:cNvPr>
          <p:cNvCxnSpPr>
            <a:cxnSpLocks/>
            <a:stCxn id="29" idx="3"/>
            <a:endCxn id="17" idx="4"/>
          </p:cNvCxnSpPr>
          <p:nvPr/>
        </p:nvCxnSpPr>
        <p:spPr>
          <a:xfrm rot="5400000">
            <a:off x="5455546" y="2986173"/>
            <a:ext cx="102729" cy="2759937"/>
          </a:xfrm>
          <a:prstGeom prst="bentConnector3">
            <a:avLst>
              <a:gd name="adj1" fmla="val 322527"/>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14255"/>
            <a:ext cx="482798" cy="246221"/>
          </a:xfrm>
          <a:prstGeom prst="rect">
            <a:avLst/>
          </a:prstGeom>
          <a:noFill/>
        </p:spPr>
        <p:txBody>
          <a:bodyPr wrap="square" rtlCol="0">
            <a:spAutoFit/>
          </a:bodyPr>
          <a:lstStyle/>
          <a:p>
            <a:r>
              <a:rPr lang="en-US" sz="1000" b="1" dirty="0"/>
              <a:t>d</a:t>
            </a:r>
            <a:r>
              <a:rPr lang="en-JP" sz="1000" b="1" dirty="0"/>
              <a:t>eny</a:t>
            </a:r>
          </a:p>
        </p:txBody>
      </p:sp>
      <p:sp>
        <p:nvSpPr>
          <p:cNvPr id="38" name="Oval 37">
            <a:extLst>
              <a:ext uri="{FF2B5EF4-FFF2-40B4-BE49-F238E27FC236}">
                <a16:creationId xmlns:a16="http://schemas.microsoft.com/office/drawing/2014/main" id="{B24FA7FE-9791-5775-3E42-E23CDE8FE931}"/>
              </a:ext>
            </a:extLst>
          </p:cNvPr>
          <p:cNvSpPr/>
          <p:nvPr/>
        </p:nvSpPr>
        <p:spPr>
          <a:xfrm>
            <a:off x="853007" y="5544163"/>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9" name="Oval 38">
            <a:extLst>
              <a:ext uri="{FF2B5EF4-FFF2-40B4-BE49-F238E27FC236}">
                <a16:creationId xmlns:a16="http://schemas.microsoft.com/office/drawing/2014/main" id="{EED7FFB6-5FA0-9007-D705-285AB48073F0}"/>
              </a:ext>
            </a:extLst>
          </p:cNvPr>
          <p:cNvSpPr/>
          <p:nvPr/>
        </p:nvSpPr>
        <p:spPr>
          <a:xfrm>
            <a:off x="1844740" y="5553653"/>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42" name="TextBox 41">
            <a:extLst>
              <a:ext uri="{FF2B5EF4-FFF2-40B4-BE49-F238E27FC236}">
                <a16:creationId xmlns:a16="http://schemas.microsoft.com/office/drawing/2014/main" id="{23A37FCA-84F0-2F81-3544-7AB08A5B5481}"/>
              </a:ext>
            </a:extLst>
          </p:cNvPr>
          <p:cNvSpPr txBox="1"/>
          <p:nvPr/>
        </p:nvSpPr>
        <p:spPr>
          <a:xfrm>
            <a:off x="1410565" y="5378631"/>
            <a:ext cx="483301" cy="246221"/>
          </a:xfrm>
          <a:prstGeom prst="rect">
            <a:avLst/>
          </a:prstGeom>
          <a:noFill/>
        </p:spPr>
        <p:txBody>
          <a:bodyPr wrap="square" rtlCol="0">
            <a:spAutoFit/>
          </a:bodyPr>
          <a:lstStyle/>
          <a:p>
            <a:r>
              <a:rPr lang="en-US" sz="1000" b="1" dirty="0"/>
              <a:t>alert</a:t>
            </a:r>
            <a:endParaRPr lang="en-JP" sz="1000" b="1" dirty="0"/>
          </a:p>
        </p:txBody>
      </p:sp>
      <p:sp>
        <p:nvSpPr>
          <p:cNvPr id="43" name="TextBox 42">
            <a:extLst>
              <a:ext uri="{FF2B5EF4-FFF2-40B4-BE49-F238E27FC236}">
                <a16:creationId xmlns:a16="http://schemas.microsoft.com/office/drawing/2014/main" id="{880D4A74-D1E9-83D0-36BF-6BF03A818E06}"/>
              </a:ext>
            </a:extLst>
          </p:cNvPr>
          <p:cNvSpPr txBox="1"/>
          <p:nvPr/>
        </p:nvSpPr>
        <p:spPr>
          <a:xfrm>
            <a:off x="1349864" y="6070430"/>
            <a:ext cx="706959" cy="246221"/>
          </a:xfrm>
          <a:prstGeom prst="rect">
            <a:avLst/>
          </a:prstGeom>
          <a:noFill/>
        </p:spPr>
        <p:txBody>
          <a:bodyPr wrap="square" rtlCol="0">
            <a:spAutoFit/>
          </a:bodyPr>
          <a:lstStyle/>
          <a:p>
            <a:r>
              <a:rPr lang="en-US" sz="1000" b="1" dirty="0"/>
              <a:t>a</a:t>
            </a:r>
            <a:r>
              <a:rPr lang="en-JP" sz="1000" b="1" dirty="0"/>
              <a:t>ll clear</a:t>
            </a:r>
          </a:p>
        </p:txBody>
      </p:sp>
      <p:sp>
        <p:nvSpPr>
          <p:cNvPr id="44" name="TextBox 43">
            <a:extLst>
              <a:ext uri="{FF2B5EF4-FFF2-40B4-BE49-F238E27FC236}">
                <a16:creationId xmlns:a16="http://schemas.microsoft.com/office/drawing/2014/main" id="{CE289DC6-164B-1B7B-401A-63E78F0582C2}"/>
              </a:ext>
            </a:extLst>
          </p:cNvPr>
          <p:cNvSpPr txBox="1"/>
          <p:nvPr/>
        </p:nvSpPr>
        <p:spPr>
          <a:xfrm rot="16200000">
            <a:off x="241846" y="3951733"/>
            <a:ext cx="742511" cy="307777"/>
          </a:xfrm>
          <a:prstGeom prst="rect">
            <a:avLst/>
          </a:prstGeom>
          <a:noFill/>
        </p:spPr>
        <p:txBody>
          <a:bodyPr wrap="square" rtlCol="0">
            <a:spAutoFit/>
          </a:bodyPr>
          <a:lstStyle/>
          <a:p>
            <a:r>
              <a:rPr lang="en-JP" b="1" dirty="0"/>
              <a:t>ROOM</a:t>
            </a:r>
          </a:p>
        </p:txBody>
      </p:sp>
      <p:sp>
        <p:nvSpPr>
          <p:cNvPr id="45" name="TextBox 44">
            <a:extLst>
              <a:ext uri="{FF2B5EF4-FFF2-40B4-BE49-F238E27FC236}">
                <a16:creationId xmlns:a16="http://schemas.microsoft.com/office/drawing/2014/main" id="{ACBDCED4-32BF-F7C2-20E3-01919DDE6BFA}"/>
              </a:ext>
            </a:extLst>
          </p:cNvPr>
          <p:cNvSpPr txBox="1"/>
          <p:nvPr/>
        </p:nvSpPr>
        <p:spPr>
          <a:xfrm rot="16200000">
            <a:off x="217569" y="5712396"/>
            <a:ext cx="782587" cy="307777"/>
          </a:xfrm>
          <a:prstGeom prst="rect">
            <a:avLst/>
          </a:prstGeom>
          <a:noFill/>
        </p:spPr>
        <p:txBody>
          <a:bodyPr wrap="none" rtlCol="0">
            <a:spAutoFit/>
          </a:bodyPr>
          <a:lstStyle/>
          <a:p>
            <a:r>
              <a:rPr lang="en-US" b="1" dirty="0"/>
              <a:t>ALERT</a:t>
            </a:r>
            <a:endParaRPr lang="en-JP" b="1" dirty="0"/>
          </a:p>
        </p:txBody>
      </p:sp>
      <p:sp>
        <p:nvSpPr>
          <p:cNvPr id="46" name="Rectangle 45">
            <a:extLst>
              <a:ext uri="{FF2B5EF4-FFF2-40B4-BE49-F238E27FC236}">
                <a16:creationId xmlns:a16="http://schemas.microsoft.com/office/drawing/2014/main" id="{A840043F-EDC9-6A4B-5905-83FB9094A826}"/>
              </a:ext>
            </a:extLst>
          </p:cNvPr>
          <p:cNvSpPr/>
          <p:nvPr/>
        </p:nvSpPr>
        <p:spPr>
          <a:xfrm>
            <a:off x="5224311" y="5047881"/>
            <a:ext cx="3024123" cy="12309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47" name="Straight Arrow Connector 46">
            <a:extLst>
              <a:ext uri="{FF2B5EF4-FFF2-40B4-BE49-F238E27FC236}">
                <a16:creationId xmlns:a16="http://schemas.microsoft.com/office/drawing/2014/main" id="{DD2D5093-DAE8-9E28-3874-627BF53A5178}"/>
              </a:ext>
            </a:extLst>
          </p:cNvPr>
          <p:cNvCxnSpPr>
            <a:cxnSpLocks/>
          </p:cNvCxnSpPr>
          <p:nvPr/>
        </p:nvCxnSpPr>
        <p:spPr>
          <a:xfrm>
            <a:off x="5482441" y="5903527"/>
            <a:ext cx="65979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C2D074C-92BB-88C7-9EC4-449B32424A1C}"/>
              </a:ext>
            </a:extLst>
          </p:cNvPr>
          <p:cNvCxnSpPr>
            <a:cxnSpLocks/>
          </p:cNvCxnSpPr>
          <p:nvPr/>
        </p:nvCxnSpPr>
        <p:spPr>
          <a:xfrm flipV="1">
            <a:off x="5465896" y="5438034"/>
            <a:ext cx="65979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1BE1F2B-955E-A526-A7FB-F389047D8ACE}"/>
              </a:ext>
            </a:extLst>
          </p:cNvPr>
          <p:cNvSpPr txBox="1"/>
          <p:nvPr/>
        </p:nvSpPr>
        <p:spPr>
          <a:xfrm>
            <a:off x="6305994" y="5284145"/>
            <a:ext cx="1620957" cy="307777"/>
          </a:xfrm>
          <a:prstGeom prst="rect">
            <a:avLst/>
          </a:prstGeom>
          <a:noFill/>
        </p:spPr>
        <p:txBody>
          <a:bodyPr wrap="none" rtlCol="0">
            <a:spAutoFit/>
          </a:bodyPr>
          <a:lstStyle/>
          <a:p>
            <a:r>
              <a:rPr lang="en-JP" dirty="0"/>
              <a:t>：制御可能な事象</a:t>
            </a:r>
          </a:p>
        </p:txBody>
      </p:sp>
      <p:sp>
        <p:nvSpPr>
          <p:cNvPr id="50" name="TextBox 49">
            <a:extLst>
              <a:ext uri="{FF2B5EF4-FFF2-40B4-BE49-F238E27FC236}">
                <a16:creationId xmlns:a16="http://schemas.microsoft.com/office/drawing/2014/main" id="{A2D865B1-B409-9B3E-046B-2211ABFA6094}"/>
              </a:ext>
            </a:extLst>
          </p:cNvPr>
          <p:cNvSpPr txBox="1"/>
          <p:nvPr/>
        </p:nvSpPr>
        <p:spPr>
          <a:xfrm>
            <a:off x="6305993" y="5692291"/>
            <a:ext cx="1800493" cy="307777"/>
          </a:xfrm>
          <a:prstGeom prst="rect">
            <a:avLst/>
          </a:prstGeom>
          <a:noFill/>
        </p:spPr>
        <p:txBody>
          <a:bodyPr wrap="none" rtlCol="0">
            <a:spAutoFit/>
          </a:bodyPr>
          <a:lstStyle/>
          <a:p>
            <a:r>
              <a:rPr lang="en-JP" dirty="0"/>
              <a:t>：制御不可能な事象</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89992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58658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58658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242982" y="3594687"/>
            <a:ext cx="641226" cy="246221"/>
          </a:xfrm>
          <a:prstGeom prst="rect">
            <a:avLst/>
          </a:prstGeom>
          <a:noFill/>
        </p:spPr>
        <p:txBody>
          <a:bodyPr wrap="square" rtlCol="0">
            <a:spAutoFit/>
          </a:bodyPr>
          <a:lstStyle/>
          <a:p>
            <a:r>
              <a:rPr lang="en-US" sz="1000" b="1" dirty="0"/>
              <a:t>a</a:t>
            </a:r>
            <a:r>
              <a:rPr lang="en-JP" sz="1000" b="1" dirty="0"/>
              <a:t>rrive.2</a:t>
            </a:r>
          </a:p>
        </p:txBody>
      </p:sp>
      <p:sp>
        <p:nvSpPr>
          <p:cNvPr id="68" name="Oval 67">
            <a:extLst>
              <a:ext uri="{FF2B5EF4-FFF2-40B4-BE49-F238E27FC236}">
                <a16:creationId xmlns:a16="http://schemas.microsoft.com/office/drawing/2014/main" id="{5FE986F7-7127-E3D0-56D7-672501286525}"/>
              </a:ext>
            </a:extLst>
          </p:cNvPr>
          <p:cNvSpPr/>
          <p:nvPr/>
        </p:nvSpPr>
        <p:spPr>
          <a:xfrm>
            <a:off x="7791115"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7</a:t>
            </a:r>
          </a:p>
        </p:txBody>
      </p:sp>
      <p:cxnSp>
        <p:nvCxnSpPr>
          <p:cNvPr id="69" name="Straight Arrow Connector 68">
            <a:extLst>
              <a:ext uri="{FF2B5EF4-FFF2-40B4-BE49-F238E27FC236}">
                <a16:creationId xmlns:a16="http://schemas.microsoft.com/office/drawing/2014/main" id="{B156BA96-626B-8009-D924-25861599A552}"/>
              </a:ext>
            </a:extLst>
          </p:cNvPr>
          <p:cNvCxnSpPr>
            <a:cxnSpLocks/>
            <a:stCxn id="29" idx="7"/>
            <a:endCxn id="68" idx="1"/>
          </p:cNvCxnSpPr>
          <p:nvPr/>
        </p:nvCxnSpPr>
        <p:spPr>
          <a:xfrm>
            <a:off x="7309350" y="389230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9AC5061-9593-B2E9-2360-53CA2225DCF3}"/>
              </a:ext>
            </a:extLst>
          </p:cNvPr>
          <p:cNvCxnSpPr>
            <a:cxnSpLocks/>
            <a:stCxn id="68" idx="3"/>
            <a:endCxn id="29" idx="5"/>
          </p:cNvCxnSpPr>
          <p:nvPr/>
        </p:nvCxnSpPr>
        <p:spPr>
          <a:xfrm flipH="1" flipV="1">
            <a:off x="7309350" y="4314777"/>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CB6CC1-7262-CAC9-6EFF-8F48383847EA}"/>
              </a:ext>
            </a:extLst>
          </p:cNvPr>
          <p:cNvSpPr txBox="1"/>
          <p:nvPr/>
        </p:nvSpPr>
        <p:spPr>
          <a:xfrm>
            <a:off x="7237077" y="3584962"/>
            <a:ext cx="713808" cy="246221"/>
          </a:xfrm>
          <a:prstGeom prst="rect">
            <a:avLst/>
          </a:prstGeom>
          <a:noFill/>
        </p:spPr>
        <p:txBody>
          <a:bodyPr wrap="square" rtlCol="0">
            <a:spAutoFit/>
          </a:bodyPr>
          <a:lstStyle/>
          <a:p>
            <a:r>
              <a:rPr lang="en-US" sz="1000" b="1" dirty="0"/>
              <a:t>r</a:t>
            </a:r>
            <a:r>
              <a:rPr lang="en-JP" sz="1000" b="1" dirty="0"/>
              <a:t>eqEnter</a:t>
            </a:r>
          </a:p>
        </p:txBody>
      </p:sp>
      <p:sp>
        <p:nvSpPr>
          <p:cNvPr id="76" name="TextBox 75">
            <a:extLst>
              <a:ext uri="{FF2B5EF4-FFF2-40B4-BE49-F238E27FC236}">
                <a16:creationId xmlns:a16="http://schemas.microsoft.com/office/drawing/2014/main" id="{F17A0298-6C4E-E43B-F8B1-CB8864262A87}"/>
              </a:ext>
            </a:extLst>
          </p:cNvPr>
          <p:cNvSpPr txBox="1"/>
          <p:nvPr/>
        </p:nvSpPr>
        <p:spPr>
          <a:xfrm>
            <a:off x="7368293" y="4303036"/>
            <a:ext cx="482798" cy="246221"/>
          </a:xfrm>
          <a:prstGeom prst="rect">
            <a:avLst/>
          </a:prstGeom>
          <a:noFill/>
        </p:spPr>
        <p:txBody>
          <a:bodyPr wrap="square" rtlCol="0">
            <a:spAutoFit/>
          </a:bodyPr>
          <a:lstStyle/>
          <a:p>
            <a:r>
              <a:rPr lang="en-US" sz="1000" b="1" dirty="0"/>
              <a:t>d</a:t>
            </a:r>
            <a:r>
              <a:rPr lang="en-JP" sz="1000" b="1" dirty="0"/>
              <a:t>eny</a:t>
            </a:r>
          </a:p>
        </p:txBody>
      </p:sp>
      <p:cxnSp>
        <p:nvCxnSpPr>
          <p:cNvPr id="79" name="Straight Arrow Connector 78">
            <a:extLst>
              <a:ext uri="{FF2B5EF4-FFF2-40B4-BE49-F238E27FC236}">
                <a16:creationId xmlns:a16="http://schemas.microsoft.com/office/drawing/2014/main" id="{BA30D0C8-EB08-54BF-53D6-9DEE7ED09264}"/>
              </a:ext>
            </a:extLst>
          </p:cNvPr>
          <p:cNvCxnSpPr>
            <a:cxnSpLocks/>
            <a:stCxn id="38" idx="7"/>
            <a:endCxn id="39" idx="1"/>
          </p:cNvCxnSpPr>
          <p:nvPr/>
        </p:nvCxnSpPr>
        <p:spPr>
          <a:xfrm>
            <a:off x="1362976" y="5631660"/>
            <a:ext cx="569261" cy="949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646A34F-8832-8507-E49D-227190ADB841}"/>
              </a:ext>
            </a:extLst>
          </p:cNvPr>
          <p:cNvCxnSpPr>
            <a:cxnSpLocks/>
            <a:stCxn id="39" idx="3"/>
            <a:endCxn id="38" idx="5"/>
          </p:cNvCxnSpPr>
          <p:nvPr/>
        </p:nvCxnSpPr>
        <p:spPr>
          <a:xfrm flipH="1" flipV="1">
            <a:off x="1362976" y="6054132"/>
            <a:ext cx="569261" cy="949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1146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117</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7539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2004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0753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3000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59089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59089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2524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3"/>
            <a:endCxn id="2" idx="4"/>
          </p:cNvCxnSpPr>
          <p:nvPr/>
        </p:nvCxnSpPr>
        <p:spPr>
          <a:xfrm rot="5400000">
            <a:off x="2489974" y="2991774"/>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59468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4655127"/>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2239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14255"/>
            <a:ext cx="482798" cy="246221"/>
          </a:xfrm>
          <a:prstGeom prst="rect">
            <a:avLst/>
          </a:prstGeom>
          <a:noFill/>
        </p:spPr>
        <p:txBody>
          <a:bodyPr wrap="square" rtlCol="0">
            <a:spAutoFit/>
          </a:bodyPr>
          <a:lstStyle/>
          <a:p>
            <a:r>
              <a:rPr lang="en-US" sz="1000" b="1" dirty="0"/>
              <a:t>d</a:t>
            </a:r>
            <a:r>
              <a:rPr lang="en-JP" sz="1000" b="1" dirty="0"/>
              <a:t>eny</a:t>
            </a:r>
          </a:p>
        </p:txBody>
      </p:sp>
      <p:sp>
        <p:nvSpPr>
          <p:cNvPr id="38" name="Oval 37">
            <a:extLst>
              <a:ext uri="{FF2B5EF4-FFF2-40B4-BE49-F238E27FC236}">
                <a16:creationId xmlns:a16="http://schemas.microsoft.com/office/drawing/2014/main" id="{B24FA7FE-9791-5775-3E42-E23CDE8FE931}"/>
              </a:ext>
            </a:extLst>
          </p:cNvPr>
          <p:cNvSpPr/>
          <p:nvPr/>
        </p:nvSpPr>
        <p:spPr>
          <a:xfrm>
            <a:off x="853007" y="5544163"/>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9" name="Oval 38">
            <a:extLst>
              <a:ext uri="{FF2B5EF4-FFF2-40B4-BE49-F238E27FC236}">
                <a16:creationId xmlns:a16="http://schemas.microsoft.com/office/drawing/2014/main" id="{EED7FFB6-5FA0-9007-D705-285AB48073F0}"/>
              </a:ext>
            </a:extLst>
          </p:cNvPr>
          <p:cNvSpPr/>
          <p:nvPr/>
        </p:nvSpPr>
        <p:spPr>
          <a:xfrm>
            <a:off x="1844740" y="5553653"/>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42" name="TextBox 41">
            <a:extLst>
              <a:ext uri="{FF2B5EF4-FFF2-40B4-BE49-F238E27FC236}">
                <a16:creationId xmlns:a16="http://schemas.microsoft.com/office/drawing/2014/main" id="{23A37FCA-84F0-2F81-3544-7AB08A5B5481}"/>
              </a:ext>
            </a:extLst>
          </p:cNvPr>
          <p:cNvSpPr txBox="1"/>
          <p:nvPr/>
        </p:nvSpPr>
        <p:spPr>
          <a:xfrm>
            <a:off x="1410565" y="5378631"/>
            <a:ext cx="483301" cy="246221"/>
          </a:xfrm>
          <a:prstGeom prst="rect">
            <a:avLst/>
          </a:prstGeom>
          <a:noFill/>
        </p:spPr>
        <p:txBody>
          <a:bodyPr wrap="square" rtlCol="0">
            <a:spAutoFit/>
          </a:bodyPr>
          <a:lstStyle/>
          <a:p>
            <a:r>
              <a:rPr lang="en-US" sz="1000" b="1" dirty="0"/>
              <a:t>alert</a:t>
            </a:r>
            <a:endParaRPr lang="en-JP" sz="1000" b="1" dirty="0"/>
          </a:p>
        </p:txBody>
      </p:sp>
      <p:sp>
        <p:nvSpPr>
          <p:cNvPr id="43" name="TextBox 42">
            <a:extLst>
              <a:ext uri="{FF2B5EF4-FFF2-40B4-BE49-F238E27FC236}">
                <a16:creationId xmlns:a16="http://schemas.microsoft.com/office/drawing/2014/main" id="{880D4A74-D1E9-83D0-36BF-6BF03A818E06}"/>
              </a:ext>
            </a:extLst>
          </p:cNvPr>
          <p:cNvSpPr txBox="1"/>
          <p:nvPr/>
        </p:nvSpPr>
        <p:spPr>
          <a:xfrm>
            <a:off x="1349864" y="6070430"/>
            <a:ext cx="706959" cy="246221"/>
          </a:xfrm>
          <a:prstGeom prst="rect">
            <a:avLst/>
          </a:prstGeom>
          <a:noFill/>
        </p:spPr>
        <p:txBody>
          <a:bodyPr wrap="square" rtlCol="0">
            <a:spAutoFit/>
          </a:bodyPr>
          <a:lstStyle/>
          <a:p>
            <a:r>
              <a:rPr lang="en-US" sz="1000" b="1" dirty="0"/>
              <a:t>a</a:t>
            </a:r>
            <a:r>
              <a:rPr lang="en-JP" sz="1000" b="1" dirty="0"/>
              <a:t>ll clear</a:t>
            </a:r>
          </a:p>
        </p:txBody>
      </p:sp>
      <p:sp>
        <p:nvSpPr>
          <p:cNvPr id="44" name="TextBox 43">
            <a:extLst>
              <a:ext uri="{FF2B5EF4-FFF2-40B4-BE49-F238E27FC236}">
                <a16:creationId xmlns:a16="http://schemas.microsoft.com/office/drawing/2014/main" id="{CE289DC6-164B-1B7B-401A-63E78F0582C2}"/>
              </a:ext>
            </a:extLst>
          </p:cNvPr>
          <p:cNvSpPr txBox="1"/>
          <p:nvPr/>
        </p:nvSpPr>
        <p:spPr>
          <a:xfrm rot="16200000">
            <a:off x="241846" y="3951733"/>
            <a:ext cx="742511" cy="307777"/>
          </a:xfrm>
          <a:prstGeom prst="rect">
            <a:avLst/>
          </a:prstGeom>
          <a:noFill/>
        </p:spPr>
        <p:txBody>
          <a:bodyPr wrap="square" rtlCol="0">
            <a:spAutoFit/>
          </a:bodyPr>
          <a:lstStyle/>
          <a:p>
            <a:r>
              <a:rPr lang="en-JP" b="1" dirty="0"/>
              <a:t>ROOM</a:t>
            </a:r>
          </a:p>
        </p:txBody>
      </p:sp>
      <p:sp>
        <p:nvSpPr>
          <p:cNvPr id="45" name="TextBox 44">
            <a:extLst>
              <a:ext uri="{FF2B5EF4-FFF2-40B4-BE49-F238E27FC236}">
                <a16:creationId xmlns:a16="http://schemas.microsoft.com/office/drawing/2014/main" id="{ACBDCED4-32BF-F7C2-20E3-01919DDE6BFA}"/>
              </a:ext>
            </a:extLst>
          </p:cNvPr>
          <p:cNvSpPr txBox="1"/>
          <p:nvPr/>
        </p:nvSpPr>
        <p:spPr>
          <a:xfrm rot="16200000">
            <a:off x="217569" y="5712396"/>
            <a:ext cx="782587" cy="307777"/>
          </a:xfrm>
          <a:prstGeom prst="rect">
            <a:avLst/>
          </a:prstGeom>
          <a:noFill/>
        </p:spPr>
        <p:txBody>
          <a:bodyPr wrap="none" rtlCol="0">
            <a:spAutoFit/>
          </a:bodyPr>
          <a:lstStyle/>
          <a:p>
            <a:r>
              <a:rPr lang="en-US" b="1" dirty="0"/>
              <a:t>ALERT</a:t>
            </a:r>
            <a:endParaRPr lang="en-JP" b="1" dirty="0"/>
          </a:p>
        </p:txBody>
      </p:sp>
      <p:sp>
        <p:nvSpPr>
          <p:cNvPr id="46" name="Rectangle 45">
            <a:extLst>
              <a:ext uri="{FF2B5EF4-FFF2-40B4-BE49-F238E27FC236}">
                <a16:creationId xmlns:a16="http://schemas.microsoft.com/office/drawing/2014/main" id="{A840043F-EDC9-6A4B-5905-83FB9094A826}"/>
              </a:ext>
            </a:extLst>
          </p:cNvPr>
          <p:cNvSpPr/>
          <p:nvPr/>
        </p:nvSpPr>
        <p:spPr>
          <a:xfrm>
            <a:off x="5224311" y="5047881"/>
            <a:ext cx="3024123" cy="12309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47" name="Straight Arrow Connector 46">
            <a:extLst>
              <a:ext uri="{FF2B5EF4-FFF2-40B4-BE49-F238E27FC236}">
                <a16:creationId xmlns:a16="http://schemas.microsoft.com/office/drawing/2014/main" id="{DD2D5093-DAE8-9E28-3874-627BF53A5178}"/>
              </a:ext>
            </a:extLst>
          </p:cNvPr>
          <p:cNvCxnSpPr>
            <a:cxnSpLocks/>
          </p:cNvCxnSpPr>
          <p:nvPr/>
        </p:nvCxnSpPr>
        <p:spPr>
          <a:xfrm>
            <a:off x="5482441" y="5903527"/>
            <a:ext cx="65979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C2D074C-92BB-88C7-9EC4-449B32424A1C}"/>
              </a:ext>
            </a:extLst>
          </p:cNvPr>
          <p:cNvCxnSpPr>
            <a:cxnSpLocks/>
          </p:cNvCxnSpPr>
          <p:nvPr/>
        </p:nvCxnSpPr>
        <p:spPr>
          <a:xfrm flipV="1">
            <a:off x="5465896" y="5438034"/>
            <a:ext cx="65979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1BE1F2B-955E-A526-A7FB-F389047D8ACE}"/>
              </a:ext>
            </a:extLst>
          </p:cNvPr>
          <p:cNvSpPr txBox="1"/>
          <p:nvPr/>
        </p:nvSpPr>
        <p:spPr>
          <a:xfrm>
            <a:off x="6305994" y="5284145"/>
            <a:ext cx="1620957" cy="307777"/>
          </a:xfrm>
          <a:prstGeom prst="rect">
            <a:avLst/>
          </a:prstGeom>
          <a:noFill/>
        </p:spPr>
        <p:txBody>
          <a:bodyPr wrap="none" rtlCol="0">
            <a:spAutoFit/>
          </a:bodyPr>
          <a:lstStyle/>
          <a:p>
            <a:r>
              <a:rPr lang="en-JP" dirty="0"/>
              <a:t>：制御可能な事象</a:t>
            </a:r>
          </a:p>
        </p:txBody>
      </p:sp>
      <p:sp>
        <p:nvSpPr>
          <p:cNvPr id="50" name="TextBox 49">
            <a:extLst>
              <a:ext uri="{FF2B5EF4-FFF2-40B4-BE49-F238E27FC236}">
                <a16:creationId xmlns:a16="http://schemas.microsoft.com/office/drawing/2014/main" id="{A2D865B1-B409-9B3E-046B-2211ABFA6094}"/>
              </a:ext>
            </a:extLst>
          </p:cNvPr>
          <p:cNvSpPr txBox="1"/>
          <p:nvPr/>
        </p:nvSpPr>
        <p:spPr>
          <a:xfrm>
            <a:off x="6305993" y="5692291"/>
            <a:ext cx="1800493" cy="307777"/>
          </a:xfrm>
          <a:prstGeom prst="rect">
            <a:avLst/>
          </a:prstGeom>
          <a:noFill/>
        </p:spPr>
        <p:txBody>
          <a:bodyPr wrap="none" rtlCol="0">
            <a:spAutoFit/>
          </a:bodyPr>
          <a:lstStyle/>
          <a:p>
            <a:r>
              <a:rPr lang="en-JP" dirty="0"/>
              <a:t>：制御不可能な事象</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89992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586586"/>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79" name="Straight Arrow Connector 78">
            <a:extLst>
              <a:ext uri="{FF2B5EF4-FFF2-40B4-BE49-F238E27FC236}">
                <a16:creationId xmlns:a16="http://schemas.microsoft.com/office/drawing/2014/main" id="{BA30D0C8-EB08-54BF-53D6-9DEE7ED09264}"/>
              </a:ext>
            </a:extLst>
          </p:cNvPr>
          <p:cNvCxnSpPr>
            <a:cxnSpLocks/>
            <a:stCxn id="38" idx="7"/>
            <a:endCxn id="39" idx="1"/>
          </p:cNvCxnSpPr>
          <p:nvPr/>
        </p:nvCxnSpPr>
        <p:spPr>
          <a:xfrm>
            <a:off x="1362976" y="5631660"/>
            <a:ext cx="569261"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646A34F-8832-8507-E49D-227190ADB841}"/>
              </a:ext>
            </a:extLst>
          </p:cNvPr>
          <p:cNvCxnSpPr>
            <a:cxnSpLocks/>
            <a:stCxn id="39" idx="3"/>
            <a:endCxn id="38" idx="5"/>
          </p:cNvCxnSpPr>
          <p:nvPr/>
        </p:nvCxnSpPr>
        <p:spPr>
          <a:xfrm flipH="1" flipV="1">
            <a:off x="1362976" y="6054132"/>
            <a:ext cx="569261"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871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118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7" name="TextBox 26">
            <a:extLst>
              <a:ext uri="{FF2B5EF4-FFF2-40B4-BE49-F238E27FC236}">
                <a16:creationId xmlns:a16="http://schemas.microsoft.com/office/drawing/2014/main" id="{E564C4CC-A11B-81F0-AF3C-5CD3131887F8}"/>
              </a:ext>
            </a:extLst>
          </p:cNvPr>
          <p:cNvSpPr txBox="1"/>
          <p:nvPr/>
        </p:nvSpPr>
        <p:spPr>
          <a:xfrm>
            <a:off x="5324243" y="3340761"/>
            <a:ext cx="683248" cy="246221"/>
          </a:xfrm>
          <a:prstGeom prst="rect">
            <a:avLst/>
          </a:prstGeom>
          <a:noFill/>
        </p:spPr>
        <p:txBody>
          <a:bodyPr wrap="square" rtlCol="0">
            <a:spAutoFit/>
          </a:bodyPr>
          <a:lstStyle/>
          <a:p>
            <a:r>
              <a:rPr lang="en-US" sz="1000" b="1" dirty="0"/>
              <a:t>leave</a:t>
            </a:r>
            <a:r>
              <a:rPr lang="en-JP" sz="1000" b="1" dirty="0"/>
              <a:t>.1</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p:txBody>
      </p:sp>
      <p:sp>
        <p:nvSpPr>
          <p:cNvPr id="29" name="Oval 28">
            <a:extLst>
              <a:ext uri="{FF2B5EF4-FFF2-40B4-BE49-F238E27FC236}">
                <a16:creationId xmlns:a16="http://schemas.microsoft.com/office/drawing/2014/main" id="{09D9E71B-CB26-8DCE-5161-1498D998C267}"/>
              </a:ext>
            </a:extLst>
          </p:cNvPr>
          <p:cNvSpPr/>
          <p:nvPr/>
        </p:nvSpPr>
        <p:spPr>
          <a:xfrm>
            <a:off x="6799381" y="3822928"/>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6,0</a:t>
            </a:r>
          </a:p>
        </p:txBody>
      </p:sp>
      <p:cxnSp>
        <p:nvCxnSpPr>
          <p:cNvPr id="30" name="Straight Arrow Connector 29">
            <a:extLst>
              <a:ext uri="{FF2B5EF4-FFF2-40B4-BE49-F238E27FC236}">
                <a16:creationId xmlns:a16="http://schemas.microsoft.com/office/drawing/2014/main" id="{80ED3965-05C1-B0D3-3BC7-EF880BF8B8E1}"/>
              </a:ext>
            </a:extLst>
          </p:cNvPr>
          <p:cNvCxnSpPr>
            <a:cxnSpLocks/>
            <a:stCxn id="28" idx="7"/>
            <a:endCxn id="29" idx="1"/>
          </p:cNvCxnSpPr>
          <p:nvPr/>
        </p:nvCxnSpPr>
        <p:spPr>
          <a:xfrm flipV="1">
            <a:off x="6317616"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589CD7A-B499-A068-1A5C-EFE91FEB8A2B}"/>
              </a:ext>
            </a:extLst>
          </p:cNvPr>
          <p:cNvCxnSpPr>
            <a:cxnSpLocks/>
            <a:stCxn id="29" idx="1"/>
            <a:endCxn id="17" idx="0"/>
          </p:cNvCxnSpPr>
          <p:nvPr/>
        </p:nvCxnSpPr>
        <p:spPr>
          <a:xfrm rot="16200000" flipV="1">
            <a:off x="5470778" y="2494324"/>
            <a:ext cx="72265" cy="2759937"/>
          </a:xfrm>
          <a:prstGeom prst="bentConnector3">
            <a:avLst>
              <a:gd name="adj1" fmla="val 437414"/>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242982" y="3612807"/>
            <a:ext cx="641226" cy="246221"/>
          </a:xfrm>
          <a:prstGeom prst="rect">
            <a:avLst/>
          </a:prstGeom>
          <a:noFill/>
        </p:spPr>
        <p:txBody>
          <a:bodyPr wrap="square" rtlCol="0">
            <a:spAutoFit/>
          </a:bodyPr>
          <a:lstStyle/>
          <a:p>
            <a:r>
              <a:rPr lang="en-US" sz="1000" b="1" dirty="0"/>
              <a:t>a</a:t>
            </a:r>
            <a:r>
              <a:rPr lang="en-JP" sz="1000" b="1" dirty="0"/>
              <a:t>rrive.2</a:t>
            </a:r>
          </a:p>
        </p:txBody>
      </p:sp>
      <p:sp>
        <p:nvSpPr>
          <p:cNvPr id="68" name="Oval 67">
            <a:extLst>
              <a:ext uri="{FF2B5EF4-FFF2-40B4-BE49-F238E27FC236}">
                <a16:creationId xmlns:a16="http://schemas.microsoft.com/office/drawing/2014/main" id="{5FE986F7-7127-E3D0-56D7-672501286525}"/>
              </a:ext>
            </a:extLst>
          </p:cNvPr>
          <p:cNvSpPr/>
          <p:nvPr/>
        </p:nvSpPr>
        <p:spPr>
          <a:xfrm>
            <a:off x="7791115"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7,0</a:t>
            </a:r>
          </a:p>
        </p:txBody>
      </p:sp>
      <p:cxnSp>
        <p:nvCxnSpPr>
          <p:cNvPr id="69" name="Straight Arrow Connector 68">
            <a:extLst>
              <a:ext uri="{FF2B5EF4-FFF2-40B4-BE49-F238E27FC236}">
                <a16:creationId xmlns:a16="http://schemas.microsoft.com/office/drawing/2014/main" id="{B156BA96-626B-8009-D924-25861599A552}"/>
              </a:ext>
            </a:extLst>
          </p:cNvPr>
          <p:cNvCxnSpPr>
            <a:cxnSpLocks/>
            <a:stCxn id="29" idx="7"/>
            <a:endCxn id="68" idx="1"/>
          </p:cNvCxnSpPr>
          <p:nvPr/>
        </p:nvCxnSpPr>
        <p:spPr>
          <a:xfrm>
            <a:off x="7309350"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9AC5061-9593-B2E9-2360-53CA2225DCF3}"/>
              </a:ext>
            </a:extLst>
          </p:cNvPr>
          <p:cNvCxnSpPr>
            <a:cxnSpLocks/>
            <a:stCxn id="68" idx="3"/>
            <a:endCxn id="29" idx="5"/>
          </p:cNvCxnSpPr>
          <p:nvPr/>
        </p:nvCxnSpPr>
        <p:spPr>
          <a:xfrm flipH="1" flipV="1">
            <a:off x="7309350" y="4332897"/>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CB6CC1-7262-CAC9-6EFF-8F48383847EA}"/>
              </a:ext>
            </a:extLst>
          </p:cNvPr>
          <p:cNvSpPr txBox="1"/>
          <p:nvPr/>
        </p:nvSpPr>
        <p:spPr>
          <a:xfrm>
            <a:off x="7237077" y="3603082"/>
            <a:ext cx="713808" cy="246221"/>
          </a:xfrm>
          <a:prstGeom prst="rect">
            <a:avLst/>
          </a:prstGeom>
          <a:noFill/>
        </p:spPr>
        <p:txBody>
          <a:bodyPr wrap="square" rtlCol="0">
            <a:spAutoFit/>
          </a:bodyPr>
          <a:lstStyle/>
          <a:p>
            <a:r>
              <a:rPr lang="en-US" sz="1000" b="1" dirty="0"/>
              <a:t>r</a:t>
            </a:r>
            <a:r>
              <a:rPr lang="en-JP" sz="1000" b="1" dirty="0"/>
              <a:t>eqEnter</a:t>
            </a:r>
          </a:p>
        </p:txBody>
      </p:sp>
      <p:sp>
        <p:nvSpPr>
          <p:cNvPr id="76" name="TextBox 75">
            <a:extLst>
              <a:ext uri="{FF2B5EF4-FFF2-40B4-BE49-F238E27FC236}">
                <a16:creationId xmlns:a16="http://schemas.microsoft.com/office/drawing/2014/main" id="{F17A0298-6C4E-E43B-F8B1-CB8864262A87}"/>
              </a:ext>
            </a:extLst>
          </p:cNvPr>
          <p:cNvSpPr txBox="1"/>
          <p:nvPr/>
        </p:nvSpPr>
        <p:spPr>
          <a:xfrm>
            <a:off x="7368293" y="4321156"/>
            <a:ext cx="482798" cy="246221"/>
          </a:xfrm>
          <a:prstGeom prst="rect">
            <a:avLst/>
          </a:prstGeom>
          <a:noFill/>
        </p:spPr>
        <p:txBody>
          <a:bodyPr wrap="square" rtlCol="0">
            <a:spAutoFit/>
          </a:bodyPr>
          <a:lstStyle/>
          <a:p>
            <a:r>
              <a:rPr lang="en-US" sz="1000" b="1" dirty="0"/>
              <a:t>d</a:t>
            </a:r>
            <a:r>
              <a:rPr lang="en-JP" sz="1000" b="1" dirty="0"/>
              <a:t>eny</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0" name="TextBox 59">
            <a:extLst>
              <a:ext uri="{FF2B5EF4-FFF2-40B4-BE49-F238E27FC236}">
                <a16:creationId xmlns:a16="http://schemas.microsoft.com/office/drawing/2014/main" id="{599EC613-0CD5-55CF-3ADE-56458BA4FB48}"/>
              </a:ext>
            </a:extLst>
          </p:cNvPr>
          <p:cNvSpPr txBox="1"/>
          <p:nvPr/>
        </p:nvSpPr>
        <p:spPr>
          <a:xfrm>
            <a:off x="5324243" y="6258434"/>
            <a:ext cx="683248" cy="246221"/>
          </a:xfrm>
          <a:prstGeom prst="rect">
            <a:avLst/>
          </a:prstGeom>
          <a:noFill/>
        </p:spPr>
        <p:txBody>
          <a:bodyPr wrap="square" rtlCol="0">
            <a:spAutoFit/>
          </a:bodyPr>
          <a:lstStyle/>
          <a:p>
            <a:r>
              <a:rPr lang="en-US" sz="1000" b="1" dirty="0"/>
              <a:t>leave</a:t>
            </a:r>
            <a:r>
              <a:rPr lang="en-JP" sz="1000" b="1" dirty="0"/>
              <a:t>.1</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p:txBody>
      </p:sp>
      <p:sp>
        <p:nvSpPr>
          <p:cNvPr id="62" name="Oval 61">
            <a:extLst>
              <a:ext uri="{FF2B5EF4-FFF2-40B4-BE49-F238E27FC236}">
                <a16:creationId xmlns:a16="http://schemas.microsoft.com/office/drawing/2014/main" id="{E8D2AD57-A27A-06D6-9AC8-84FF3402C8BF}"/>
              </a:ext>
            </a:extLst>
          </p:cNvPr>
          <p:cNvSpPr/>
          <p:nvPr/>
        </p:nvSpPr>
        <p:spPr>
          <a:xfrm>
            <a:off x="6799381" y="541111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6,1</a:t>
            </a:r>
          </a:p>
        </p:txBody>
      </p:sp>
      <p:cxnSp>
        <p:nvCxnSpPr>
          <p:cNvPr id="63" name="Straight Arrow Connector 62">
            <a:extLst>
              <a:ext uri="{FF2B5EF4-FFF2-40B4-BE49-F238E27FC236}">
                <a16:creationId xmlns:a16="http://schemas.microsoft.com/office/drawing/2014/main" id="{5FBB1F8C-2AC7-4B35-3033-1867891126F0}"/>
              </a:ext>
            </a:extLst>
          </p:cNvPr>
          <p:cNvCxnSpPr>
            <a:cxnSpLocks/>
            <a:stCxn id="61" idx="7"/>
            <a:endCxn id="62" idx="1"/>
          </p:cNvCxnSpPr>
          <p:nvPr/>
        </p:nvCxnSpPr>
        <p:spPr>
          <a:xfrm flipV="1">
            <a:off x="6317616"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4A20C8B9-3985-5AAB-632F-DD5FBDBADE12}"/>
              </a:ext>
            </a:extLst>
          </p:cNvPr>
          <p:cNvCxnSpPr>
            <a:cxnSpLocks/>
            <a:stCxn id="62" idx="3"/>
            <a:endCxn id="54" idx="4"/>
          </p:cNvCxnSpPr>
          <p:nvPr/>
        </p:nvCxnSpPr>
        <p:spPr>
          <a:xfrm rot="5400000">
            <a:off x="5455546" y="4592479"/>
            <a:ext cx="102729" cy="2759937"/>
          </a:xfrm>
          <a:prstGeom prst="bentConnector3">
            <a:avLst>
              <a:gd name="adj1" fmla="val 322527"/>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242982" y="5200993"/>
            <a:ext cx="641226" cy="246221"/>
          </a:xfrm>
          <a:prstGeom prst="rect">
            <a:avLst/>
          </a:prstGeom>
          <a:noFill/>
        </p:spPr>
        <p:txBody>
          <a:bodyPr wrap="square" rtlCol="0">
            <a:spAutoFit/>
          </a:bodyPr>
          <a:lstStyle/>
          <a:p>
            <a:r>
              <a:rPr lang="en-US" sz="1000" b="1" dirty="0"/>
              <a:t>a</a:t>
            </a:r>
            <a:r>
              <a:rPr lang="en-JP" sz="1000" b="1" dirty="0"/>
              <a:t>rrive.2</a:t>
            </a:r>
          </a:p>
        </p:txBody>
      </p:sp>
      <p:sp>
        <p:nvSpPr>
          <p:cNvPr id="79" name="Oval 78">
            <a:extLst>
              <a:ext uri="{FF2B5EF4-FFF2-40B4-BE49-F238E27FC236}">
                <a16:creationId xmlns:a16="http://schemas.microsoft.com/office/drawing/2014/main" id="{D372AA4E-D36D-46F3-15FC-AED93D5A0EAD}"/>
              </a:ext>
            </a:extLst>
          </p:cNvPr>
          <p:cNvSpPr/>
          <p:nvPr/>
        </p:nvSpPr>
        <p:spPr>
          <a:xfrm>
            <a:off x="7791115"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7,1</a:t>
            </a:r>
          </a:p>
        </p:txBody>
      </p:sp>
      <p:cxnSp>
        <p:nvCxnSpPr>
          <p:cNvPr id="80" name="Straight Arrow Connector 79">
            <a:extLst>
              <a:ext uri="{FF2B5EF4-FFF2-40B4-BE49-F238E27FC236}">
                <a16:creationId xmlns:a16="http://schemas.microsoft.com/office/drawing/2014/main" id="{52A4C1E1-6C3F-58CC-ED69-021804334935}"/>
              </a:ext>
            </a:extLst>
          </p:cNvPr>
          <p:cNvCxnSpPr>
            <a:cxnSpLocks/>
            <a:stCxn id="62" idx="7"/>
            <a:endCxn id="79" idx="1"/>
          </p:cNvCxnSpPr>
          <p:nvPr/>
        </p:nvCxnSpPr>
        <p:spPr>
          <a:xfrm>
            <a:off x="7309350"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5D2F76-4775-AB48-72FF-77663FD2663C}"/>
              </a:ext>
            </a:extLst>
          </p:cNvPr>
          <p:cNvCxnSpPr>
            <a:cxnSpLocks/>
            <a:stCxn id="79" idx="3"/>
            <a:endCxn id="62" idx="5"/>
          </p:cNvCxnSpPr>
          <p:nvPr/>
        </p:nvCxnSpPr>
        <p:spPr>
          <a:xfrm flipH="1" flipV="1">
            <a:off x="7309350" y="592108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3CCC12E-0906-3783-018C-EC0C8EA4B828}"/>
              </a:ext>
            </a:extLst>
          </p:cNvPr>
          <p:cNvSpPr txBox="1"/>
          <p:nvPr/>
        </p:nvSpPr>
        <p:spPr>
          <a:xfrm>
            <a:off x="7237077" y="5191268"/>
            <a:ext cx="713808" cy="246221"/>
          </a:xfrm>
          <a:prstGeom prst="rect">
            <a:avLst/>
          </a:prstGeom>
          <a:noFill/>
        </p:spPr>
        <p:txBody>
          <a:bodyPr wrap="square" rtlCol="0">
            <a:spAutoFit/>
          </a:bodyPr>
          <a:lstStyle/>
          <a:p>
            <a:r>
              <a:rPr lang="en-US" sz="1000" b="1" dirty="0"/>
              <a:t>r</a:t>
            </a:r>
            <a:r>
              <a:rPr lang="en-JP" sz="1000" b="1" dirty="0"/>
              <a:t>eqEnter</a:t>
            </a:r>
          </a:p>
        </p:txBody>
      </p:sp>
      <p:sp>
        <p:nvSpPr>
          <p:cNvPr id="83" name="TextBox 82">
            <a:extLst>
              <a:ext uri="{FF2B5EF4-FFF2-40B4-BE49-F238E27FC236}">
                <a16:creationId xmlns:a16="http://schemas.microsoft.com/office/drawing/2014/main" id="{960C0670-A7B3-F24B-5A0E-FD3A03270302}"/>
              </a:ext>
            </a:extLst>
          </p:cNvPr>
          <p:cNvSpPr txBox="1"/>
          <p:nvPr/>
        </p:nvSpPr>
        <p:spPr>
          <a:xfrm>
            <a:off x="7368293" y="5909342"/>
            <a:ext cx="482798" cy="246221"/>
          </a:xfrm>
          <a:prstGeom prst="rect">
            <a:avLst/>
          </a:prstGeom>
          <a:noFill/>
        </p:spPr>
        <p:txBody>
          <a:bodyPr wrap="square" rtlCol="0">
            <a:spAutoFit/>
          </a:bodyPr>
          <a:lstStyle/>
          <a:p>
            <a:r>
              <a:rPr lang="en-US" sz="1000" b="1" dirty="0"/>
              <a:t>d</a:t>
            </a:r>
            <a:r>
              <a:rPr lang="en-JP" sz="1000" b="1" dirty="0"/>
              <a:t>eny</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E433536-FDB4-074C-F3FF-09FA1600BD88}"/>
              </a:ext>
            </a:extLst>
          </p:cNvPr>
          <p:cNvCxnSpPr>
            <a:cxnSpLocks/>
            <a:stCxn id="29" idx="3"/>
            <a:endCxn id="62" idx="1"/>
          </p:cNvCxnSpPr>
          <p:nvPr/>
        </p:nvCxnSpPr>
        <p:spPr>
          <a:xfrm>
            <a:off x="6886878" y="4332897"/>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7191FB4-CBAC-A163-4916-F6F4BD60383C}"/>
              </a:ext>
            </a:extLst>
          </p:cNvPr>
          <p:cNvCxnSpPr>
            <a:cxnSpLocks/>
            <a:stCxn id="62" idx="0"/>
            <a:endCxn id="29" idx="4"/>
          </p:cNvCxnSpPr>
          <p:nvPr/>
        </p:nvCxnSpPr>
        <p:spPr>
          <a:xfrm flipV="1">
            <a:off x="7098114" y="4420394"/>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303106F-8285-46E3-C975-76401EFA11D3}"/>
              </a:ext>
            </a:extLst>
          </p:cNvPr>
          <p:cNvCxnSpPr>
            <a:cxnSpLocks/>
            <a:stCxn id="68" idx="3"/>
            <a:endCxn id="79" idx="1"/>
          </p:cNvCxnSpPr>
          <p:nvPr/>
        </p:nvCxnSpPr>
        <p:spPr>
          <a:xfrm>
            <a:off x="7878612" y="4340513"/>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1BC8BA1C-2DE7-2399-5AD5-951E9EF5208D}"/>
              </a:ext>
            </a:extLst>
          </p:cNvPr>
          <p:cNvCxnSpPr>
            <a:cxnSpLocks/>
            <a:stCxn id="79" idx="0"/>
            <a:endCxn id="68" idx="4"/>
          </p:cNvCxnSpPr>
          <p:nvPr/>
        </p:nvCxnSpPr>
        <p:spPr>
          <a:xfrm flipV="1">
            <a:off x="8089848" y="4428010"/>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157" name="TextBox 156">
            <a:extLst>
              <a:ext uri="{FF2B5EF4-FFF2-40B4-BE49-F238E27FC236}">
                <a16:creationId xmlns:a16="http://schemas.microsoft.com/office/drawing/2014/main" id="{DDE8B54D-97A2-7B07-3F6C-DBEDEC0F8458}"/>
              </a:ext>
            </a:extLst>
          </p:cNvPr>
          <p:cNvSpPr txBox="1"/>
          <p:nvPr/>
        </p:nvSpPr>
        <p:spPr>
          <a:xfrm rot="5400000">
            <a:off x="6864497" y="4818401"/>
            <a:ext cx="706959" cy="246221"/>
          </a:xfrm>
          <a:prstGeom prst="rect">
            <a:avLst/>
          </a:prstGeom>
          <a:noFill/>
        </p:spPr>
        <p:txBody>
          <a:bodyPr wrap="square" rtlCol="0">
            <a:spAutoFit/>
          </a:bodyPr>
          <a:lstStyle/>
          <a:p>
            <a:r>
              <a:rPr lang="en-US" sz="1000" b="1" dirty="0"/>
              <a:t>a</a:t>
            </a:r>
            <a:r>
              <a:rPr lang="en-JP" sz="1000" b="1" dirty="0"/>
              <a:t>ll clear</a:t>
            </a:r>
          </a:p>
        </p:txBody>
      </p:sp>
      <p:sp>
        <p:nvSpPr>
          <p:cNvPr id="158" name="TextBox 157">
            <a:extLst>
              <a:ext uri="{FF2B5EF4-FFF2-40B4-BE49-F238E27FC236}">
                <a16:creationId xmlns:a16="http://schemas.microsoft.com/office/drawing/2014/main" id="{92B6E6BD-B6E5-903E-35AB-743C33F3F1FE}"/>
              </a:ext>
            </a:extLst>
          </p:cNvPr>
          <p:cNvSpPr txBox="1"/>
          <p:nvPr/>
        </p:nvSpPr>
        <p:spPr>
          <a:xfrm rot="16200000">
            <a:off x="6513126" y="4772584"/>
            <a:ext cx="483301" cy="246221"/>
          </a:xfrm>
          <a:prstGeom prst="rect">
            <a:avLst/>
          </a:prstGeom>
          <a:noFill/>
        </p:spPr>
        <p:txBody>
          <a:bodyPr wrap="square" rtlCol="0">
            <a:spAutoFit/>
          </a:bodyPr>
          <a:lstStyle/>
          <a:p>
            <a:r>
              <a:rPr lang="en-US" sz="1000" b="1" dirty="0"/>
              <a:t>alert</a:t>
            </a:r>
            <a:endParaRPr lang="en-JP" sz="1000" b="1" dirty="0"/>
          </a:p>
        </p:txBody>
      </p:sp>
      <p:sp>
        <p:nvSpPr>
          <p:cNvPr id="159" name="TextBox 158">
            <a:extLst>
              <a:ext uri="{FF2B5EF4-FFF2-40B4-BE49-F238E27FC236}">
                <a16:creationId xmlns:a16="http://schemas.microsoft.com/office/drawing/2014/main" id="{7BF5E961-08EA-DE9B-D5BC-7436A0DB7795}"/>
              </a:ext>
            </a:extLst>
          </p:cNvPr>
          <p:cNvSpPr txBox="1"/>
          <p:nvPr/>
        </p:nvSpPr>
        <p:spPr>
          <a:xfrm rot="5400000">
            <a:off x="7859478" y="4819612"/>
            <a:ext cx="706959" cy="246221"/>
          </a:xfrm>
          <a:prstGeom prst="rect">
            <a:avLst/>
          </a:prstGeom>
          <a:noFill/>
        </p:spPr>
        <p:txBody>
          <a:bodyPr wrap="square" rtlCol="0">
            <a:spAutoFit/>
          </a:bodyPr>
          <a:lstStyle/>
          <a:p>
            <a:r>
              <a:rPr lang="en-US" sz="1000" b="1" dirty="0"/>
              <a:t>a</a:t>
            </a:r>
            <a:r>
              <a:rPr lang="en-JP" sz="1000" b="1" dirty="0"/>
              <a:t>ll clear</a:t>
            </a:r>
          </a:p>
        </p:txBody>
      </p:sp>
      <p:sp>
        <p:nvSpPr>
          <p:cNvPr id="160" name="TextBox 159">
            <a:extLst>
              <a:ext uri="{FF2B5EF4-FFF2-40B4-BE49-F238E27FC236}">
                <a16:creationId xmlns:a16="http://schemas.microsoft.com/office/drawing/2014/main" id="{FD7FC2CD-8A4D-06E5-56BA-9E23CDCEC5FA}"/>
              </a:ext>
            </a:extLst>
          </p:cNvPr>
          <p:cNvSpPr txBox="1"/>
          <p:nvPr/>
        </p:nvSpPr>
        <p:spPr>
          <a:xfrm rot="16200000">
            <a:off x="7508107" y="4773795"/>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3207069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119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7" name="TextBox 26">
            <a:extLst>
              <a:ext uri="{FF2B5EF4-FFF2-40B4-BE49-F238E27FC236}">
                <a16:creationId xmlns:a16="http://schemas.microsoft.com/office/drawing/2014/main" id="{E564C4CC-A11B-81F0-AF3C-5CD3131887F8}"/>
              </a:ext>
            </a:extLst>
          </p:cNvPr>
          <p:cNvSpPr txBox="1"/>
          <p:nvPr/>
        </p:nvSpPr>
        <p:spPr>
          <a:xfrm>
            <a:off x="5324243" y="3340761"/>
            <a:ext cx="683248" cy="246221"/>
          </a:xfrm>
          <a:prstGeom prst="rect">
            <a:avLst/>
          </a:prstGeom>
          <a:noFill/>
        </p:spPr>
        <p:txBody>
          <a:bodyPr wrap="square" rtlCol="0">
            <a:spAutoFit/>
          </a:bodyPr>
          <a:lstStyle/>
          <a:p>
            <a:r>
              <a:rPr lang="en-US" sz="1000" b="1" dirty="0"/>
              <a:t>leave</a:t>
            </a:r>
            <a:r>
              <a:rPr lang="en-JP" sz="1000" b="1" dirty="0"/>
              <a:t>.1</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sp>
        <p:nvSpPr>
          <p:cNvPr id="29" name="Oval 28">
            <a:extLst>
              <a:ext uri="{FF2B5EF4-FFF2-40B4-BE49-F238E27FC236}">
                <a16:creationId xmlns:a16="http://schemas.microsoft.com/office/drawing/2014/main" id="{09D9E71B-CB26-8DCE-5161-1498D998C267}"/>
              </a:ext>
            </a:extLst>
          </p:cNvPr>
          <p:cNvSpPr/>
          <p:nvPr/>
        </p:nvSpPr>
        <p:spPr>
          <a:xfrm>
            <a:off x="6799381" y="3822928"/>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6,0</a:t>
            </a:r>
          </a:p>
          <a:p>
            <a:pPr algn="ctr"/>
            <a:r>
              <a:rPr lang="en-JP" sz="1200" b="1" dirty="0">
                <a:solidFill>
                  <a:schemeClr val="bg1"/>
                </a:solidFill>
              </a:rPr>
              <a:t>(-1)</a:t>
            </a:r>
            <a:endParaRPr lang="en-JP" sz="1800" b="1" dirty="0">
              <a:solidFill>
                <a:schemeClr val="bg1"/>
              </a:solidFill>
            </a:endParaRPr>
          </a:p>
        </p:txBody>
      </p:sp>
      <p:cxnSp>
        <p:nvCxnSpPr>
          <p:cNvPr id="30" name="Straight Arrow Connector 29">
            <a:extLst>
              <a:ext uri="{FF2B5EF4-FFF2-40B4-BE49-F238E27FC236}">
                <a16:creationId xmlns:a16="http://schemas.microsoft.com/office/drawing/2014/main" id="{80ED3965-05C1-B0D3-3BC7-EF880BF8B8E1}"/>
              </a:ext>
            </a:extLst>
          </p:cNvPr>
          <p:cNvCxnSpPr>
            <a:cxnSpLocks/>
            <a:stCxn id="28" idx="7"/>
            <a:endCxn id="29" idx="1"/>
          </p:cNvCxnSpPr>
          <p:nvPr/>
        </p:nvCxnSpPr>
        <p:spPr>
          <a:xfrm flipV="1">
            <a:off x="6317616" y="3910425"/>
            <a:ext cx="569262" cy="7616"/>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589CD7A-B499-A068-1A5C-EFE91FEB8A2B}"/>
              </a:ext>
            </a:extLst>
          </p:cNvPr>
          <p:cNvCxnSpPr>
            <a:cxnSpLocks/>
            <a:stCxn id="29" idx="1"/>
            <a:endCxn id="17" idx="0"/>
          </p:cNvCxnSpPr>
          <p:nvPr/>
        </p:nvCxnSpPr>
        <p:spPr>
          <a:xfrm rot="16200000" flipV="1">
            <a:off x="5470778" y="2494324"/>
            <a:ext cx="72265" cy="2759937"/>
          </a:xfrm>
          <a:prstGeom prst="bentConnector3">
            <a:avLst>
              <a:gd name="adj1" fmla="val 437414"/>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242982" y="3612807"/>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sp>
        <p:nvSpPr>
          <p:cNvPr id="68" name="Oval 67">
            <a:extLst>
              <a:ext uri="{FF2B5EF4-FFF2-40B4-BE49-F238E27FC236}">
                <a16:creationId xmlns:a16="http://schemas.microsoft.com/office/drawing/2014/main" id="{5FE986F7-7127-E3D0-56D7-672501286525}"/>
              </a:ext>
            </a:extLst>
          </p:cNvPr>
          <p:cNvSpPr/>
          <p:nvPr/>
        </p:nvSpPr>
        <p:spPr>
          <a:xfrm>
            <a:off x="7791115"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7,0</a:t>
            </a:r>
          </a:p>
          <a:p>
            <a:pPr algn="ctr"/>
            <a:r>
              <a:rPr lang="en-JP" sz="1200" b="1" dirty="0">
                <a:solidFill>
                  <a:schemeClr val="bg1"/>
                </a:solidFill>
              </a:rPr>
              <a:t>(-1)</a:t>
            </a:r>
            <a:endParaRPr lang="en-JP" sz="1800" b="1" dirty="0">
              <a:solidFill>
                <a:schemeClr val="bg1"/>
              </a:solidFill>
            </a:endParaRPr>
          </a:p>
        </p:txBody>
      </p:sp>
      <p:cxnSp>
        <p:nvCxnSpPr>
          <p:cNvPr id="69" name="Straight Arrow Connector 68">
            <a:extLst>
              <a:ext uri="{FF2B5EF4-FFF2-40B4-BE49-F238E27FC236}">
                <a16:creationId xmlns:a16="http://schemas.microsoft.com/office/drawing/2014/main" id="{B156BA96-626B-8009-D924-25861599A552}"/>
              </a:ext>
            </a:extLst>
          </p:cNvPr>
          <p:cNvCxnSpPr>
            <a:cxnSpLocks/>
            <a:stCxn id="29" idx="7"/>
            <a:endCxn id="68" idx="1"/>
          </p:cNvCxnSpPr>
          <p:nvPr/>
        </p:nvCxnSpPr>
        <p:spPr>
          <a:xfrm>
            <a:off x="7309350"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9AC5061-9593-B2E9-2360-53CA2225DCF3}"/>
              </a:ext>
            </a:extLst>
          </p:cNvPr>
          <p:cNvCxnSpPr>
            <a:cxnSpLocks/>
            <a:stCxn id="68" idx="3"/>
            <a:endCxn id="29" idx="5"/>
          </p:cNvCxnSpPr>
          <p:nvPr/>
        </p:nvCxnSpPr>
        <p:spPr>
          <a:xfrm flipH="1" flipV="1">
            <a:off x="7309350" y="4332897"/>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CB6CC1-7262-CAC9-6EFF-8F48383847EA}"/>
              </a:ext>
            </a:extLst>
          </p:cNvPr>
          <p:cNvSpPr txBox="1"/>
          <p:nvPr/>
        </p:nvSpPr>
        <p:spPr>
          <a:xfrm>
            <a:off x="7237077" y="3603082"/>
            <a:ext cx="713808" cy="246221"/>
          </a:xfrm>
          <a:prstGeom prst="rect">
            <a:avLst/>
          </a:prstGeom>
          <a:noFill/>
        </p:spPr>
        <p:txBody>
          <a:bodyPr wrap="square" rtlCol="0">
            <a:spAutoFit/>
          </a:bodyPr>
          <a:lstStyle/>
          <a:p>
            <a:r>
              <a:rPr lang="en-US" sz="1000" b="1" dirty="0"/>
              <a:t>r</a:t>
            </a:r>
            <a:r>
              <a:rPr lang="en-JP" sz="1000" b="1" dirty="0"/>
              <a:t>eqEnter</a:t>
            </a:r>
          </a:p>
        </p:txBody>
      </p:sp>
      <p:sp>
        <p:nvSpPr>
          <p:cNvPr id="76" name="TextBox 75">
            <a:extLst>
              <a:ext uri="{FF2B5EF4-FFF2-40B4-BE49-F238E27FC236}">
                <a16:creationId xmlns:a16="http://schemas.microsoft.com/office/drawing/2014/main" id="{F17A0298-6C4E-E43B-F8B1-CB8864262A87}"/>
              </a:ext>
            </a:extLst>
          </p:cNvPr>
          <p:cNvSpPr txBox="1"/>
          <p:nvPr/>
        </p:nvSpPr>
        <p:spPr>
          <a:xfrm>
            <a:off x="7368293" y="4321156"/>
            <a:ext cx="482798" cy="246221"/>
          </a:xfrm>
          <a:prstGeom prst="rect">
            <a:avLst/>
          </a:prstGeom>
          <a:noFill/>
        </p:spPr>
        <p:txBody>
          <a:bodyPr wrap="square" rtlCol="0">
            <a:spAutoFit/>
          </a:bodyPr>
          <a:lstStyle/>
          <a:p>
            <a:r>
              <a:rPr lang="en-US" sz="1000" b="1" dirty="0"/>
              <a:t>d</a:t>
            </a:r>
            <a:r>
              <a:rPr lang="en-JP" sz="1000" b="1" dirty="0"/>
              <a:t>eny</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0" name="TextBox 59">
            <a:extLst>
              <a:ext uri="{FF2B5EF4-FFF2-40B4-BE49-F238E27FC236}">
                <a16:creationId xmlns:a16="http://schemas.microsoft.com/office/drawing/2014/main" id="{599EC613-0CD5-55CF-3ADE-56458BA4FB48}"/>
              </a:ext>
            </a:extLst>
          </p:cNvPr>
          <p:cNvSpPr txBox="1"/>
          <p:nvPr/>
        </p:nvSpPr>
        <p:spPr>
          <a:xfrm>
            <a:off x="5324243" y="6258434"/>
            <a:ext cx="683248" cy="246221"/>
          </a:xfrm>
          <a:prstGeom prst="rect">
            <a:avLst/>
          </a:prstGeom>
          <a:noFill/>
        </p:spPr>
        <p:txBody>
          <a:bodyPr wrap="square" rtlCol="0">
            <a:spAutoFit/>
          </a:bodyPr>
          <a:lstStyle/>
          <a:p>
            <a:r>
              <a:rPr lang="en-US" sz="1000" b="1" dirty="0"/>
              <a:t>leave</a:t>
            </a:r>
            <a:r>
              <a:rPr lang="en-JP" sz="1000" b="1" dirty="0"/>
              <a:t>.1</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sp>
        <p:nvSpPr>
          <p:cNvPr id="62" name="Oval 61">
            <a:extLst>
              <a:ext uri="{FF2B5EF4-FFF2-40B4-BE49-F238E27FC236}">
                <a16:creationId xmlns:a16="http://schemas.microsoft.com/office/drawing/2014/main" id="{E8D2AD57-A27A-06D6-9AC8-84FF3402C8BF}"/>
              </a:ext>
            </a:extLst>
          </p:cNvPr>
          <p:cNvSpPr/>
          <p:nvPr/>
        </p:nvSpPr>
        <p:spPr>
          <a:xfrm>
            <a:off x="6799381" y="541111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6,1</a:t>
            </a:r>
          </a:p>
          <a:p>
            <a:pPr algn="ctr"/>
            <a:r>
              <a:rPr lang="en-JP" sz="1200" b="1" dirty="0">
                <a:solidFill>
                  <a:schemeClr val="bg1"/>
                </a:solidFill>
              </a:rPr>
              <a:t>(-1)</a:t>
            </a:r>
            <a:endParaRPr lang="en-JP" sz="1800" b="1" dirty="0">
              <a:solidFill>
                <a:schemeClr val="bg1"/>
              </a:solidFill>
            </a:endParaRPr>
          </a:p>
        </p:txBody>
      </p:sp>
      <p:cxnSp>
        <p:nvCxnSpPr>
          <p:cNvPr id="63" name="Straight Arrow Connector 62">
            <a:extLst>
              <a:ext uri="{FF2B5EF4-FFF2-40B4-BE49-F238E27FC236}">
                <a16:creationId xmlns:a16="http://schemas.microsoft.com/office/drawing/2014/main" id="{5FBB1F8C-2AC7-4B35-3033-1867891126F0}"/>
              </a:ext>
            </a:extLst>
          </p:cNvPr>
          <p:cNvCxnSpPr>
            <a:cxnSpLocks/>
            <a:stCxn id="61" idx="7"/>
            <a:endCxn id="62" idx="1"/>
          </p:cNvCxnSpPr>
          <p:nvPr/>
        </p:nvCxnSpPr>
        <p:spPr>
          <a:xfrm flipV="1">
            <a:off x="6317616" y="5498611"/>
            <a:ext cx="569262" cy="7616"/>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4A20C8B9-3985-5AAB-632F-DD5FBDBADE12}"/>
              </a:ext>
            </a:extLst>
          </p:cNvPr>
          <p:cNvCxnSpPr>
            <a:cxnSpLocks/>
            <a:stCxn id="62" idx="3"/>
            <a:endCxn id="54" idx="4"/>
          </p:cNvCxnSpPr>
          <p:nvPr/>
        </p:nvCxnSpPr>
        <p:spPr>
          <a:xfrm rot="5400000">
            <a:off x="5455546" y="4592479"/>
            <a:ext cx="102729" cy="2759937"/>
          </a:xfrm>
          <a:prstGeom prst="bentConnector3">
            <a:avLst>
              <a:gd name="adj1" fmla="val 322527"/>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242982" y="5200993"/>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sp>
        <p:nvSpPr>
          <p:cNvPr id="79" name="Oval 78">
            <a:extLst>
              <a:ext uri="{FF2B5EF4-FFF2-40B4-BE49-F238E27FC236}">
                <a16:creationId xmlns:a16="http://schemas.microsoft.com/office/drawing/2014/main" id="{D372AA4E-D36D-46F3-15FC-AED93D5A0EAD}"/>
              </a:ext>
            </a:extLst>
          </p:cNvPr>
          <p:cNvSpPr/>
          <p:nvPr/>
        </p:nvSpPr>
        <p:spPr>
          <a:xfrm>
            <a:off x="7791115" y="5418730"/>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7,1</a:t>
            </a:r>
          </a:p>
          <a:p>
            <a:pPr algn="ctr"/>
            <a:r>
              <a:rPr lang="en-JP" sz="1200" b="1" dirty="0">
                <a:solidFill>
                  <a:schemeClr val="bg1"/>
                </a:solidFill>
              </a:rPr>
              <a:t>(-1)</a:t>
            </a:r>
            <a:endParaRPr lang="en-JP" sz="1800" b="1" dirty="0">
              <a:solidFill>
                <a:schemeClr val="bg1"/>
              </a:solidFill>
            </a:endParaRPr>
          </a:p>
        </p:txBody>
      </p:sp>
      <p:cxnSp>
        <p:nvCxnSpPr>
          <p:cNvPr id="80" name="Straight Arrow Connector 79">
            <a:extLst>
              <a:ext uri="{FF2B5EF4-FFF2-40B4-BE49-F238E27FC236}">
                <a16:creationId xmlns:a16="http://schemas.microsoft.com/office/drawing/2014/main" id="{52A4C1E1-6C3F-58CC-ED69-021804334935}"/>
              </a:ext>
            </a:extLst>
          </p:cNvPr>
          <p:cNvCxnSpPr>
            <a:cxnSpLocks/>
            <a:stCxn id="62" idx="7"/>
            <a:endCxn id="79" idx="1"/>
          </p:cNvCxnSpPr>
          <p:nvPr/>
        </p:nvCxnSpPr>
        <p:spPr>
          <a:xfrm>
            <a:off x="7309350"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5D2F76-4775-AB48-72FF-77663FD2663C}"/>
              </a:ext>
            </a:extLst>
          </p:cNvPr>
          <p:cNvCxnSpPr>
            <a:cxnSpLocks/>
            <a:stCxn id="79" idx="3"/>
            <a:endCxn id="62" idx="5"/>
          </p:cNvCxnSpPr>
          <p:nvPr/>
        </p:nvCxnSpPr>
        <p:spPr>
          <a:xfrm flipH="1" flipV="1">
            <a:off x="7309350" y="592108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3CCC12E-0906-3783-018C-EC0C8EA4B828}"/>
              </a:ext>
            </a:extLst>
          </p:cNvPr>
          <p:cNvSpPr txBox="1"/>
          <p:nvPr/>
        </p:nvSpPr>
        <p:spPr>
          <a:xfrm>
            <a:off x="7237077" y="5191268"/>
            <a:ext cx="713808" cy="246221"/>
          </a:xfrm>
          <a:prstGeom prst="rect">
            <a:avLst/>
          </a:prstGeom>
          <a:noFill/>
        </p:spPr>
        <p:txBody>
          <a:bodyPr wrap="square" rtlCol="0">
            <a:spAutoFit/>
          </a:bodyPr>
          <a:lstStyle/>
          <a:p>
            <a:r>
              <a:rPr lang="en-US" sz="1000" b="1" dirty="0"/>
              <a:t>r</a:t>
            </a:r>
            <a:r>
              <a:rPr lang="en-JP" sz="1000" b="1" dirty="0"/>
              <a:t>eqEnter</a:t>
            </a:r>
          </a:p>
        </p:txBody>
      </p:sp>
      <p:sp>
        <p:nvSpPr>
          <p:cNvPr id="83" name="TextBox 82">
            <a:extLst>
              <a:ext uri="{FF2B5EF4-FFF2-40B4-BE49-F238E27FC236}">
                <a16:creationId xmlns:a16="http://schemas.microsoft.com/office/drawing/2014/main" id="{960C0670-A7B3-F24B-5A0E-FD3A03270302}"/>
              </a:ext>
            </a:extLst>
          </p:cNvPr>
          <p:cNvSpPr txBox="1"/>
          <p:nvPr/>
        </p:nvSpPr>
        <p:spPr>
          <a:xfrm>
            <a:off x="7368293" y="5909342"/>
            <a:ext cx="482798" cy="246221"/>
          </a:xfrm>
          <a:prstGeom prst="rect">
            <a:avLst/>
          </a:prstGeom>
          <a:noFill/>
        </p:spPr>
        <p:txBody>
          <a:bodyPr wrap="square" rtlCol="0">
            <a:spAutoFit/>
          </a:bodyPr>
          <a:lstStyle/>
          <a:p>
            <a:r>
              <a:rPr lang="en-US" sz="1000" b="1" dirty="0"/>
              <a:t>d</a:t>
            </a:r>
            <a:r>
              <a:rPr lang="en-JP" sz="1000" b="1" dirty="0"/>
              <a:t>eny</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E433536-FDB4-074C-F3FF-09FA1600BD88}"/>
              </a:ext>
            </a:extLst>
          </p:cNvPr>
          <p:cNvCxnSpPr>
            <a:cxnSpLocks/>
            <a:stCxn id="29" idx="3"/>
            <a:endCxn id="62" idx="1"/>
          </p:cNvCxnSpPr>
          <p:nvPr/>
        </p:nvCxnSpPr>
        <p:spPr>
          <a:xfrm>
            <a:off x="6886878" y="4332897"/>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7191FB4-CBAC-A163-4916-F6F4BD60383C}"/>
              </a:ext>
            </a:extLst>
          </p:cNvPr>
          <p:cNvCxnSpPr>
            <a:cxnSpLocks/>
            <a:stCxn id="62" idx="0"/>
            <a:endCxn id="29" idx="4"/>
          </p:cNvCxnSpPr>
          <p:nvPr/>
        </p:nvCxnSpPr>
        <p:spPr>
          <a:xfrm flipV="1">
            <a:off x="7098114" y="4420394"/>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303106F-8285-46E3-C975-76401EFA11D3}"/>
              </a:ext>
            </a:extLst>
          </p:cNvPr>
          <p:cNvCxnSpPr>
            <a:cxnSpLocks/>
            <a:stCxn id="68" idx="3"/>
            <a:endCxn id="79" idx="1"/>
          </p:cNvCxnSpPr>
          <p:nvPr/>
        </p:nvCxnSpPr>
        <p:spPr>
          <a:xfrm>
            <a:off x="7878612"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1BC8BA1C-2DE7-2399-5AD5-951E9EF5208D}"/>
              </a:ext>
            </a:extLst>
          </p:cNvPr>
          <p:cNvCxnSpPr>
            <a:cxnSpLocks/>
            <a:stCxn id="79" idx="0"/>
            <a:endCxn id="68" idx="4"/>
          </p:cNvCxnSpPr>
          <p:nvPr/>
        </p:nvCxnSpPr>
        <p:spPr>
          <a:xfrm flipV="1">
            <a:off x="8089848"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157" name="TextBox 156">
            <a:extLst>
              <a:ext uri="{FF2B5EF4-FFF2-40B4-BE49-F238E27FC236}">
                <a16:creationId xmlns:a16="http://schemas.microsoft.com/office/drawing/2014/main" id="{DDE8B54D-97A2-7B07-3F6C-DBEDEC0F8458}"/>
              </a:ext>
            </a:extLst>
          </p:cNvPr>
          <p:cNvSpPr txBox="1"/>
          <p:nvPr/>
        </p:nvSpPr>
        <p:spPr>
          <a:xfrm rot="5400000">
            <a:off x="6864497" y="4818401"/>
            <a:ext cx="706959" cy="246221"/>
          </a:xfrm>
          <a:prstGeom prst="rect">
            <a:avLst/>
          </a:prstGeom>
          <a:noFill/>
        </p:spPr>
        <p:txBody>
          <a:bodyPr wrap="square" rtlCol="0">
            <a:spAutoFit/>
          </a:bodyPr>
          <a:lstStyle/>
          <a:p>
            <a:r>
              <a:rPr lang="en-US" sz="1000" b="1" dirty="0"/>
              <a:t>a</a:t>
            </a:r>
            <a:r>
              <a:rPr lang="en-JP" sz="1000" b="1" dirty="0"/>
              <a:t>ll clear</a:t>
            </a:r>
          </a:p>
        </p:txBody>
      </p:sp>
      <p:sp>
        <p:nvSpPr>
          <p:cNvPr id="158" name="TextBox 157">
            <a:extLst>
              <a:ext uri="{FF2B5EF4-FFF2-40B4-BE49-F238E27FC236}">
                <a16:creationId xmlns:a16="http://schemas.microsoft.com/office/drawing/2014/main" id="{92B6E6BD-B6E5-903E-35AB-743C33F3F1FE}"/>
              </a:ext>
            </a:extLst>
          </p:cNvPr>
          <p:cNvSpPr txBox="1"/>
          <p:nvPr/>
        </p:nvSpPr>
        <p:spPr>
          <a:xfrm rot="16200000">
            <a:off x="6513126" y="4772584"/>
            <a:ext cx="483301" cy="246221"/>
          </a:xfrm>
          <a:prstGeom prst="rect">
            <a:avLst/>
          </a:prstGeom>
          <a:noFill/>
        </p:spPr>
        <p:txBody>
          <a:bodyPr wrap="square" rtlCol="0">
            <a:spAutoFit/>
          </a:bodyPr>
          <a:lstStyle/>
          <a:p>
            <a:r>
              <a:rPr lang="en-US" sz="1000" b="1" dirty="0"/>
              <a:t>alert</a:t>
            </a:r>
            <a:endParaRPr lang="en-JP" sz="1000" b="1" dirty="0"/>
          </a:p>
        </p:txBody>
      </p:sp>
      <p:sp>
        <p:nvSpPr>
          <p:cNvPr id="159" name="TextBox 158">
            <a:extLst>
              <a:ext uri="{FF2B5EF4-FFF2-40B4-BE49-F238E27FC236}">
                <a16:creationId xmlns:a16="http://schemas.microsoft.com/office/drawing/2014/main" id="{7BF5E961-08EA-DE9B-D5BC-7436A0DB7795}"/>
              </a:ext>
            </a:extLst>
          </p:cNvPr>
          <p:cNvSpPr txBox="1"/>
          <p:nvPr/>
        </p:nvSpPr>
        <p:spPr>
          <a:xfrm rot="5400000">
            <a:off x="7859478" y="4819612"/>
            <a:ext cx="706959" cy="246221"/>
          </a:xfrm>
          <a:prstGeom prst="rect">
            <a:avLst/>
          </a:prstGeom>
          <a:noFill/>
        </p:spPr>
        <p:txBody>
          <a:bodyPr wrap="square" rtlCol="0">
            <a:spAutoFit/>
          </a:bodyPr>
          <a:lstStyle/>
          <a:p>
            <a:r>
              <a:rPr lang="en-US" sz="1000" b="1" dirty="0"/>
              <a:t>a</a:t>
            </a:r>
            <a:r>
              <a:rPr lang="en-JP" sz="1000" b="1" dirty="0"/>
              <a:t>ll clear</a:t>
            </a:r>
          </a:p>
        </p:txBody>
      </p:sp>
      <p:sp>
        <p:nvSpPr>
          <p:cNvPr id="160" name="TextBox 159">
            <a:extLst>
              <a:ext uri="{FF2B5EF4-FFF2-40B4-BE49-F238E27FC236}">
                <a16:creationId xmlns:a16="http://schemas.microsoft.com/office/drawing/2014/main" id="{FD7FC2CD-8A4D-06E5-56BA-9E23CDCEC5FA}"/>
              </a:ext>
            </a:extLst>
          </p:cNvPr>
          <p:cNvSpPr txBox="1"/>
          <p:nvPr/>
        </p:nvSpPr>
        <p:spPr>
          <a:xfrm rot="16200000">
            <a:off x="7508107" y="4773795"/>
            <a:ext cx="483301" cy="246221"/>
          </a:xfrm>
          <a:prstGeom prst="rect">
            <a:avLst/>
          </a:prstGeom>
          <a:noFill/>
        </p:spPr>
        <p:txBody>
          <a:bodyPr wrap="square" rtlCol="0">
            <a:spAutoFit/>
          </a:bodyPr>
          <a:lstStyle/>
          <a:p>
            <a:r>
              <a:rPr lang="en-US" sz="1000" b="1" dirty="0"/>
              <a:t>alert</a:t>
            </a:r>
            <a:endParaRPr lang="en-JP" sz="1000" b="1" dirty="0"/>
          </a:p>
        </p:txBody>
      </p:sp>
      <p:sp>
        <p:nvSpPr>
          <p:cNvPr id="8" name="Oval 7">
            <a:extLst>
              <a:ext uri="{FF2B5EF4-FFF2-40B4-BE49-F238E27FC236}">
                <a16:creationId xmlns:a16="http://schemas.microsoft.com/office/drawing/2014/main" id="{06771752-452A-6ADC-F5B1-9004DD7779C8}"/>
              </a:ext>
            </a:extLst>
          </p:cNvPr>
          <p:cNvSpPr/>
          <p:nvPr/>
        </p:nvSpPr>
        <p:spPr>
          <a:xfrm>
            <a:off x="6583911" y="21242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8" name="Oval 37">
            <a:extLst>
              <a:ext uri="{FF2B5EF4-FFF2-40B4-BE49-F238E27FC236}">
                <a16:creationId xmlns:a16="http://schemas.microsoft.com/office/drawing/2014/main" id="{AE0DA32A-59FA-222F-1A84-59B88951978C}"/>
              </a:ext>
            </a:extLst>
          </p:cNvPr>
          <p:cNvSpPr/>
          <p:nvPr/>
        </p:nvSpPr>
        <p:spPr>
          <a:xfrm>
            <a:off x="7738603" y="2133720"/>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sp>
        <p:nvSpPr>
          <p:cNvPr id="39" name="TextBox 38">
            <a:extLst>
              <a:ext uri="{FF2B5EF4-FFF2-40B4-BE49-F238E27FC236}">
                <a16:creationId xmlns:a16="http://schemas.microsoft.com/office/drawing/2014/main" id="{F0F67A80-2686-8135-1398-14D38B16B4FA}"/>
              </a:ext>
            </a:extLst>
          </p:cNvPr>
          <p:cNvSpPr txBox="1"/>
          <p:nvPr/>
        </p:nvSpPr>
        <p:spPr>
          <a:xfrm>
            <a:off x="7123446" y="2133720"/>
            <a:ext cx="662679" cy="246221"/>
          </a:xfrm>
          <a:prstGeom prst="rect">
            <a:avLst/>
          </a:prstGeom>
          <a:noFill/>
        </p:spPr>
        <p:txBody>
          <a:bodyPr wrap="square" rtlCol="0">
            <a:spAutoFit/>
          </a:bodyPr>
          <a:lstStyle/>
          <a:p>
            <a:r>
              <a:rPr lang="en-US" sz="1000" b="1" dirty="0"/>
              <a:t>a</a:t>
            </a:r>
            <a:r>
              <a:rPr lang="en-JP" sz="1000" b="1" dirty="0"/>
              <a:t>rrive.2</a:t>
            </a:r>
          </a:p>
        </p:txBody>
      </p:sp>
      <p:cxnSp>
        <p:nvCxnSpPr>
          <p:cNvPr id="41" name="Straight Arrow Connector 40">
            <a:extLst>
              <a:ext uri="{FF2B5EF4-FFF2-40B4-BE49-F238E27FC236}">
                <a16:creationId xmlns:a16="http://schemas.microsoft.com/office/drawing/2014/main" id="{7EEE17CA-79A1-0BEE-D753-8C802BE4D1A9}"/>
              </a:ext>
            </a:extLst>
          </p:cNvPr>
          <p:cNvCxnSpPr>
            <a:cxnSpLocks/>
            <a:stCxn id="8" idx="6"/>
            <a:endCxn id="38" idx="2"/>
          </p:cNvCxnSpPr>
          <p:nvPr/>
        </p:nvCxnSpPr>
        <p:spPr>
          <a:xfrm>
            <a:off x="7181377" y="2422963"/>
            <a:ext cx="557226"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AE7760C-5C7B-C764-5E9D-1B835C90B522}"/>
              </a:ext>
            </a:extLst>
          </p:cNvPr>
          <p:cNvSpPr txBox="1"/>
          <p:nvPr/>
        </p:nvSpPr>
        <p:spPr>
          <a:xfrm rot="16200000">
            <a:off x="5813672" y="2269074"/>
            <a:ext cx="893193" cy="307777"/>
          </a:xfrm>
          <a:prstGeom prst="rect">
            <a:avLst/>
          </a:prstGeom>
          <a:noFill/>
        </p:spPr>
        <p:txBody>
          <a:bodyPr wrap="none" rtlCol="0">
            <a:spAutoFit/>
          </a:bodyPr>
          <a:lstStyle/>
          <a:p>
            <a:r>
              <a:rPr lang="en-US" b="1" dirty="0"/>
              <a:t>SAFETY</a:t>
            </a:r>
            <a:endParaRPr lang="en-JP" b="1" dirty="0"/>
          </a:p>
        </p:txBody>
      </p:sp>
    </p:spTree>
    <p:extLst>
      <p:ext uri="{BB962C8B-B14F-4D97-AF65-F5344CB8AC3E}">
        <p14:creationId xmlns:p14="http://schemas.microsoft.com/office/powerpoint/2010/main" val="2165656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909C8-4BDB-A820-407A-D98860EAD210}"/>
            </a:ext>
          </a:extLst>
        </p:cNvPr>
        <p:cNvGrpSpPr/>
        <p:nvPr/>
      </p:nvGrpSpPr>
      <p:grpSpPr>
        <a:xfrm>
          <a:off x="0" y="0"/>
          <a:ext cx="0" cy="0"/>
          <a:chOff x="0" y="0"/>
          <a:chExt cx="0" cy="0"/>
        </a:xfrm>
      </p:grpSpPr>
      <p:sp>
        <p:nvSpPr>
          <p:cNvPr id="21" name="Text Placeholder 2">
            <a:extLst>
              <a:ext uri="{FF2B5EF4-FFF2-40B4-BE49-F238E27FC236}">
                <a16:creationId xmlns:a16="http://schemas.microsoft.com/office/drawing/2014/main" id="{61521B74-3636-F20E-5B4C-BB6BC6C51777}"/>
              </a:ext>
            </a:extLst>
          </p:cNvPr>
          <p:cNvSpPr txBox="1">
            <a:spLocks/>
          </p:cNvSpPr>
          <p:nvPr/>
        </p:nvSpPr>
        <p:spPr>
          <a:xfrm>
            <a:off x="558800" y="1143000"/>
            <a:ext cx="8585200" cy="166817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400" b="1" dirty="0">
                <a:solidFill>
                  <a:schemeClr val="tx2">
                    <a:lumMod val="25000"/>
                  </a:schemeClr>
                </a:solidFill>
                <a:latin typeface="Lato" panose="020F0502020204030203" pitchFamily="34" charset="0"/>
                <a:cs typeface="Lato" panose="020F0502020204030203" pitchFamily="34" charset="0"/>
              </a:rPr>
              <a:t>ROOM</a:t>
            </a:r>
            <a:r>
              <a:rPr lang="ja-JP" altLang="en-US" sz="2400" b="1" dirty="0">
                <a:solidFill>
                  <a:schemeClr val="tx2">
                    <a:lumMod val="25000"/>
                  </a:schemeClr>
                </a:solidFill>
                <a:latin typeface="Lato" panose="020F0502020204030203" pitchFamily="34" charset="0"/>
                <a:cs typeface="Lato" panose="020F0502020204030203" pitchFamily="34" charset="0"/>
              </a:rPr>
              <a:t>モデルの正解</a:t>
            </a:r>
            <a:endParaRPr lang="en-US" altLang="ja-JP" sz="2400" b="1" dirty="0">
              <a:solidFill>
                <a:schemeClr val="tx2">
                  <a:lumMod val="25000"/>
                </a:schemeClr>
              </a:solidFill>
              <a:latin typeface="Lato" panose="020F0502020204030203" pitchFamily="34" charset="0"/>
              <a:cs typeface="Lato" panose="020F0502020204030203" pitchFamily="34" charset="0"/>
            </a:endParaRPr>
          </a:p>
        </p:txBody>
      </p:sp>
      <p:sp>
        <p:nvSpPr>
          <p:cNvPr id="22" name="Title 1">
            <a:extLst>
              <a:ext uri="{FF2B5EF4-FFF2-40B4-BE49-F238E27FC236}">
                <a16:creationId xmlns:a16="http://schemas.microsoft.com/office/drawing/2014/main" id="{13F09EF1-0B86-95ED-AD0A-4884BC2A9763}"/>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STEP1:</a:t>
            </a:r>
            <a:b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環境モデル</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を作ってみよう！</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4" name="Group 3">
            <a:extLst>
              <a:ext uri="{FF2B5EF4-FFF2-40B4-BE49-F238E27FC236}">
                <a16:creationId xmlns:a16="http://schemas.microsoft.com/office/drawing/2014/main" id="{267230B0-152C-C059-9EDC-864DED45F641}"/>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855D43D5-4B47-6E51-1A3B-496E24416B40}"/>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7C27AC4B-267C-47DC-D2C9-597F8AE68606}"/>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a:t>
              </a:fld>
              <a:endParaRPr lang="en" sz="3600" dirty="0">
                <a:solidFill>
                  <a:schemeClr val="bg1"/>
                </a:solidFill>
              </a:endParaRPr>
            </a:p>
          </p:txBody>
        </p:sp>
      </p:grpSp>
      <p:pic>
        <p:nvPicPr>
          <p:cNvPr id="31" name="図 30" descr="テキスト&#10;&#10;AI によって生成されたコンテンツは間違っている可能性があります。">
            <a:extLst>
              <a:ext uri="{FF2B5EF4-FFF2-40B4-BE49-F238E27FC236}">
                <a16:creationId xmlns:a16="http://schemas.microsoft.com/office/drawing/2014/main" id="{8CB79CF4-F1A2-76CA-D651-148854278669}"/>
              </a:ext>
            </a:extLst>
          </p:cNvPr>
          <p:cNvPicPr>
            <a:picLocks noChangeAspect="1"/>
          </p:cNvPicPr>
          <p:nvPr/>
        </p:nvPicPr>
        <p:blipFill>
          <a:blip r:embed="rId3"/>
          <a:srcRect r="16866" b="10119"/>
          <a:stretch/>
        </p:blipFill>
        <p:spPr>
          <a:xfrm>
            <a:off x="807600" y="1717258"/>
            <a:ext cx="7528799" cy="4869078"/>
          </a:xfrm>
          <a:prstGeom prst="rect">
            <a:avLst/>
          </a:prstGeom>
          <a:effectLst>
            <a:outerShdw blurRad="63500" sx="102000" sy="102000" algn="ctr" rotWithShape="0">
              <a:prstClr val="black">
                <a:alpha val="40000"/>
              </a:prstClr>
            </a:outerShdw>
          </a:effectLst>
        </p:spPr>
      </p:pic>
      <p:sp>
        <p:nvSpPr>
          <p:cNvPr id="20" name="角丸四角形吹き出し 19">
            <a:extLst>
              <a:ext uri="{FF2B5EF4-FFF2-40B4-BE49-F238E27FC236}">
                <a16:creationId xmlns:a16="http://schemas.microsoft.com/office/drawing/2014/main" id="{44482EDD-FCC1-0395-8EC5-CA482A69DB09}"/>
              </a:ext>
            </a:extLst>
          </p:cNvPr>
          <p:cNvSpPr/>
          <p:nvPr/>
        </p:nvSpPr>
        <p:spPr>
          <a:xfrm>
            <a:off x="4759779" y="1023623"/>
            <a:ext cx="4267334" cy="1304829"/>
          </a:xfrm>
          <a:prstGeom prst="wedgeRoundRectCallout">
            <a:avLst>
              <a:gd name="adj1" fmla="val -35781"/>
              <a:gd name="adj2" fmla="val 56045"/>
              <a:gd name="adj3" fmla="val 16667"/>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Picture 8">
            <a:extLst>
              <a:ext uri="{FF2B5EF4-FFF2-40B4-BE49-F238E27FC236}">
                <a16:creationId xmlns:a16="http://schemas.microsoft.com/office/drawing/2014/main" id="{A066EE24-7D59-E60E-78D6-E456E221B941}"/>
              </a:ext>
            </a:extLst>
          </p:cNvPr>
          <p:cNvPicPr>
            <a:picLocks noChangeAspect="1"/>
          </p:cNvPicPr>
          <p:nvPr/>
        </p:nvPicPr>
        <p:blipFill>
          <a:blip r:embed="rId4"/>
          <a:stretch>
            <a:fillRect/>
          </a:stretch>
        </p:blipFill>
        <p:spPr>
          <a:xfrm>
            <a:off x="4866641" y="1438293"/>
            <a:ext cx="4070665" cy="705455"/>
          </a:xfrm>
          <a:prstGeom prst="rect">
            <a:avLst/>
          </a:prstGeom>
          <a:ln>
            <a:noFill/>
          </a:ln>
        </p:spPr>
      </p:pic>
      <p:sp>
        <p:nvSpPr>
          <p:cNvPr id="14" name="TextBox 22">
            <a:extLst>
              <a:ext uri="{FF2B5EF4-FFF2-40B4-BE49-F238E27FC236}">
                <a16:creationId xmlns:a16="http://schemas.microsoft.com/office/drawing/2014/main" id="{C1C48286-2944-6004-C990-1B1F7EF6D83C}"/>
              </a:ext>
            </a:extLst>
          </p:cNvPr>
          <p:cNvSpPr txBox="1"/>
          <p:nvPr/>
        </p:nvSpPr>
        <p:spPr>
          <a:xfrm>
            <a:off x="4843234" y="1083411"/>
            <a:ext cx="1747594" cy="338554"/>
          </a:xfrm>
          <a:prstGeom prst="rect">
            <a:avLst/>
          </a:prstGeom>
          <a:noFill/>
        </p:spPr>
        <p:txBody>
          <a:bodyPr wrap="square" rtlCol="0">
            <a:spAutoFit/>
          </a:bodyPr>
          <a:lstStyle/>
          <a:p>
            <a:r>
              <a:rPr lang="en-JP" sz="1600" b="1" dirty="0"/>
              <a:t>ROOM</a:t>
            </a:r>
            <a:r>
              <a:rPr lang="en-JP" sz="1200" dirty="0"/>
              <a:t>：環境モデル</a:t>
            </a:r>
            <a:endParaRPr lang="en-JP" sz="1600" dirty="0"/>
          </a:p>
        </p:txBody>
      </p:sp>
    </p:spTree>
    <p:extLst>
      <p:ext uri="{BB962C8B-B14F-4D97-AF65-F5344CB8AC3E}">
        <p14:creationId xmlns:p14="http://schemas.microsoft.com/office/powerpoint/2010/main" val="25118506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120</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8" name="Oval 7">
            <a:extLst>
              <a:ext uri="{FF2B5EF4-FFF2-40B4-BE49-F238E27FC236}">
                <a16:creationId xmlns:a16="http://schemas.microsoft.com/office/drawing/2014/main" id="{06771752-452A-6ADC-F5B1-9004DD7779C8}"/>
              </a:ext>
            </a:extLst>
          </p:cNvPr>
          <p:cNvSpPr/>
          <p:nvPr/>
        </p:nvSpPr>
        <p:spPr>
          <a:xfrm>
            <a:off x="6583911" y="21242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8" name="Oval 37">
            <a:extLst>
              <a:ext uri="{FF2B5EF4-FFF2-40B4-BE49-F238E27FC236}">
                <a16:creationId xmlns:a16="http://schemas.microsoft.com/office/drawing/2014/main" id="{AE0DA32A-59FA-222F-1A84-59B88951978C}"/>
              </a:ext>
            </a:extLst>
          </p:cNvPr>
          <p:cNvSpPr/>
          <p:nvPr/>
        </p:nvSpPr>
        <p:spPr>
          <a:xfrm>
            <a:off x="7738603" y="2133720"/>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sp>
        <p:nvSpPr>
          <p:cNvPr id="39" name="TextBox 38">
            <a:extLst>
              <a:ext uri="{FF2B5EF4-FFF2-40B4-BE49-F238E27FC236}">
                <a16:creationId xmlns:a16="http://schemas.microsoft.com/office/drawing/2014/main" id="{F0F67A80-2686-8135-1398-14D38B16B4FA}"/>
              </a:ext>
            </a:extLst>
          </p:cNvPr>
          <p:cNvSpPr txBox="1"/>
          <p:nvPr/>
        </p:nvSpPr>
        <p:spPr>
          <a:xfrm>
            <a:off x="7123446" y="2133720"/>
            <a:ext cx="662679" cy="246221"/>
          </a:xfrm>
          <a:prstGeom prst="rect">
            <a:avLst/>
          </a:prstGeom>
          <a:noFill/>
        </p:spPr>
        <p:txBody>
          <a:bodyPr wrap="square" rtlCol="0">
            <a:spAutoFit/>
          </a:bodyPr>
          <a:lstStyle/>
          <a:p>
            <a:r>
              <a:rPr lang="en-US" sz="1000" b="1" dirty="0"/>
              <a:t>a</a:t>
            </a:r>
            <a:r>
              <a:rPr lang="en-JP" sz="1000" b="1" dirty="0"/>
              <a:t>rrive.2</a:t>
            </a:r>
          </a:p>
        </p:txBody>
      </p:sp>
      <p:cxnSp>
        <p:nvCxnSpPr>
          <p:cNvPr id="41" name="Straight Arrow Connector 40">
            <a:extLst>
              <a:ext uri="{FF2B5EF4-FFF2-40B4-BE49-F238E27FC236}">
                <a16:creationId xmlns:a16="http://schemas.microsoft.com/office/drawing/2014/main" id="{7EEE17CA-79A1-0BEE-D753-8C802BE4D1A9}"/>
              </a:ext>
            </a:extLst>
          </p:cNvPr>
          <p:cNvCxnSpPr>
            <a:cxnSpLocks/>
            <a:stCxn id="8" idx="6"/>
            <a:endCxn id="38" idx="2"/>
          </p:cNvCxnSpPr>
          <p:nvPr/>
        </p:nvCxnSpPr>
        <p:spPr>
          <a:xfrm>
            <a:off x="7181377" y="2422963"/>
            <a:ext cx="557226"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4626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121</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8" name="Oval 7">
            <a:extLst>
              <a:ext uri="{FF2B5EF4-FFF2-40B4-BE49-F238E27FC236}">
                <a16:creationId xmlns:a16="http://schemas.microsoft.com/office/drawing/2014/main" id="{06771752-452A-6ADC-F5B1-9004DD7779C8}"/>
              </a:ext>
            </a:extLst>
          </p:cNvPr>
          <p:cNvSpPr/>
          <p:nvPr/>
        </p:nvSpPr>
        <p:spPr>
          <a:xfrm>
            <a:off x="6583911" y="21242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8" name="Oval 37">
            <a:extLst>
              <a:ext uri="{FF2B5EF4-FFF2-40B4-BE49-F238E27FC236}">
                <a16:creationId xmlns:a16="http://schemas.microsoft.com/office/drawing/2014/main" id="{AE0DA32A-59FA-222F-1A84-59B88951978C}"/>
              </a:ext>
            </a:extLst>
          </p:cNvPr>
          <p:cNvSpPr/>
          <p:nvPr/>
        </p:nvSpPr>
        <p:spPr>
          <a:xfrm>
            <a:off x="7738603" y="2133720"/>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sp>
        <p:nvSpPr>
          <p:cNvPr id="39" name="TextBox 38">
            <a:extLst>
              <a:ext uri="{FF2B5EF4-FFF2-40B4-BE49-F238E27FC236}">
                <a16:creationId xmlns:a16="http://schemas.microsoft.com/office/drawing/2014/main" id="{F0F67A80-2686-8135-1398-14D38B16B4FA}"/>
              </a:ext>
            </a:extLst>
          </p:cNvPr>
          <p:cNvSpPr txBox="1"/>
          <p:nvPr/>
        </p:nvSpPr>
        <p:spPr>
          <a:xfrm>
            <a:off x="7123446" y="2133720"/>
            <a:ext cx="662679" cy="246221"/>
          </a:xfrm>
          <a:prstGeom prst="rect">
            <a:avLst/>
          </a:prstGeom>
          <a:noFill/>
        </p:spPr>
        <p:txBody>
          <a:bodyPr wrap="square" rtlCol="0">
            <a:spAutoFit/>
          </a:bodyPr>
          <a:lstStyle/>
          <a:p>
            <a:r>
              <a:rPr lang="en-US" sz="1000" b="1" dirty="0"/>
              <a:t>a</a:t>
            </a:r>
            <a:r>
              <a:rPr lang="en-JP" sz="1000" b="1" dirty="0"/>
              <a:t>rrive.2</a:t>
            </a:r>
          </a:p>
        </p:txBody>
      </p:sp>
      <p:cxnSp>
        <p:nvCxnSpPr>
          <p:cNvPr id="41" name="Straight Arrow Connector 40">
            <a:extLst>
              <a:ext uri="{FF2B5EF4-FFF2-40B4-BE49-F238E27FC236}">
                <a16:creationId xmlns:a16="http://schemas.microsoft.com/office/drawing/2014/main" id="{7EEE17CA-79A1-0BEE-D753-8C802BE4D1A9}"/>
              </a:ext>
            </a:extLst>
          </p:cNvPr>
          <p:cNvCxnSpPr>
            <a:cxnSpLocks/>
            <a:stCxn id="8" idx="6"/>
            <a:endCxn id="38" idx="2"/>
          </p:cNvCxnSpPr>
          <p:nvPr/>
        </p:nvCxnSpPr>
        <p:spPr>
          <a:xfrm>
            <a:off x="7181377" y="2422963"/>
            <a:ext cx="557226"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9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122</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7539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90" name="Oval 89">
            <a:extLst>
              <a:ext uri="{FF2B5EF4-FFF2-40B4-BE49-F238E27FC236}">
                <a16:creationId xmlns:a16="http://schemas.microsoft.com/office/drawing/2014/main" id="{09A69DDB-DE0B-4779-97DD-1994DC545F06}"/>
              </a:ext>
            </a:extLst>
          </p:cNvPr>
          <p:cNvSpPr/>
          <p:nvPr/>
        </p:nvSpPr>
        <p:spPr>
          <a:xfrm>
            <a:off x="902131" y="4774836"/>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91" name="Oval 90">
            <a:extLst>
              <a:ext uri="{FF2B5EF4-FFF2-40B4-BE49-F238E27FC236}">
                <a16:creationId xmlns:a16="http://schemas.microsoft.com/office/drawing/2014/main" id="{EFFC03AE-78A8-26C1-F235-5EE31DBC0F69}"/>
              </a:ext>
            </a:extLst>
          </p:cNvPr>
          <p:cNvSpPr/>
          <p:nvPr/>
        </p:nvSpPr>
        <p:spPr>
          <a:xfrm>
            <a:off x="2056823" y="4784326"/>
            <a:ext cx="597466" cy="597466"/>
          </a:xfrm>
          <a:prstGeom prst="ellipse">
            <a:avLst/>
          </a:prstGeom>
          <a:solidFill>
            <a:schemeClr val="bg1">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2" name="TextBox 91">
            <a:extLst>
              <a:ext uri="{FF2B5EF4-FFF2-40B4-BE49-F238E27FC236}">
                <a16:creationId xmlns:a16="http://schemas.microsoft.com/office/drawing/2014/main" id="{4E9C5953-9FD7-7711-6A3A-5F293C9A916F}"/>
              </a:ext>
            </a:extLst>
          </p:cNvPr>
          <p:cNvSpPr txBox="1"/>
          <p:nvPr/>
        </p:nvSpPr>
        <p:spPr>
          <a:xfrm>
            <a:off x="1441666" y="4784326"/>
            <a:ext cx="662679" cy="246221"/>
          </a:xfrm>
          <a:prstGeom prst="rect">
            <a:avLst/>
          </a:prstGeom>
          <a:noFill/>
        </p:spPr>
        <p:txBody>
          <a:bodyPr wrap="square" rtlCol="0">
            <a:spAutoFit/>
          </a:bodyPr>
          <a:lstStyle/>
          <a:p>
            <a:r>
              <a:rPr lang="en-US" sz="1000" b="1" dirty="0"/>
              <a:t>a</a:t>
            </a:r>
            <a:r>
              <a:rPr lang="en-JP" sz="1000" b="1" dirty="0"/>
              <a:t>rrive.2</a:t>
            </a:r>
          </a:p>
        </p:txBody>
      </p:sp>
      <p:sp>
        <p:nvSpPr>
          <p:cNvPr id="93" name="TextBox 92">
            <a:extLst>
              <a:ext uri="{FF2B5EF4-FFF2-40B4-BE49-F238E27FC236}">
                <a16:creationId xmlns:a16="http://schemas.microsoft.com/office/drawing/2014/main" id="{2DF6A2EA-7913-0847-BDB3-ECC7F67BD78C}"/>
              </a:ext>
            </a:extLst>
          </p:cNvPr>
          <p:cNvSpPr txBox="1"/>
          <p:nvPr/>
        </p:nvSpPr>
        <p:spPr>
          <a:xfrm rot="16200000">
            <a:off x="266693" y="4943069"/>
            <a:ext cx="782587" cy="307777"/>
          </a:xfrm>
          <a:prstGeom prst="rect">
            <a:avLst/>
          </a:prstGeom>
          <a:noFill/>
        </p:spPr>
        <p:txBody>
          <a:bodyPr wrap="none" rtlCol="0">
            <a:spAutoFit/>
          </a:bodyPr>
          <a:lstStyle/>
          <a:p>
            <a:r>
              <a:rPr lang="en-US" b="1" dirty="0"/>
              <a:t>ALERT</a:t>
            </a:r>
            <a:endParaRPr lang="en-JP" b="1" dirty="0"/>
          </a:p>
        </p:txBody>
      </p:sp>
      <p:cxnSp>
        <p:nvCxnSpPr>
          <p:cNvPr id="94" name="Straight Arrow Connector 93">
            <a:extLst>
              <a:ext uri="{FF2B5EF4-FFF2-40B4-BE49-F238E27FC236}">
                <a16:creationId xmlns:a16="http://schemas.microsoft.com/office/drawing/2014/main" id="{EC797368-916E-C914-7F7D-B19DCA6C50E0}"/>
              </a:ext>
            </a:extLst>
          </p:cNvPr>
          <p:cNvCxnSpPr>
            <a:cxnSpLocks/>
            <a:stCxn id="90" idx="6"/>
            <a:endCxn id="91" idx="2"/>
          </p:cNvCxnSpPr>
          <p:nvPr/>
        </p:nvCxnSpPr>
        <p:spPr>
          <a:xfrm>
            <a:off x="1499597" y="5073569"/>
            <a:ext cx="557226"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2999E558-085F-00FE-EC17-811A3B0C9731}"/>
              </a:ext>
            </a:extLst>
          </p:cNvPr>
          <p:cNvSpPr/>
          <p:nvPr/>
        </p:nvSpPr>
        <p:spPr>
          <a:xfrm>
            <a:off x="902131" y="3657884"/>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4911FAB9-E077-08E6-C1C1-CAD6329E1CC8}"/>
              </a:ext>
            </a:extLst>
          </p:cNvPr>
          <p:cNvSpPr/>
          <p:nvPr/>
        </p:nvSpPr>
        <p:spPr>
          <a:xfrm>
            <a:off x="2056823" y="366737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TextBox 8">
            <a:extLst>
              <a:ext uri="{FF2B5EF4-FFF2-40B4-BE49-F238E27FC236}">
                <a16:creationId xmlns:a16="http://schemas.microsoft.com/office/drawing/2014/main" id="{10368D19-44A1-9ED3-BCA0-FCA13A728E93}"/>
              </a:ext>
            </a:extLst>
          </p:cNvPr>
          <p:cNvSpPr txBox="1"/>
          <p:nvPr/>
        </p:nvSpPr>
        <p:spPr>
          <a:xfrm>
            <a:off x="1441666" y="3487076"/>
            <a:ext cx="662679" cy="246221"/>
          </a:xfrm>
          <a:prstGeom prst="rect">
            <a:avLst/>
          </a:prstGeom>
          <a:noFill/>
        </p:spPr>
        <p:txBody>
          <a:bodyPr wrap="square" rtlCol="0">
            <a:spAutoFit/>
          </a:bodyPr>
          <a:lstStyle/>
          <a:p>
            <a:pPr algn="ctr"/>
            <a:r>
              <a:rPr lang="en-US" sz="1000" b="1" dirty="0"/>
              <a:t>alert</a:t>
            </a:r>
            <a:endParaRPr lang="en-JP" sz="1000" b="1" dirty="0"/>
          </a:p>
        </p:txBody>
      </p:sp>
      <p:sp>
        <p:nvSpPr>
          <p:cNvPr id="10" name="TextBox 9">
            <a:extLst>
              <a:ext uri="{FF2B5EF4-FFF2-40B4-BE49-F238E27FC236}">
                <a16:creationId xmlns:a16="http://schemas.microsoft.com/office/drawing/2014/main" id="{DF8B0D36-57FE-4A10-6747-0F3A313FC8A7}"/>
              </a:ext>
            </a:extLst>
          </p:cNvPr>
          <p:cNvSpPr txBox="1"/>
          <p:nvPr/>
        </p:nvSpPr>
        <p:spPr>
          <a:xfrm rot="16200000">
            <a:off x="266693" y="3826117"/>
            <a:ext cx="782587" cy="307777"/>
          </a:xfrm>
          <a:prstGeom prst="rect">
            <a:avLst/>
          </a:prstGeom>
          <a:noFill/>
        </p:spPr>
        <p:txBody>
          <a:bodyPr wrap="none" rtlCol="0">
            <a:spAutoFit/>
          </a:bodyPr>
          <a:lstStyle/>
          <a:p>
            <a:r>
              <a:rPr lang="en-US" b="1" dirty="0"/>
              <a:t>ALERT</a:t>
            </a:r>
            <a:endParaRPr lang="en-JP" b="1" dirty="0"/>
          </a:p>
        </p:txBody>
      </p:sp>
      <p:cxnSp>
        <p:nvCxnSpPr>
          <p:cNvPr id="11" name="Straight Arrow Connector 10">
            <a:extLst>
              <a:ext uri="{FF2B5EF4-FFF2-40B4-BE49-F238E27FC236}">
                <a16:creationId xmlns:a16="http://schemas.microsoft.com/office/drawing/2014/main" id="{D1C1294C-80FC-9828-B92B-4FA8EAC6C4F5}"/>
              </a:ext>
            </a:extLst>
          </p:cNvPr>
          <p:cNvCxnSpPr>
            <a:cxnSpLocks/>
            <a:stCxn id="2" idx="7"/>
            <a:endCxn id="3" idx="1"/>
          </p:cNvCxnSpPr>
          <p:nvPr/>
        </p:nvCxnSpPr>
        <p:spPr>
          <a:xfrm>
            <a:off x="1412100" y="3745381"/>
            <a:ext cx="732220" cy="949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868D936-0CFC-8BD8-2A06-8F508AA374FF}"/>
              </a:ext>
            </a:extLst>
          </p:cNvPr>
          <p:cNvSpPr/>
          <p:nvPr/>
        </p:nvSpPr>
        <p:spPr>
          <a:xfrm>
            <a:off x="3211515" y="3661745"/>
            <a:ext cx="597466" cy="597466"/>
          </a:xfrm>
          <a:prstGeom prst="ellipse">
            <a:avLst/>
          </a:prstGeom>
          <a:solidFill>
            <a:schemeClr val="bg1">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cxnSp>
        <p:nvCxnSpPr>
          <p:cNvPr id="14" name="Straight Arrow Connector 13">
            <a:extLst>
              <a:ext uri="{FF2B5EF4-FFF2-40B4-BE49-F238E27FC236}">
                <a16:creationId xmlns:a16="http://schemas.microsoft.com/office/drawing/2014/main" id="{D2F7A5A8-56E6-E681-AD57-40A7FEBAFA7E}"/>
              </a:ext>
            </a:extLst>
          </p:cNvPr>
          <p:cNvCxnSpPr>
            <a:cxnSpLocks/>
            <a:stCxn id="3" idx="6"/>
            <a:endCxn id="13" idx="2"/>
          </p:cNvCxnSpPr>
          <p:nvPr/>
        </p:nvCxnSpPr>
        <p:spPr>
          <a:xfrm flipV="1">
            <a:off x="2654289" y="3960478"/>
            <a:ext cx="557226" cy="5629"/>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79F0261-20D0-E5BD-A003-F7FAF21101FF}"/>
              </a:ext>
            </a:extLst>
          </p:cNvPr>
          <p:cNvSpPr txBox="1"/>
          <p:nvPr/>
        </p:nvSpPr>
        <p:spPr>
          <a:xfrm>
            <a:off x="2607964" y="3667721"/>
            <a:ext cx="662679" cy="246221"/>
          </a:xfrm>
          <a:prstGeom prst="rect">
            <a:avLst/>
          </a:prstGeom>
          <a:noFill/>
        </p:spPr>
        <p:txBody>
          <a:bodyPr wrap="square" rtlCol="0">
            <a:spAutoFit/>
          </a:bodyPr>
          <a:lstStyle/>
          <a:p>
            <a:r>
              <a:rPr lang="en-US" sz="1000" b="1" dirty="0"/>
              <a:t>a</a:t>
            </a:r>
            <a:r>
              <a:rPr lang="en-JP" sz="1000" b="1" dirty="0"/>
              <a:t>rrive.1</a:t>
            </a:r>
          </a:p>
        </p:txBody>
      </p:sp>
      <p:cxnSp>
        <p:nvCxnSpPr>
          <p:cNvPr id="22" name="Straight Arrow Connector 21">
            <a:extLst>
              <a:ext uri="{FF2B5EF4-FFF2-40B4-BE49-F238E27FC236}">
                <a16:creationId xmlns:a16="http://schemas.microsoft.com/office/drawing/2014/main" id="{2B7118CA-5CA8-A9CD-434D-8912DAE5B2E7}"/>
              </a:ext>
            </a:extLst>
          </p:cNvPr>
          <p:cNvCxnSpPr>
            <a:cxnSpLocks/>
            <a:stCxn id="3" idx="3"/>
            <a:endCxn id="2" idx="5"/>
          </p:cNvCxnSpPr>
          <p:nvPr/>
        </p:nvCxnSpPr>
        <p:spPr>
          <a:xfrm flipH="1" flipV="1">
            <a:off x="1412100" y="4167853"/>
            <a:ext cx="732220" cy="949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905194-696B-FF86-D2C7-4CCD75EBB310}"/>
              </a:ext>
            </a:extLst>
          </p:cNvPr>
          <p:cNvSpPr txBox="1"/>
          <p:nvPr/>
        </p:nvSpPr>
        <p:spPr>
          <a:xfrm>
            <a:off x="1443446" y="4196224"/>
            <a:ext cx="662679" cy="246221"/>
          </a:xfrm>
          <a:prstGeom prst="rect">
            <a:avLst/>
          </a:prstGeom>
          <a:noFill/>
        </p:spPr>
        <p:txBody>
          <a:bodyPr wrap="square" rtlCol="0">
            <a:spAutoFit/>
          </a:bodyPr>
          <a:lstStyle/>
          <a:p>
            <a:pPr algn="ctr"/>
            <a:r>
              <a:rPr lang="en-US" sz="1000" b="1" dirty="0"/>
              <a:t>all clear</a:t>
            </a:r>
            <a:endParaRPr lang="en-JP" sz="1000" b="1" dirty="0"/>
          </a:p>
        </p:txBody>
      </p:sp>
    </p:spTree>
    <p:extLst>
      <p:ext uri="{BB962C8B-B14F-4D97-AF65-F5344CB8AC3E}">
        <p14:creationId xmlns:p14="http://schemas.microsoft.com/office/powerpoint/2010/main" val="1970051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123</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7" name="TextBox 26">
            <a:extLst>
              <a:ext uri="{FF2B5EF4-FFF2-40B4-BE49-F238E27FC236}">
                <a16:creationId xmlns:a16="http://schemas.microsoft.com/office/drawing/2014/main" id="{E564C4CC-A11B-81F0-AF3C-5CD3131887F8}"/>
              </a:ext>
            </a:extLst>
          </p:cNvPr>
          <p:cNvSpPr txBox="1"/>
          <p:nvPr/>
        </p:nvSpPr>
        <p:spPr>
          <a:xfrm>
            <a:off x="5324243" y="3340761"/>
            <a:ext cx="683248" cy="246221"/>
          </a:xfrm>
          <a:prstGeom prst="rect">
            <a:avLst/>
          </a:prstGeom>
          <a:noFill/>
        </p:spPr>
        <p:txBody>
          <a:bodyPr wrap="square" rtlCol="0">
            <a:spAutoFit/>
          </a:bodyPr>
          <a:lstStyle/>
          <a:p>
            <a:r>
              <a:rPr lang="en-US" sz="1000" b="1" dirty="0"/>
              <a:t>leave</a:t>
            </a:r>
            <a:r>
              <a:rPr lang="en-JP" sz="1000" b="1" dirty="0"/>
              <a:t>.1</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5</a:t>
            </a:r>
          </a:p>
        </p:txBody>
      </p:sp>
      <p:sp>
        <p:nvSpPr>
          <p:cNvPr id="29" name="Oval 28">
            <a:extLst>
              <a:ext uri="{FF2B5EF4-FFF2-40B4-BE49-F238E27FC236}">
                <a16:creationId xmlns:a16="http://schemas.microsoft.com/office/drawing/2014/main" id="{09D9E71B-CB26-8DCE-5161-1498D998C267}"/>
              </a:ext>
            </a:extLst>
          </p:cNvPr>
          <p:cNvSpPr/>
          <p:nvPr/>
        </p:nvSpPr>
        <p:spPr>
          <a:xfrm>
            <a:off x="6799381" y="3822928"/>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cxnSp>
        <p:nvCxnSpPr>
          <p:cNvPr id="30" name="Straight Arrow Connector 29">
            <a:extLst>
              <a:ext uri="{FF2B5EF4-FFF2-40B4-BE49-F238E27FC236}">
                <a16:creationId xmlns:a16="http://schemas.microsoft.com/office/drawing/2014/main" id="{80ED3965-05C1-B0D3-3BC7-EF880BF8B8E1}"/>
              </a:ext>
            </a:extLst>
          </p:cNvPr>
          <p:cNvCxnSpPr>
            <a:cxnSpLocks/>
            <a:stCxn id="28" idx="7"/>
            <a:endCxn id="29" idx="1"/>
          </p:cNvCxnSpPr>
          <p:nvPr/>
        </p:nvCxnSpPr>
        <p:spPr>
          <a:xfrm flipV="1">
            <a:off x="6317616"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589CD7A-B499-A068-1A5C-EFE91FEB8A2B}"/>
              </a:ext>
            </a:extLst>
          </p:cNvPr>
          <p:cNvCxnSpPr>
            <a:cxnSpLocks/>
            <a:stCxn id="29" idx="1"/>
            <a:endCxn id="17" idx="0"/>
          </p:cNvCxnSpPr>
          <p:nvPr/>
        </p:nvCxnSpPr>
        <p:spPr>
          <a:xfrm rot="16200000" flipV="1">
            <a:off x="5470778" y="2494324"/>
            <a:ext cx="72265" cy="2759937"/>
          </a:xfrm>
          <a:prstGeom prst="bentConnector3">
            <a:avLst>
              <a:gd name="adj1" fmla="val 437414"/>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242982" y="3612807"/>
            <a:ext cx="641226" cy="246221"/>
          </a:xfrm>
          <a:prstGeom prst="rect">
            <a:avLst/>
          </a:prstGeom>
          <a:noFill/>
        </p:spPr>
        <p:txBody>
          <a:bodyPr wrap="square" rtlCol="0">
            <a:spAutoFit/>
          </a:bodyPr>
          <a:lstStyle/>
          <a:p>
            <a:r>
              <a:rPr lang="en-US" sz="1000" b="1" dirty="0"/>
              <a:t>a</a:t>
            </a:r>
            <a:r>
              <a:rPr lang="en-JP" sz="1000" b="1" dirty="0"/>
              <a:t>rrive.2</a:t>
            </a:r>
          </a:p>
        </p:txBody>
      </p:sp>
      <p:sp>
        <p:nvSpPr>
          <p:cNvPr id="68" name="Oval 67">
            <a:extLst>
              <a:ext uri="{FF2B5EF4-FFF2-40B4-BE49-F238E27FC236}">
                <a16:creationId xmlns:a16="http://schemas.microsoft.com/office/drawing/2014/main" id="{5FE986F7-7127-E3D0-56D7-672501286525}"/>
              </a:ext>
            </a:extLst>
          </p:cNvPr>
          <p:cNvSpPr/>
          <p:nvPr/>
        </p:nvSpPr>
        <p:spPr>
          <a:xfrm>
            <a:off x="7791115"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cxnSp>
        <p:nvCxnSpPr>
          <p:cNvPr id="69" name="Straight Arrow Connector 68">
            <a:extLst>
              <a:ext uri="{FF2B5EF4-FFF2-40B4-BE49-F238E27FC236}">
                <a16:creationId xmlns:a16="http://schemas.microsoft.com/office/drawing/2014/main" id="{B156BA96-626B-8009-D924-25861599A552}"/>
              </a:ext>
            </a:extLst>
          </p:cNvPr>
          <p:cNvCxnSpPr>
            <a:cxnSpLocks/>
            <a:stCxn id="29" idx="7"/>
            <a:endCxn id="68" idx="1"/>
          </p:cNvCxnSpPr>
          <p:nvPr/>
        </p:nvCxnSpPr>
        <p:spPr>
          <a:xfrm>
            <a:off x="7309350"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9AC5061-9593-B2E9-2360-53CA2225DCF3}"/>
              </a:ext>
            </a:extLst>
          </p:cNvPr>
          <p:cNvCxnSpPr>
            <a:cxnSpLocks/>
            <a:stCxn id="68" idx="3"/>
            <a:endCxn id="29" idx="5"/>
          </p:cNvCxnSpPr>
          <p:nvPr/>
        </p:nvCxnSpPr>
        <p:spPr>
          <a:xfrm flipH="1" flipV="1">
            <a:off x="7309350" y="4332897"/>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CB6CC1-7262-CAC9-6EFF-8F48383847EA}"/>
              </a:ext>
            </a:extLst>
          </p:cNvPr>
          <p:cNvSpPr txBox="1"/>
          <p:nvPr/>
        </p:nvSpPr>
        <p:spPr>
          <a:xfrm>
            <a:off x="7237077" y="3603082"/>
            <a:ext cx="713808" cy="246221"/>
          </a:xfrm>
          <a:prstGeom prst="rect">
            <a:avLst/>
          </a:prstGeom>
          <a:noFill/>
        </p:spPr>
        <p:txBody>
          <a:bodyPr wrap="square" rtlCol="0">
            <a:spAutoFit/>
          </a:bodyPr>
          <a:lstStyle/>
          <a:p>
            <a:r>
              <a:rPr lang="en-US" sz="1000" b="1" dirty="0"/>
              <a:t>r</a:t>
            </a:r>
            <a:r>
              <a:rPr lang="en-JP" sz="1000" b="1" dirty="0"/>
              <a:t>eqEnter</a:t>
            </a:r>
          </a:p>
        </p:txBody>
      </p:sp>
      <p:sp>
        <p:nvSpPr>
          <p:cNvPr id="76" name="TextBox 75">
            <a:extLst>
              <a:ext uri="{FF2B5EF4-FFF2-40B4-BE49-F238E27FC236}">
                <a16:creationId xmlns:a16="http://schemas.microsoft.com/office/drawing/2014/main" id="{F17A0298-6C4E-E43B-F8B1-CB8864262A87}"/>
              </a:ext>
            </a:extLst>
          </p:cNvPr>
          <p:cNvSpPr txBox="1"/>
          <p:nvPr/>
        </p:nvSpPr>
        <p:spPr>
          <a:xfrm>
            <a:off x="7368293" y="4321156"/>
            <a:ext cx="482798" cy="246221"/>
          </a:xfrm>
          <a:prstGeom prst="rect">
            <a:avLst/>
          </a:prstGeom>
          <a:noFill/>
        </p:spPr>
        <p:txBody>
          <a:bodyPr wrap="square" rtlCol="0">
            <a:spAutoFit/>
          </a:bodyPr>
          <a:lstStyle/>
          <a:p>
            <a:r>
              <a:rPr lang="en-US" sz="1000" b="1" dirty="0"/>
              <a:t>d</a:t>
            </a:r>
            <a:r>
              <a:rPr lang="en-JP" sz="1000" b="1" dirty="0"/>
              <a:t>eny</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11</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12</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0" name="TextBox 59">
            <a:extLst>
              <a:ext uri="{FF2B5EF4-FFF2-40B4-BE49-F238E27FC236}">
                <a16:creationId xmlns:a16="http://schemas.microsoft.com/office/drawing/2014/main" id="{599EC613-0CD5-55CF-3ADE-56458BA4FB48}"/>
              </a:ext>
            </a:extLst>
          </p:cNvPr>
          <p:cNvSpPr txBox="1"/>
          <p:nvPr/>
        </p:nvSpPr>
        <p:spPr>
          <a:xfrm>
            <a:off x="5324243" y="6258434"/>
            <a:ext cx="683248" cy="246221"/>
          </a:xfrm>
          <a:prstGeom prst="rect">
            <a:avLst/>
          </a:prstGeom>
          <a:noFill/>
        </p:spPr>
        <p:txBody>
          <a:bodyPr wrap="square" rtlCol="0">
            <a:spAutoFit/>
          </a:bodyPr>
          <a:lstStyle/>
          <a:p>
            <a:r>
              <a:rPr lang="en-US" sz="1000" b="1" dirty="0"/>
              <a:t>leave</a:t>
            </a:r>
            <a:r>
              <a:rPr lang="en-JP" sz="1000" b="1" dirty="0"/>
              <a:t>.1</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13</a:t>
            </a:r>
          </a:p>
        </p:txBody>
      </p:sp>
      <p:sp>
        <p:nvSpPr>
          <p:cNvPr id="62" name="Oval 61">
            <a:extLst>
              <a:ext uri="{FF2B5EF4-FFF2-40B4-BE49-F238E27FC236}">
                <a16:creationId xmlns:a16="http://schemas.microsoft.com/office/drawing/2014/main" id="{E8D2AD57-A27A-06D6-9AC8-84FF3402C8BF}"/>
              </a:ext>
            </a:extLst>
          </p:cNvPr>
          <p:cNvSpPr/>
          <p:nvPr/>
        </p:nvSpPr>
        <p:spPr>
          <a:xfrm>
            <a:off x="6799381" y="541111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14</a:t>
            </a:r>
          </a:p>
        </p:txBody>
      </p:sp>
      <p:cxnSp>
        <p:nvCxnSpPr>
          <p:cNvPr id="63" name="Straight Arrow Connector 62">
            <a:extLst>
              <a:ext uri="{FF2B5EF4-FFF2-40B4-BE49-F238E27FC236}">
                <a16:creationId xmlns:a16="http://schemas.microsoft.com/office/drawing/2014/main" id="{5FBB1F8C-2AC7-4B35-3033-1867891126F0}"/>
              </a:ext>
            </a:extLst>
          </p:cNvPr>
          <p:cNvCxnSpPr>
            <a:cxnSpLocks/>
            <a:stCxn id="61" idx="7"/>
            <a:endCxn id="62" idx="1"/>
          </p:cNvCxnSpPr>
          <p:nvPr/>
        </p:nvCxnSpPr>
        <p:spPr>
          <a:xfrm flipV="1">
            <a:off x="6317616"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4A20C8B9-3985-5AAB-632F-DD5FBDBADE12}"/>
              </a:ext>
            </a:extLst>
          </p:cNvPr>
          <p:cNvCxnSpPr>
            <a:cxnSpLocks/>
            <a:stCxn id="62" idx="3"/>
            <a:endCxn id="54" idx="4"/>
          </p:cNvCxnSpPr>
          <p:nvPr/>
        </p:nvCxnSpPr>
        <p:spPr>
          <a:xfrm rot="5400000">
            <a:off x="5455546" y="4592479"/>
            <a:ext cx="102729" cy="2759937"/>
          </a:xfrm>
          <a:prstGeom prst="bentConnector3">
            <a:avLst>
              <a:gd name="adj1" fmla="val 322527"/>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242982" y="5200993"/>
            <a:ext cx="641226" cy="246221"/>
          </a:xfrm>
          <a:prstGeom prst="rect">
            <a:avLst/>
          </a:prstGeom>
          <a:noFill/>
        </p:spPr>
        <p:txBody>
          <a:bodyPr wrap="square" rtlCol="0">
            <a:spAutoFit/>
          </a:bodyPr>
          <a:lstStyle/>
          <a:p>
            <a:r>
              <a:rPr lang="en-US" sz="1000" b="1" dirty="0"/>
              <a:t>a</a:t>
            </a:r>
            <a:r>
              <a:rPr lang="en-JP" sz="1000" b="1" dirty="0"/>
              <a:t>rrive.2</a:t>
            </a:r>
          </a:p>
        </p:txBody>
      </p:sp>
      <p:sp>
        <p:nvSpPr>
          <p:cNvPr id="79" name="Oval 78">
            <a:extLst>
              <a:ext uri="{FF2B5EF4-FFF2-40B4-BE49-F238E27FC236}">
                <a16:creationId xmlns:a16="http://schemas.microsoft.com/office/drawing/2014/main" id="{D372AA4E-D36D-46F3-15FC-AED93D5A0EAD}"/>
              </a:ext>
            </a:extLst>
          </p:cNvPr>
          <p:cNvSpPr/>
          <p:nvPr/>
        </p:nvSpPr>
        <p:spPr>
          <a:xfrm>
            <a:off x="7791115"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15</a:t>
            </a:r>
          </a:p>
        </p:txBody>
      </p:sp>
      <p:cxnSp>
        <p:nvCxnSpPr>
          <p:cNvPr id="80" name="Straight Arrow Connector 79">
            <a:extLst>
              <a:ext uri="{FF2B5EF4-FFF2-40B4-BE49-F238E27FC236}">
                <a16:creationId xmlns:a16="http://schemas.microsoft.com/office/drawing/2014/main" id="{52A4C1E1-6C3F-58CC-ED69-021804334935}"/>
              </a:ext>
            </a:extLst>
          </p:cNvPr>
          <p:cNvCxnSpPr>
            <a:cxnSpLocks/>
            <a:stCxn id="62" idx="7"/>
            <a:endCxn id="79" idx="1"/>
          </p:cNvCxnSpPr>
          <p:nvPr/>
        </p:nvCxnSpPr>
        <p:spPr>
          <a:xfrm>
            <a:off x="7309350"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5D2F76-4775-AB48-72FF-77663FD2663C}"/>
              </a:ext>
            </a:extLst>
          </p:cNvPr>
          <p:cNvCxnSpPr>
            <a:cxnSpLocks/>
            <a:stCxn id="79" idx="3"/>
            <a:endCxn id="62" idx="5"/>
          </p:cNvCxnSpPr>
          <p:nvPr/>
        </p:nvCxnSpPr>
        <p:spPr>
          <a:xfrm flipH="1" flipV="1">
            <a:off x="7309350" y="592108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3CCC12E-0906-3783-018C-EC0C8EA4B828}"/>
              </a:ext>
            </a:extLst>
          </p:cNvPr>
          <p:cNvSpPr txBox="1"/>
          <p:nvPr/>
        </p:nvSpPr>
        <p:spPr>
          <a:xfrm>
            <a:off x="7237077" y="5191268"/>
            <a:ext cx="713808" cy="246221"/>
          </a:xfrm>
          <a:prstGeom prst="rect">
            <a:avLst/>
          </a:prstGeom>
          <a:noFill/>
        </p:spPr>
        <p:txBody>
          <a:bodyPr wrap="square" rtlCol="0">
            <a:spAutoFit/>
          </a:bodyPr>
          <a:lstStyle/>
          <a:p>
            <a:r>
              <a:rPr lang="en-US" sz="1000" b="1" dirty="0"/>
              <a:t>r</a:t>
            </a:r>
            <a:r>
              <a:rPr lang="en-JP" sz="1000" b="1" dirty="0"/>
              <a:t>eqEnter</a:t>
            </a:r>
          </a:p>
        </p:txBody>
      </p:sp>
      <p:sp>
        <p:nvSpPr>
          <p:cNvPr id="83" name="TextBox 82">
            <a:extLst>
              <a:ext uri="{FF2B5EF4-FFF2-40B4-BE49-F238E27FC236}">
                <a16:creationId xmlns:a16="http://schemas.microsoft.com/office/drawing/2014/main" id="{960C0670-A7B3-F24B-5A0E-FD3A03270302}"/>
              </a:ext>
            </a:extLst>
          </p:cNvPr>
          <p:cNvSpPr txBox="1"/>
          <p:nvPr/>
        </p:nvSpPr>
        <p:spPr>
          <a:xfrm>
            <a:off x="7368293" y="5909342"/>
            <a:ext cx="482798" cy="246221"/>
          </a:xfrm>
          <a:prstGeom prst="rect">
            <a:avLst/>
          </a:prstGeom>
          <a:noFill/>
        </p:spPr>
        <p:txBody>
          <a:bodyPr wrap="square" rtlCol="0">
            <a:spAutoFit/>
          </a:bodyPr>
          <a:lstStyle/>
          <a:p>
            <a:r>
              <a:rPr lang="en-US" sz="1000" b="1" dirty="0"/>
              <a:t>d</a:t>
            </a:r>
            <a:r>
              <a:rPr lang="en-JP" sz="1000" b="1" dirty="0"/>
              <a:t>eny</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E433536-FDB4-074C-F3FF-09FA1600BD88}"/>
              </a:ext>
            </a:extLst>
          </p:cNvPr>
          <p:cNvCxnSpPr>
            <a:cxnSpLocks/>
            <a:stCxn id="29" idx="3"/>
            <a:endCxn id="62" idx="1"/>
          </p:cNvCxnSpPr>
          <p:nvPr/>
        </p:nvCxnSpPr>
        <p:spPr>
          <a:xfrm>
            <a:off x="6886878" y="4332897"/>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7191FB4-CBAC-A163-4916-F6F4BD60383C}"/>
              </a:ext>
            </a:extLst>
          </p:cNvPr>
          <p:cNvCxnSpPr>
            <a:cxnSpLocks/>
            <a:stCxn id="62" idx="0"/>
            <a:endCxn id="29" idx="4"/>
          </p:cNvCxnSpPr>
          <p:nvPr/>
        </p:nvCxnSpPr>
        <p:spPr>
          <a:xfrm flipV="1">
            <a:off x="7098114" y="4420394"/>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303106F-8285-46E3-C975-76401EFA11D3}"/>
              </a:ext>
            </a:extLst>
          </p:cNvPr>
          <p:cNvCxnSpPr>
            <a:cxnSpLocks/>
            <a:stCxn id="68" idx="3"/>
            <a:endCxn id="79" idx="1"/>
          </p:cNvCxnSpPr>
          <p:nvPr/>
        </p:nvCxnSpPr>
        <p:spPr>
          <a:xfrm>
            <a:off x="7878612"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1BC8BA1C-2DE7-2399-5AD5-951E9EF5208D}"/>
              </a:ext>
            </a:extLst>
          </p:cNvPr>
          <p:cNvCxnSpPr>
            <a:cxnSpLocks/>
            <a:stCxn id="79" idx="0"/>
            <a:endCxn id="68" idx="4"/>
          </p:cNvCxnSpPr>
          <p:nvPr/>
        </p:nvCxnSpPr>
        <p:spPr>
          <a:xfrm flipV="1">
            <a:off x="8089848"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157" name="TextBox 156">
            <a:extLst>
              <a:ext uri="{FF2B5EF4-FFF2-40B4-BE49-F238E27FC236}">
                <a16:creationId xmlns:a16="http://schemas.microsoft.com/office/drawing/2014/main" id="{DDE8B54D-97A2-7B07-3F6C-DBEDEC0F8458}"/>
              </a:ext>
            </a:extLst>
          </p:cNvPr>
          <p:cNvSpPr txBox="1"/>
          <p:nvPr/>
        </p:nvSpPr>
        <p:spPr>
          <a:xfrm rot="5400000">
            <a:off x="6864497" y="4818401"/>
            <a:ext cx="706959" cy="246221"/>
          </a:xfrm>
          <a:prstGeom prst="rect">
            <a:avLst/>
          </a:prstGeom>
          <a:noFill/>
        </p:spPr>
        <p:txBody>
          <a:bodyPr wrap="square" rtlCol="0">
            <a:spAutoFit/>
          </a:bodyPr>
          <a:lstStyle/>
          <a:p>
            <a:r>
              <a:rPr lang="en-US" sz="1000" b="1" dirty="0"/>
              <a:t>a</a:t>
            </a:r>
            <a:r>
              <a:rPr lang="en-JP" sz="1000" b="1" dirty="0"/>
              <a:t>ll clear</a:t>
            </a:r>
          </a:p>
        </p:txBody>
      </p:sp>
      <p:sp>
        <p:nvSpPr>
          <p:cNvPr id="158" name="TextBox 157">
            <a:extLst>
              <a:ext uri="{FF2B5EF4-FFF2-40B4-BE49-F238E27FC236}">
                <a16:creationId xmlns:a16="http://schemas.microsoft.com/office/drawing/2014/main" id="{92B6E6BD-B6E5-903E-35AB-743C33F3F1FE}"/>
              </a:ext>
            </a:extLst>
          </p:cNvPr>
          <p:cNvSpPr txBox="1"/>
          <p:nvPr/>
        </p:nvSpPr>
        <p:spPr>
          <a:xfrm rot="16200000">
            <a:off x="6513126" y="4772584"/>
            <a:ext cx="483301" cy="246221"/>
          </a:xfrm>
          <a:prstGeom prst="rect">
            <a:avLst/>
          </a:prstGeom>
          <a:noFill/>
        </p:spPr>
        <p:txBody>
          <a:bodyPr wrap="square" rtlCol="0">
            <a:spAutoFit/>
          </a:bodyPr>
          <a:lstStyle/>
          <a:p>
            <a:r>
              <a:rPr lang="en-US" sz="1000" b="1" dirty="0"/>
              <a:t>alert</a:t>
            </a:r>
            <a:endParaRPr lang="en-JP" sz="1000" b="1" dirty="0"/>
          </a:p>
        </p:txBody>
      </p:sp>
      <p:sp>
        <p:nvSpPr>
          <p:cNvPr id="159" name="TextBox 158">
            <a:extLst>
              <a:ext uri="{FF2B5EF4-FFF2-40B4-BE49-F238E27FC236}">
                <a16:creationId xmlns:a16="http://schemas.microsoft.com/office/drawing/2014/main" id="{7BF5E961-08EA-DE9B-D5BC-7436A0DB7795}"/>
              </a:ext>
            </a:extLst>
          </p:cNvPr>
          <p:cNvSpPr txBox="1"/>
          <p:nvPr/>
        </p:nvSpPr>
        <p:spPr>
          <a:xfrm rot="5400000">
            <a:off x="7859478" y="4819612"/>
            <a:ext cx="706959" cy="246221"/>
          </a:xfrm>
          <a:prstGeom prst="rect">
            <a:avLst/>
          </a:prstGeom>
          <a:noFill/>
        </p:spPr>
        <p:txBody>
          <a:bodyPr wrap="square" rtlCol="0">
            <a:spAutoFit/>
          </a:bodyPr>
          <a:lstStyle/>
          <a:p>
            <a:r>
              <a:rPr lang="en-US" sz="1000" b="1" dirty="0"/>
              <a:t>a</a:t>
            </a:r>
            <a:r>
              <a:rPr lang="en-JP" sz="1000" b="1" dirty="0"/>
              <a:t>ll clear</a:t>
            </a:r>
          </a:p>
        </p:txBody>
      </p:sp>
      <p:sp>
        <p:nvSpPr>
          <p:cNvPr id="160" name="TextBox 159">
            <a:extLst>
              <a:ext uri="{FF2B5EF4-FFF2-40B4-BE49-F238E27FC236}">
                <a16:creationId xmlns:a16="http://schemas.microsoft.com/office/drawing/2014/main" id="{FD7FC2CD-8A4D-06E5-56BA-9E23CDCEC5FA}"/>
              </a:ext>
            </a:extLst>
          </p:cNvPr>
          <p:cNvSpPr txBox="1"/>
          <p:nvPr/>
        </p:nvSpPr>
        <p:spPr>
          <a:xfrm rot="16200000">
            <a:off x="7508107" y="4773795"/>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26750823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124</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5</a:t>
            </a: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11</a:t>
            </a: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000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chemeClr val="bg1">
              <a:lumMod val="6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5</a:t>
            </a: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chemeClr val="bg1">
              <a:lumMod val="6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11</a:t>
            </a: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048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7540264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127</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38306656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1434797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chemeClr val="bg1">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chemeClr val="bg1">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bg1">
              <a:lumMod val="7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13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95CD53EF-C5C4-8937-B296-B987748910CD}"/>
              </a:ext>
            </a:extLst>
          </p:cNvPr>
          <p:cNvSpPr txBox="1">
            <a:spLocks/>
          </p:cNvSpPr>
          <p:nvPr/>
        </p:nvSpPr>
        <p:spPr>
          <a:xfrm>
            <a:off x="558800" y="1143000"/>
            <a:ext cx="8585200" cy="200852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監視モデル</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・監視モデルシステムの</a:t>
            </a:r>
            <a:r>
              <a:rPr lang="ja-JP" altLang="en-US" sz="2000" b="1" u="sng">
                <a:solidFill>
                  <a:srgbClr val="FF0000"/>
                </a:solidFill>
                <a:latin typeface="Lato" panose="020F0502020204030203" pitchFamily="34" charset="0"/>
                <a:cs typeface="Lato" panose="020F0502020204030203" pitchFamily="34" charset="0"/>
              </a:rPr>
              <a:t>安全性を表す</a:t>
            </a:r>
            <a:r>
              <a:rPr lang="en-US" altLang="ja-JP" sz="2000" b="1" u="sng" dirty="0">
                <a:solidFill>
                  <a:srgbClr val="FF0000"/>
                </a:solidFill>
                <a:latin typeface="Lato" panose="020F0502020204030203" pitchFamily="34" charset="0"/>
                <a:cs typeface="Lato" panose="020F0502020204030203" pitchFamily="34" charset="0"/>
              </a:rPr>
              <a:t>LTS</a:t>
            </a:r>
            <a:endParaRPr lang="en-US" altLang="ja-JP" sz="2400" b="1" u="sng" dirty="0">
              <a:solidFill>
                <a:srgbClr val="FF0000"/>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rPr>
              <a:t>・悪い事象が発生すると違反状態に遷移するモデル</a:t>
            </a:r>
            <a:endParaRPr lang="en-US" altLang="ja-JP" sz="2000" dirty="0">
              <a:solidFill>
                <a:schemeClr val="tx2">
                  <a:lumMod val="25000"/>
                </a:schemeClr>
              </a:solidFill>
            </a:endParaRPr>
          </a:p>
          <a:p>
            <a:pPr marL="38100" indent="0">
              <a:buClr>
                <a:schemeClr val="tx2">
                  <a:lumMod val="25000"/>
                </a:schemeClr>
              </a:buClr>
              <a:buNone/>
            </a:pPr>
            <a:r>
              <a:rPr lang="ja-JP" altLang="en-US" sz="2000">
                <a:solidFill>
                  <a:schemeClr val="tx2">
                    <a:lumMod val="25000"/>
                  </a:schemeClr>
                </a:solidFill>
              </a:rPr>
              <a:t>・違反状態：悪い事象が生じた後の状態（</a:t>
            </a:r>
            <a:r>
              <a:rPr lang="en-US" altLang="ja-JP" sz="2000">
                <a:solidFill>
                  <a:schemeClr val="tx2">
                    <a:lumMod val="25000"/>
                  </a:schemeClr>
                </a:solidFill>
              </a:rPr>
              <a:t>-1</a:t>
            </a:r>
            <a:r>
              <a:rPr lang="ja-JP" altLang="en-US" sz="2000">
                <a:solidFill>
                  <a:schemeClr val="tx2">
                    <a:lumMod val="25000"/>
                  </a:schemeClr>
                </a:solidFill>
              </a:rPr>
              <a:t>の状態）</a:t>
            </a:r>
            <a:endParaRPr lang="en-US" altLang="ja-JP" sz="2000" dirty="0">
              <a:solidFill>
                <a:schemeClr val="tx2">
                  <a:lumMod val="25000"/>
                </a:schemeClr>
              </a:solidFill>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・形式的表現である線形時相論理式から自動生成可能</a:t>
            </a:r>
            <a:r>
              <a:rPr lang="en-US" altLang="ja-JP" sz="1600" dirty="0">
                <a:solidFill>
                  <a:schemeClr val="tx2">
                    <a:lumMod val="25000"/>
                  </a:schemeClr>
                </a:solidFill>
                <a:latin typeface="Lato" panose="020F0502020204030203" pitchFamily="34" charset="0"/>
                <a:cs typeface="Lato" panose="020F0502020204030203" pitchFamily="34" charset="0"/>
              </a:rPr>
              <a:t>[2]</a:t>
            </a: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a:t>
              </a:fld>
              <a:endParaRPr lang="en" sz="3600" dirty="0">
                <a:solidFill>
                  <a:schemeClr val="bg1"/>
                </a:solidFill>
              </a:endParaRPr>
            </a:p>
          </p:txBody>
        </p:sp>
      </p:grpSp>
      <p:sp>
        <p:nvSpPr>
          <p:cNvPr id="22" name="Title 1">
            <a:extLst>
              <a:ext uri="{FF2B5EF4-FFF2-40B4-BE49-F238E27FC236}">
                <a16:creationId xmlns:a16="http://schemas.microsoft.com/office/drawing/2014/main" id="{A959AADB-2C08-3F88-4B60-AFFF301247D7}"/>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altLang="ja-JP"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STEP2:</a:t>
            </a:r>
            <a:br>
              <a:rPr lang="en-US" altLang="ja-JP"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ja-JP" alt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監視</a:t>
            </a:r>
            <a:r>
              <a:rPr lang="en-US" altLang="ja-JP"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モデル</a:t>
            </a:r>
            <a:r>
              <a:rPr lang="en-US" altLang="ja-JP"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を作ってみよう！</a:t>
            </a:r>
            <a:endParaRPr lang="en-US" altLang="ja-JP"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Box 1">
            <a:extLst>
              <a:ext uri="{FF2B5EF4-FFF2-40B4-BE49-F238E27FC236}">
                <a16:creationId xmlns:a16="http://schemas.microsoft.com/office/drawing/2014/main" id="{9131C9BA-3D22-6317-BE3A-66E4BDAE88F6}"/>
              </a:ext>
            </a:extLst>
          </p:cNvPr>
          <p:cNvSpPr txBox="1"/>
          <p:nvPr/>
        </p:nvSpPr>
        <p:spPr>
          <a:xfrm>
            <a:off x="291841" y="6350234"/>
            <a:ext cx="8719811" cy="430887"/>
          </a:xfrm>
          <a:prstGeom prst="rect">
            <a:avLst/>
          </a:prstGeom>
          <a:noFill/>
          <a:ln>
            <a:noFill/>
          </a:ln>
        </p:spPr>
        <p:txBody>
          <a:bodyPr wrap="square" rtlCol="0">
            <a:spAutoFit/>
          </a:bodyPr>
          <a:lstStyle/>
          <a:p>
            <a:r>
              <a:rPr lang="en-JP" sz="1100" dirty="0">
                <a:solidFill>
                  <a:schemeClr val="tx2">
                    <a:lumMod val="25000"/>
                  </a:schemeClr>
                </a:solidFill>
                <a:latin typeface="+mj-lt"/>
              </a:rPr>
              <a:t>[1] </a:t>
            </a:r>
            <a:r>
              <a:rPr lang="en-US" sz="1100" b="0" i="0" dirty="0">
                <a:solidFill>
                  <a:schemeClr val="tx2">
                    <a:lumMod val="25000"/>
                  </a:schemeClr>
                </a:solidFill>
                <a:effectLst/>
                <a:latin typeface="+mj-lt"/>
              </a:rPr>
              <a:t>N. R. </a:t>
            </a:r>
            <a:r>
              <a:rPr lang="en-US" sz="1100" b="0" i="0" dirty="0" err="1">
                <a:solidFill>
                  <a:schemeClr val="tx2">
                    <a:lumMod val="25000"/>
                  </a:schemeClr>
                </a:solidFill>
                <a:effectLst/>
                <a:latin typeface="+mj-lt"/>
              </a:rPr>
              <a:t>D’Ippolito</a:t>
            </a:r>
            <a:r>
              <a:rPr lang="en-US" sz="1100" b="0" i="0" dirty="0">
                <a:solidFill>
                  <a:schemeClr val="tx2">
                    <a:lumMod val="25000"/>
                  </a:schemeClr>
                </a:solidFill>
                <a:effectLst/>
                <a:latin typeface="+mj-lt"/>
              </a:rPr>
              <a:t>, </a:t>
            </a:r>
            <a:r>
              <a:rPr lang="en-US" sz="1100" b="0" i="0" dirty="0" err="1">
                <a:solidFill>
                  <a:schemeClr val="tx2">
                    <a:lumMod val="25000"/>
                  </a:schemeClr>
                </a:solidFill>
                <a:effectLst/>
                <a:latin typeface="+mj-lt"/>
              </a:rPr>
              <a:t>et.al</a:t>
            </a:r>
            <a:r>
              <a:rPr lang="en-US" sz="1100" b="0" i="0" dirty="0">
                <a:solidFill>
                  <a:schemeClr val="tx2">
                    <a:lumMod val="25000"/>
                  </a:schemeClr>
                </a:solidFill>
                <a:effectLst/>
                <a:latin typeface="+mj-lt"/>
              </a:rPr>
              <a:t>., “Synthesis of live </a:t>
            </a:r>
            <a:r>
              <a:rPr lang="en-US" sz="1100" b="0" i="0" dirty="0" err="1">
                <a:solidFill>
                  <a:schemeClr val="tx2">
                    <a:lumMod val="25000"/>
                  </a:schemeClr>
                </a:solidFill>
                <a:effectLst/>
                <a:latin typeface="+mj-lt"/>
              </a:rPr>
              <a:t>behaviour</a:t>
            </a:r>
            <a:r>
              <a:rPr lang="en-US" sz="1100" b="0" i="0" dirty="0">
                <a:solidFill>
                  <a:schemeClr val="tx2">
                    <a:lumMod val="25000"/>
                  </a:schemeClr>
                </a:solidFill>
                <a:effectLst/>
                <a:latin typeface="+mj-lt"/>
              </a:rPr>
              <a:t> models,” FSE ’10</a:t>
            </a:r>
          </a:p>
          <a:p>
            <a:r>
              <a:rPr lang="en-US" sz="1100" dirty="0">
                <a:solidFill>
                  <a:schemeClr val="tx2">
                    <a:lumMod val="25000"/>
                  </a:schemeClr>
                </a:solidFill>
                <a:latin typeface="+mj-lt"/>
              </a:rPr>
              <a:t>[2] Yehia Abd </a:t>
            </a:r>
            <a:r>
              <a:rPr lang="en-US" sz="1100" dirty="0" err="1">
                <a:solidFill>
                  <a:schemeClr val="tx2">
                    <a:lumMod val="25000"/>
                  </a:schemeClr>
                </a:solidFill>
                <a:latin typeface="+mj-lt"/>
              </a:rPr>
              <a:t>Alrahman</a:t>
            </a:r>
            <a:r>
              <a:rPr lang="en-US" sz="1100" dirty="0">
                <a:solidFill>
                  <a:schemeClr val="tx2">
                    <a:lumMod val="25000"/>
                  </a:schemeClr>
                </a:solidFill>
                <a:latin typeface="+mj-lt"/>
              </a:rPr>
              <a:t>,</a:t>
            </a:r>
            <a:r>
              <a:rPr lang="en-US" sz="1100" b="0" i="0" dirty="0">
                <a:solidFill>
                  <a:schemeClr val="tx2">
                    <a:lumMod val="25000"/>
                  </a:schemeClr>
                </a:solidFill>
                <a:effectLst/>
                <a:latin typeface="+mj-lt"/>
              </a:rPr>
              <a:t> </a:t>
            </a:r>
            <a:r>
              <a:rPr lang="en-US" sz="1100" b="0" i="0" dirty="0" err="1">
                <a:solidFill>
                  <a:schemeClr val="tx2">
                    <a:lumMod val="25000"/>
                  </a:schemeClr>
                </a:solidFill>
                <a:effectLst/>
                <a:latin typeface="+mj-lt"/>
              </a:rPr>
              <a:t>et.al</a:t>
            </a:r>
            <a:r>
              <a:rPr lang="en-US" sz="1100" b="0" i="0" dirty="0">
                <a:solidFill>
                  <a:schemeClr val="tx2">
                    <a:lumMod val="25000"/>
                  </a:schemeClr>
                </a:solidFill>
                <a:effectLst/>
                <a:latin typeface="+mj-lt"/>
              </a:rPr>
              <a:t>., </a:t>
            </a:r>
            <a:r>
              <a:rPr lang="en-US" sz="1100" dirty="0">
                <a:solidFill>
                  <a:schemeClr val="tx2">
                    <a:lumMod val="25000"/>
                  </a:schemeClr>
                </a:solidFill>
                <a:latin typeface="+mj-lt"/>
              </a:rPr>
              <a:t>Synthesis of run-to-completion controllers for discrete event </a:t>
            </a:r>
            <a:r>
              <a:rPr lang="en-US" sz="1100" dirty="0" err="1">
                <a:solidFill>
                  <a:schemeClr val="tx2">
                    <a:lumMod val="25000"/>
                  </a:schemeClr>
                </a:solidFill>
                <a:latin typeface="+mj-lt"/>
              </a:rPr>
              <a:t>systems.American</a:t>
            </a:r>
            <a:r>
              <a:rPr lang="en-US" sz="1100" dirty="0">
                <a:solidFill>
                  <a:schemeClr val="tx2">
                    <a:lumMod val="25000"/>
                  </a:schemeClr>
                </a:solidFill>
                <a:latin typeface="+mj-lt"/>
              </a:rPr>
              <a:t> Control Conference 2021.</a:t>
            </a:r>
            <a:endParaRPr lang="en-JP" sz="1100" dirty="0">
              <a:solidFill>
                <a:schemeClr val="tx2">
                  <a:lumMod val="25000"/>
                </a:schemeClr>
              </a:solidFill>
              <a:latin typeface="+mj-lt"/>
            </a:endParaRPr>
          </a:p>
        </p:txBody>
      </p:sp>
      <p:pic>
        <p:nvPicPr>
          <p:cNvPr id="7" name="Picture 6" descr="A yellow circle with black circles and black arrows&#10;&#10;Description automatically generated">
            <a:extLst>
              <a:ext uri="{FF2B5EF4-FFF2-40B4-BE49-F238E27FC236}">
                <a16:creationId xmlns:a16="http://schemas.microsoft.com/office/drawing/2014/main" id="{9BB04802-A013-C37F-5CD0-2F9932E1427C}"/>
              </a:ext>
            </a:extLst>
          </p:cNvPr>
          <p:cNvPicPr>
            <a:picLocks noChangeAspect="1"/>
          </p:cNvPicPr>
          <p:nvPr/>
        </p:nvPicPr>
        <p:blipFill>
          <a:blip r:embed="rId3"/>
          <a:stretch>
            <a:fillRect/>
          </a:stretch>
        </p:blipFill>
        <p:spPr>
          <a:xfrm>
            <a:off x="3152119" y="4457904"/>
            <a:ext cx="2839762" cy="1242396"/>
          </a:xfrm>
          <a:prstGeom prst="rect">
            <a:avLst/>
          </a:prstGeom>
          <a:ln>
            <a:solidFill>
              <a:schemeClr val="tx1"/>
            </a:solidFill>
          </a:ln>
        </p:spPr>
      </p:pic>
      <p:sp>
        <p:nvSpPr>
          <p:cNvPr id="8" name="TextBox 7">
            <a:extLst>
              <a:ext uri="{FF2B5EF4-FFF2-40B4-BE49-F238E27FC236}">
                <a16:creationId xmlns:a16="http://schemas.microsoft.com/office/drawing/2014/main" id="{6F3E5FA6-5532-E584-C6E4-139309F0102D}"/>
              </a:ext>
            </a:extLst>
          </p:cNvPr>
          <p:cNvSpPr txBox="1"/>
          <p:nvPr/>
        </p:nvSpPr>
        <p:spPr>
          <a:xfrm>
            <a:off x="3152119" y="4096324"/>
            <a:ext cx="1914307" cy="338554"/>
          </a:xfrm>
          <a:prstGeom prst="rect">
            <a:avLst/>
          </a:prstGeom>
          <a:noFill/>
        </p:spPr>
        <p:txBody>
          <a:bodyPr wrap="none" rtlCol="0">
            <a:spAutoFit/>
          </a:bodyPr>
          <a:lstStyle/>
          <a:p>
            <a:r>
              <a:rPr lang="en-JP" sz="1600" b="1" dirty="0"/>
              <a:t>SAFETY</a:t>
            </a:r>
            <a:r>
              <a:rPr lang="en-JP" sz="1200" dirty="0"/>
              <a:t>：監視モデル</a:t>
            </a:r>
          </a:p>
        </p:txBody>
      </p:sp>
      <p:sp>
        <p:nvSpPr>
          <p:cNvPr id="10" name="Rounded Rectangular Callout 9">
            <a:extLst>
              <a:ext uri="{FF2B5EF4-FFF2-40B4-BE49-F238E27FC236}">
                <a16:creationId xmlns:a16="http://schemas.microsoft.com/office/drawing/2014/main" id="{C9109EC2-C86E-E263-D289-A785C4F4151C}"/>
              </a:ext>
            </a:extLst>
          </p:cNvPr>
          <p:cNvSpPr/>
          <p:nvPr/>
        </p:nvSpPr>
        <p:spPr>
          <a:xfrm>
            <a:off x="5418078" y="3248034"/>
            <a:ext cx="3478850" cy="1264792"/>
          </a:xfrm>
          <a:prstGeom prst="wedgeRoundRectCallout">
            <a:avLst>
              <a:gd name="adj1" fmla="val -37560"/>
              <a:gd name="adj2" fmla="val 67195"/>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2000">
                <a:solidFill>
                  <a:schemeClr val="tx2">
                    <a:lumMod val="25000"/>
                  </a:schemeClr>
                </a:solidFill>
              </a:rPr>
              <a:t>安全性</a:t>
            </a:r>
          </a:p>
        </p:txBody>
      </p:sp>
      <p:sp>
        <p:nvSpPr>
          <p:cNvPr id="9" name="Rounded Rectangle 8">
            <a:extLst>
              <a:ext uri="{FF2B5EF4-FFF2-40B4-BE49-F238E27FC236}">
                <a16:creationId xmlns:a16="http://schemas.microsoft.com/office/drawing/2014/main" id="{311A2EAE-8D5E-C579-0D2E-8144991AAE76}"/>
              </a:ext>
            </a:extLst>
          </p:cNvPr>
          <p:cNvSpPr/>
          <p:nvPr/>
        </p:nvSpPr>
        <p:spPr>
          <a:xfrm>
            <a:off x="5492873" y="3719036"/>
            <a:ext cx="3305510" cy="55430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600" dirty="0">
                <a:solidFill>
                  <a:schemeClr val="tx1"/>
                </a:solidFill>
              </a:rPr>
              <a:t>常に2人目を到着させない</a:t>
            </a:r>
          </a:p>
        </p:txBody>
      </p:sp>
      <p:sp>
        <p:nvSpPr>
          <p:cNvPr id="11" name="Oval 10">
            <a:extLst>
              <a:ext uri="{FF2B5EF4-FFF2-40B4-BE49-F238E27FC236}">
                <a16:creationId xmlns:a16="http://schemas.microsoft.com/office/drawing/2014/main" id="{3D7EE0F6-4ABF-3735-3B9B-3C9ED0D78F0E}"/>
              </a:ext>
            </a:extLst>
          </p:cNvPr>
          <p:cNvSpPr/>
          <p:nvPr/>
        </p:nvSpPr>
        <p:spPr>
          <a:xfrm>
            <a:off x="277180" y="5642322"/>
            <a:ext cx="423463" cy="4259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Text Placeholder 2">
            <a:extLst>
              <a:ext uri="{FF2B5EF4-FFF2-40B4-BE49-F238E27FC236}">
                <a16:creationId xmlns:a16="http://schemas.microsoft.com/office/drawing/2014/main" id="{13074DFD-9700-B6AB-8CB6-CD1C1EA9A2F0}"/>
              </a:ext>
            </a:extLst>
          </p:cNvPr>
          <p:cNvSpPr txBox="1">
            <a:spLocks/>
          </p:cNvSpPr>
          <p:nvPr/>
        </p:nvSpPr>
        <p:spPr>
          <a:xfrm>
            <a:off x="244286" y="5513610"/>
            <a:ext cx="2926426" cy="88220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000">
                <a:solidFill>
                  <a:schemeClr val="bg1"/>
                </a:solidFill>
              </a:rPr>
              <a:t>例</a:t>
            </a:r>
            <a:r>
              <a:rPr lang="en-US" altLang="ja-JP" sz="2000" dirty="0">
                <a:solidFill>
                  <a:schemeClr val="tx2">
                    <a:lumMod val="25000"/>
                  </a:schemeClr>
                </a:solidFill>
              </a:rPr>
              <a:t>  </a:t>
            </a:r>
            <a:r>
              <a:rPr lang="ja-JP" altLang="en-US" sz="2000">
                <a:solidFill>
                  <a:schemeClr val="tx2">
                    <a:lumMod val="25000"/>
                  </a:schemeClr>
                </a:solidFill>
              </a:rPr>
              <a:t>人数管理システムの</a:t>
            </a:r>
            <a:br>
              <a:rPr lang="en-US" altLang="ja-JP" sz="2000">
                <a:solidFill>
                  <a:schemeClr val="tx2">
                    <a:lumMod val="25000"/>
                  </a:schemeClr>
                </a:solidFill>
              </a:rPr>
            </a:br>
            <a:r>
              <a:rPr lang="en-US" altLang="ja-JP" sz="2000">
                <a:solidFill>
                  <a:schemeClr val="tx2">
                    <a:lumMod val="25000"/>
                  </a:schemeClr>
                </a:solidFill>
              </a:rPr>
              <a:t>      </a:t>
            </a:r>
            <a:r>
              <a:rPr lang="ja-JP" altLang="en-US" sz="2000">
                <a:solidFill>
                  <a:schemeClr val="tx2">
                    <a:lumMod val="25000"/>
                  </a:schemeClr>
                </a:solidFill>
              </a:rPr>
              <a:t>監視モデル</a:t>
            </a:r>
            <a:endParaRPr lang="en-US" altLang="ja-JP" sz="1600" dirty="0">
              <a:solidFill>
                <a:schemeClr val="tx2">
                  <a:lumMod val="25000"/>
                </a:schemeClr>
              </a:solidFill>
            </a:endParaRPr>
          </a:p>
        </p:txBody>
      </p:sp>
    </p:spTree>
    <p:extLst>
      <p:ext uri="{BB962C8B-B14F-4D97-AF65-F5344CB8AC3E}">
        <p14:creationId xmlns:p14="http://schemas.microsoft.com/office/powerpoint/2010/main" val="1668287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130</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12965116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63E3A67-302A-54E2-CAFB-162B6FB64232}"/>
              </a:ext>
            </a:extLst>
          </p:cNvPr>
          <p:cNvSpPr/>
          <p:nvPr/>
        </p:nvSpPr>
        <p:spPr>
          <a:xfrm>
            <a:off x="770085" y="3597924"/>
            <a:ext cx="4759869" cy="1274135"/>
          </a:xfrm>
          <a:prstGeom prst="roundRect">
            <a:avLst>
              <a:gd name="adj" fmla="val 10052"/>
            </a:avLst>
          </a:prstGeom>
          <a:solidFill>
            <a:srgbClr val="FF0000">
              <a:alpha val="1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2" name="Rounded Rectangle 1">
            <a:extLst>
              <a:ext uri="{FF2B5EF4-FFF2-40B4-BE49-F238E27FC236}">
                <a16:creationId xmlns:a16="http://schemas.microsoft.com/office/drawing/2014/main" id="{6C92F55F-1D3E-30A8-D226-204938193955}"/>
              </a:ext>
            </a:extLst>
          </p:cNvPr>
          <p:cNvSpPr/>
          <p:nvPr/>
        </p:nvSpPr>
        <p:spPr>
          <a:xfrm>
            <a:off x="5585819" y="3612808"/>
            <a:ext cx="3041055" cy="958654"/>
          </a:xfrm>
          <a:prstGeom prst="roundRect">
            <a:avLst>
              <a:gd name="adj" fmla="val 10052"/>
            </a:avLst>
          </a:prstGeom>
          <a:solidFill>
            <a:schemeClr val="tx2">
              <a:lumMod val="25000"/>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131</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分析済みの安全性を違反する状態空間</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全ての安全性において違反しない状態が制御器となる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→ある監視モデルで安全性を違反するとわかった</a:t>
            </a:r>
            <a:r>
              <a:rPr lang="ja-JP" altLang="en-US" sz="2400" b="0" i="0">
                <a:solidFill>
                  <a:schemeClr val="tx2">
                    <a:lumMod val="25000"/>
                  </a:schemeClr>
                </a:solidFill>
                <a:effectLst/>
                <a:latin typeface="Lato" panose="020F0502020204030203" pitchFamily="34" charset="0"/>
                <a:cs typeface="Lato" panose="020F0502020204030203" pitchFamily="34" charset="0"/>
              </a:rPr>
              <a:t>状態</a:t>
            </a:r>
            <a:r>
              <a:rPr lang="ja-JP" altLang="en-US" sz="2400">
                <a:solidFill>
                  <a:schemeClr val="tx2">
                    <a:lumMod val="25000"/>
                  </a:schemeClr>
                </a:solidFill>
                <a:latin typeface="Lato" panose="020F0502020204030203" pitchFamily="34" charset="0"/>
                <a:cs typeface="Lato" panose="020F0502020204030203" pitchFamily="34" charset="0"/>
              </a:rPr>
              <a:t>は</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a:t>
            </a:r>
            <a:r>
              <a:rPr lang="ja-JP" altLang="en-US" sz="2400" u="sng">
                <a:solidFill>
                  <a:srgbClr val="FF0000"/>
                </a:solidFill>
                <a:latin typeface="Lato" panose="020F0502020204030203" pitchFamily="34" charset="0"/>
                <a:cs typeface="Lato" panose="020F0502020204030203" pitchFamily="34" charset="0"/>
              </a:rPr>
              <a:t>その</a:t>
            </a:r>
            <a:r>
              <a:rPr lang="ja-JP" altLang="en-JP" sz="2400" u="sng">
                <a:solidFill>
                  <a:srgbClr val="FF0000"/>
                </a:solidFill>
                <a:latin typeface="Lato" panose="020F0502020204030203" pitchFamily="34" charset="0"/>
                <a:cs typeface="Lato" panose="020F0502020204030203" pitchFamily="34" charset="0"/>
              </a:rPr>
              <a:t>他</a:t>
            </a:r>
            <a:r>
              <a:rPr lang="ja-JP" altLang="en-US" sz="2400" u="sng">
                <a:solidFill>
                  <a:srgbClr val="FF0000"/>
                </a:solidFill>
                <a:latin typeface="Lato" panose="020F0502020204030203" pitchFamily="34" charset="0"/>
                <a:cs typeface="Lato" panose="020F0502020204030203" pitchFamily="34" charset="0"/>
              </a:rPr>
              <a:t>の監視モデルで分析する必要がない</a:t>
            </a:r>
            <a:endParaRPr lang="en-US" altLang="ja-JP" sz="2400" i="0" u="sng" dirty="0">
              <a:solidFill>
                <a:srgbClr val="FF0000"/>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段階構築によって</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構築を回避する計算空間</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74" name="Oval 73">
            <a:extLst>
              <a:ext uri="{FF2B5EF4-FFF2-40B4-BE49-F238E27FC236}">
                <a16:creationId xmlns:a16="http://schemas.microsoft.com/office/drawing/2014/main" id="{75ED772D-E4E3-3934-54B7-4BC3C4B9619E}"/>
              </a:ext>
            </a:extLst>
          </p:cNvPr>
          <p:cNvSpPr/>
          <p:nvPr/>
        </p:nvSpPr>
        <p:spPr>
          <a:xfrm>
            <a:off x="853006" y="382004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75" name="Oval 74">
            <a:extLst>
              <a:ext uri="{FF2B5EF4-FFF2-40B4-BE49-F238E27FC236}">
                <a16:creationId xmlns:a16="http://schemas.microsoft.com/office/drawing/2014/main" id="{7E34DC92-43C2-8510-FA83-7541F250E24F}"/>
              </a:ext>
            </a:extLst>
          </p:cNvPr>
          <p:cNvSpPr/>
          <p:nvPr/>
        </p:nvSpPr>
        <p:spPr>
          <a:xfrm>
            <a:off x="1844740"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76" name="Oval 75">
            <a:extLst>
              <a:ext uri="{FF2B5EF4-FFF2-40B4-BE49-F238E27FC236}">
                <a16:creationId xmlns:a16="http://schemas.microsoft.com/office/drawing/2014/main" id="{872E40E9-CB14-A316-716A-A5042C201448}"/>
              </a:ext>
            </a:extLst>
          </p:cNvPr>
          <p:cNvSpPr/>
          <p:nvPr/>
        </p:nvSpPr>
        <p:spPr>
          <a:xfrm>
            <a:off x="2836474"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2</a:t>
            </a:r>
          </a:p>
        </p:txBody>
      </p:sp>
      <p:cxnSp>
        <p:nvCxnSpPr>
          <p:cNvPr id="77" name="Straight Arrow Connector 76">
            <a:extLst>
              <a:ext uri="{FF2B5EF4-FFF2-40B4-BE49-F238E27FC236}">
                <a16:creationId xmlns:a16="http://schemas.microsoft.com/office/drawing/2014/main" id="{119F9267-217D-8481-8F92-317258F988B5}"/>
              </a:ext>
            </a:extLst>
          </p:cNvPr>
          <p:cNvCxnSpPr>
            <a:stCxn id="74" idx="7"/>
            <a:endCxn id="75" idx="1"/>
          </p:cNvCxnSpPr>
          <p:nvPr/>
        </p:nvCxnSpPr>
        <p:spPr>
          <a:xfrm>
            <a:off x="1362975"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B1882DE-B9BE-8AD7-970E-531E8C9099CA}"/>
              </a:ext>
            </a:extLst>
          </p:cNvPr>
          <p:cNvCxnSpPr>
            <a:stCxn id="75" idx="7"/>
            <a:endCxn id="76" idx="1"/>
          </p:cNvCxnSpPr>
          <p:nvPr/>
        </p:nvCxnSpPr>
        <p:spPr>
          <a:xfrm>
            <a:off x="2354709" y="390753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F43E0DF-5501-BCD1-8B88-C71E49812A9E}"/>
              </a:ext>
            </a:extLst>
          </p:cNvPr>
          <p:cNvCxnSpPr>
            <a:cxnSpLocks/>
            <a:stCxn id="75" idx="3"/>
            <a:endCxn id="74" idx="5"/>
          </p:cNvCxnSpPr>
          <p:nvPr/>
        </p:nvCxnSpPr>
        <p:spPr>
          <a:xfrm flipH="1">
            <a:off x="1362975" y="433000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BBF5926-7F5A-EE36-EF02-301A63BF6F10}"/>
              </a:ext>
            </a:extLst>
          </p:cNvPr>
          <p:cNvSpPr txBox="1"/>
          <p:nvPr/>
        </p:nvSpPr>
        <p:spPr>
          <a:xfrm>
            <a:off x="1270866" y="3590893"/>
            <a:ext cx="713808" cy="246221"/>
          </a:xfrm>
          <a:prstGeom prst="rect">
            <a:avLst/>
          </a:prstGeom>
          <a:noFill/>
        </p:spPr>
        <p:txBody>
          <a:bodyPr wrap="square" rtlCol="0">
            <a:spAutoFit/>
          </a:bodyPr>
          <a:lstStyle/>
          <a:p>
            <a:r>
              <a:rPr lang="en-US" sz="1000" b="1" dirty="0"/>
              <a:t>r</a:t>
            </a:r>
            <a:r>
              <a:rPr lang="en-JP" sz="1000" b="1" dirty="0"/>
              <a:t>eqEnter</a:t>
            </a:r>
          </a:p>
        </p:txBody>
      </p:sp>
      <p:sp>
        <p:nvSpPr>
          <p:cNvPr id="81" name="TextBox 80">
            <a:extLst>
              <a:ext uri="{FF2B5EF4-FFF2-40B4-BE49-F238E27FC236}">
                <a16:creationId xmlns:a16="http://schemas.microsoft.com/office/drawing/2014/main" id="{74429B01-3A62-FC6E-B778-BB961397F9A7}"/>
              </a:ext>
            </a:extLst>
          </p:cNvPr>
          <p:cNvSpPr txBox="1"/>
          <p:nvPr/>
        </p:nvSpPr>
        <p:spPr>
          <a:xfrm>
            <a:off x="2336421" y="3590893"/>
            <a:ext cx="504298" cy="246221"/>
          </a:xfrm>
          <a:prstGeom prst="rect">
            <a:avLst/>
          </a:prstGeom>
          <a:noFill/>
        </p:spPr>
        <p:txBody>
          <a:bodyPr wrap="square" rtlCol="0">
            <a:spAutoFit/>
          </a:bodyPr>
          <a:lstStyle/>
          <a:p>
            <a:r>
              <a:rPr lang="en-US" sz="1000" b="1" dirty="0"/>
              <a:t>allow</a:t>
            </a:r>
            <a:endParaRPr lang="en-JP" sz="1000" b="1" dirty="0"/>
          </a:p>
        </p:txBody>
      </p:sp>
      <p:sp>
        <p:nvSpPr>
          <p:cNvPr id="82" name="TextBox 81">
            <a:extLst>
              <a:ext uri="{FF2B5EF4-FFF2-40B4-BE49-F238E27FC236}">
                <a16:creationId xmlns:a16="http://schemas.microsoft.com/office/drawing/2014/main" id="{6A2DF3FE-4164-C5E4-F3F3-F88FD29A1761}"/>
              </a:ext>
            </a:extLst>
          </p:cNvPr>
          <p:cNvSpPr txBox="1"/>
          <p:nvPr/>
        </p:nvSpPr>
        <p:spPr>
          <a:xfrm>
            <a:off x="1441904" y="4325241"/>
            <a:ext cx="483300" cy="246221"/>
          </a:xfrm>
          <a:prstGeom prst="rect">
            <a:avLst/>
          </a:prstGeom>
          <a:noFill/>
        </p:spPr>
        <p:txBody>
          <a:bodyPr wrap="square" rtlCol="0">
            <a:spAutoFit/>
          </a:bodyPr>
          <a:lstStyle/>
          <a:p>
            <a:r>
              <a:rPr lang="en-US" sz="1000" b="1" dirty="0"/>
              <a:t>d</a:t>
            </a:r>
            <a:r>
              <a:rPr lang="en-JP" sz="1000" b="1" dirty="0"/>
              <a:t>eny</a:t>
            </a:r>
          </a:p>
        </p:txBody>
      </p:sp>
      <p:cxnSp>
        <p:nvCxnSpPr>
          <p:cNvPr id="83" name="Elbow Connector 82">
            <a:extLst>
              <a:ext uri="{FF2B5EF4-FFF2-40B4-BE49-F238E27FC236}">
                <a16:creationId xmlns:a16="http://schemas.microsoft.com/office/drawing/2014/main" id="{7CF97F8A-85AB-FD74-7C8F-99002BC74F08}"/>
              </a:ext>
            </a:extLst>
          </p:cNvPr>
          <p:cNvCxnSpPr>
            <a:cxnSpLocks/>
            <a:stCxn id="84" idx="3"/>
            <a:endCxn id="74" idx="4"/>
          </p:cNvCxnSpPr>
          <p:nvPr/>
        </p:nvCxnSpPr>
        <p:spPr>
          <a:xfrm rot="5400000">
            <a:off x="2489974" y="2991774"/>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4E93C34B-B4E0-A2F8-BD3F-AD73BBEB473F}"/>
              </a:ext>
            </a:extLst>
          </p:cNvPr>
          <p:cNvSpPr/>
          <p:nvPr/>
        </p:nvSpPr>
        <p:spPr>
          <a:xfrm>
            <a:off x="3828208"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3</a:t>
            </a:r>
          </a:p>
        </p:txBody>
      </p:sp>
      <p:sp>
        <p:nvSpPr>
          <p:cNvPr id="85" name="Oval 84">
            <a:extLst>
              <a:ext uri="{FF2B5EF4-FFF2-40B4-BE49-F238E27FC236}">
                <a16:creationId xmlns:a16="http://schemas.microsoft.com/office/drawing/2014/main" id="{D5D9C9C0-4E87-7180-C2F8-47D9C962BC12}"/>
              </a:ext>
            </a:extLst>
          </p:cNvPr>
          <p:cNvSpPr/>
          <p:nvPr/>
        </p:nvSpPr>
        <p:spPr>
          <a:xfrm>
            <a:off x="4819942"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4</a:t>
            </a:r>
          </a:p>
        </p:txBody>
      </p:sp>
      <p:cxnSp>
        <p:nvCxnSpPr>
          <p:cNvPr id="86" name="Straight Arrow Connector 85">
            <a:extLst>
              <a:ext uri="{FF2B5EF4-FFF2-40B4-BE49-F238E27FC236}">
                <a16:creationId xmlns:a16="http://schemas.microsoft.com/office/drawing/2014/main" id="{AF629F17-3B30-98C0-B410-DBE5C3313E1D}"/>
              </a:ext>
            </a:extLst>
          </p:cNvPr>
          <p:cNvCxnSpPr>
            <a:cxnSpLocks/>
            <a:stCxn id="76" idx="7"/>
            <a:endCxn id="84" idx="1"/>
          </p:cNvCxnSpPr>
          <p:nvPr/>
        </p:nvCxnSpPr>
        <p:spPr>
          <a:xfrm>
            <a:off x="3346443"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B7BC48C-BC13-7181-D047-CE1753E5CBF9}"/>
              </a:ext>
            </a:extLst>
          </p:cNvPr>
          <p:cNvSpPr txBox="1"/>
          <p:nvPr/>
        </p:nvSpPr>
        <p:spPr>
          <a:xfrm>
            <a:off x="3303402" y="3594687"/>
            <a:ext cx="641226" cy="246221"/>
          </a:xfrm>
          <a:prstGeom prst="rect">
            <a:avLst/>
          </a:prstGeom>
          <a:noFill/>
        </p:spPr>
        <p:txBody>
          <a:bodyPr wrap="square" rtlCol="0">
            <a:spAutoFit/>
          </a:bodyPr>
          <a:lstStyle/>
          <a:p>
            <a:r>
              <a:rPr lang="en-US" sz="1000" b="1" dirty="0"/>
              <a:t>a</a:t>
            </a:r>
            <a:r>
              <a:rPr lang="en-JP" sz="1000" b="1" dirty="0"/>
              <a:t>rrive.1</a:t>
            </a:r>
          </a:p>
        </p:txBody>
      </p:sp>
      <p:sp>
        <p:nvSpPr>
          <p:cNvPr id="88" name="TextBox 87">
            <a:extLst>
              <a:ext uri="{FF2B5EF4-FFF2-40B4-BE49-F238E27FC236}">
                <a16:creationId xmlns:a16="http://schemas.microsoft.com/office/drawing/2014/main" id="{3494DD19-D9C4-980D-2A9C-0A6F5D2D423F}"/>
              </a:ext>
            </a:extLst>
          </p:cNvPr>
          <p:cNvSpPr txBox="1"/>
          <p:nvPr/>
        </p:nvSpPr>
        <p:spPr>
          <a:xfrm>
            <a:off x="2205824" y="4655127"/>
            <a:ext cx="683248" cy="246221"/>
          </a:xfrm>
          <a:prstGeom prst="rect">
            <a:avLst/>
          </a:prstGeom>
          <a:noFill/>
        </p:spPr>
        <p:txBody>
          <a:bodyPr wrap="square" rtlCol="0">
            <a:spAutoFit/>
          </a:bodyPr>
          <a:lstStyle/>
          <a:p>
            <a:r>
              <a:rPr lang="en-US" sz="1000" b="1" dirty="0"/>
              <a:t>leave</a:t>
            </a:r>
            <a:r>
              <a:rPr lang="en-JP" sz="1000" b="1" dirty="0"/>
              <a:t>.0</a:t>
            </a:r>
          </a:p>
        </p:txBody>
      </p:sp>
      <p:sp>
        <p:nvSpPr>
          <p:cNvPr id="89" name="TextBox 88">
            <a:extLst>
              <a:ext uri="{FF2B5EF4-FFF2-40B4-BE49-F238E27FC236}">
                <a16:creationId xmlns:a16="http://schemas.microsoft.com/office/drawing/2014/main" id="{91331194-9211-5F3C-0F1C-D494F0B2681D}"/>
              </a:ext>
            </a:extLst>
          </p:cNvPr>
          <p:cNvSpPr txBox="1"/>
          <p:nvPr/>
        </p:nvSpPr>
        <p:spPr>
          <a:xfrm>
            <a:off x="5324243" y="4652128"/>
            <a:ext cx="683248" cy="246221"/>
          </a:xfrm>
          <a:prstGeom prst="rect">
            <a:avLst/>
          </a:prstGeom>
          <a:noFill/>
        </p:spPr>
        <p:txBody>
          <a:bodyPr wrap="square" rtlCol="0">
            <a:spAutoFit/>
          </a:bodyPr>
          <a:lstStyle/>
          <a:p>
            <a:r>
              <a:rPr lang="en-US" sz="1000" b="1" dirty="0">
                <a:solidFill>
                  <a:schemeClr val="bg1">
                    <a:lumMod val="75000"/>
                  </a:schemeClr>
                </a:solidFill>
              </a:rPr>
              <a:t>leave</a:t>
            </a:r>
            <a:r>
              <a:rPr lang="en-JP" sz="1000" b="1" dirty="0">
                <a:solidFill>
                  <a:schemeClr val="bg1">
                    <a:lumMod val="75000"/>
                  </a:schemeClr>
                </a:solidFill>
              </a:rPr>
              <a:t>.1</a:t>
            </a:r>
          </a:p>
        </p:txBody>
      </p:sp>
      <p:sp>
        <p:nvSpPr>
          <p:cNvPr id="90" name="Oval 89">
            <a:extLst>
              <a:ext uri="{FF2B5EF4-FFF2-40B4-BE49-F238E27FC236}">
                <a16:creationId xmlns:a16="http://schemas.microsoft.com/office/drawing/2014/main" id="{91F4AA99-9EE4-6275-BAFC-005D73FF3EB2}"/>
              </a:ext>
            </a:extLst>
          </p:cNvPr>
          <p:cNvSpPr/>
          <p:nvPr/>
        </p:nvSpPr>
        <p:spPr>
          <a:xfrm>
            <a:off x="5807647" y="381242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bg1">
                    <a:lumMod val="75000"/>
                  </a:schemeClr>
                </a:solidFill>
              </a:rPr>
              <a:t>5</a:t>
            </a:r>
          </a:p>
        </p:txBody>
      </p:sp>
      <p:sp>
        <p:nvSpPr>
          <p:cNvPr id="91" name="Oval 90">
            <a:extLst>
              <a:ext uri="{FF2B5EF4-FFF2-40B4-BE49-F238E27FC236}">
                <a16:creationId xmlns:a16="http://schemas.microsoft.com/office/drawing/2014/main" id="{80D3B619-FA2F-D840-AC13-BB814B7B9DEF}"/>
              </a:ext>
            </a:extLst>
          </p:cNvPr>
          <p:cNvSpPr/>
          <p:nvPr/>
        </p:nvSpPr>
        <p:spPr>
          <a:xfrm>
            <a:off x="6799381" y="3804808"/>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bg1">
                    <a:lumMod val="75000"/>
                  </a:schemeClr>
                </a:solidFill>
              </a:rPr>
              <a:t>6</a:t>
            </a:r>
          </a:p>
        </p:txBody>
      </p:sp>
      <p:cxnSp>
        <p:nvCxnSpPr>
          <p:cNvPr id="92" name="Straight Arrow Connector 91">
            <a:extLst>
              <a:ext uri="{FF2B5EF4-FFF2-40B4-BE49-F238E27FC236}">
                <a16:creationId xmlns:a16="http://schemas.microsoft.com/office/drawing/2014/main" id="{B812CB8F-D3AC-3E60-4CC0-629D5175BB03}"/>
              </a:ext>
            </a:extLst>
          </p:cNvPr>
          <p:cNvCxnSpPr>
            <a:cxnSpLocks/>
            <a:stCxn id="90" idx="7"/>
            <a:endCxn id="91" idx="1"/>
          </p:cNvCxnSpPr>
          <p:nvPr/>
        </p:nvCxnSpPr>
        <p:spPr>
          <a:xfrm flipV="1">
            <a:off x="6317616" y="3892305"/>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5579F68-3631-1099-0C3D-D46DBC48AB16}"/>
              </a:ext>
            </a:extLst>
          </p:cNvPr>
          <p:cNvCxnSpPr>
            <a:cxnSpLocks/>
            <a:stCxn id="85" idx="7"/>
            <a:endCxn id="90" idx="1"/>
          </p:cNvCxnSpPr>
          <p:nvPr/>
        </p:nvCxnSpPr>
        <p:spPr>
          <a:xfrm>
            <a:off x="5329911" y="3899921"/>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D9849F5-0658-734E-51EB-35F64F3545F0}"/>
              </a:ext>
            </a:extLst>
          </p:cNvPr>
          <p:cNvCxnSpPr>
            <a:cxnSpLocks/>
            <a:stCxn id="85" idx="3"/>
            <a:endCxn id="84" idx="5"/>
          </p:cNvCxnSpPr>
          <p:nvPr/>
        </p:nvCxnSpPr>
        <p:spPr>
          <a:xfrm flipH="1">
            <a:off x="4338177" y="432239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F3D43A4B-B2AE-F424-116D-C9AF8F7CE1F7}"/>
              </a:ext>
            </a:extLst>
          </p:cNvPr>
          <p:cNvCxnSpPr>
            <a:cxnSpLocks/>
            <a:stCxn id="91" idx="3"/>
            <a:endCxn id="84" idx="4"/>
          </p:cNvCxnSpPr>
          <p:nvPr/>
        </p:nvCxnSpPr>
        <p:spPr>
          <a:xfrm rot="5400000">
            <a:off x="5455546" y="2986173"/>
            <a:ext cx="102729" cy="2759937"/>
          </a:xfrm>
          <a:prstGeom prst="bentConnector3">
            <a:avLst>
              <a:gd name="adj1" fmla="val 322527"/>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A20258F-2B7F-2677-2C61-F423B7B49D0A}"/>
              </a:ext>
            </a:extLst>
          </p:cNvPr>
          <p:cNvSpPr txBox="1"/>
          <p:nvPr/>
        </p:nvSpPr>
        <p:spPr>
          <a:xfrm>
            <a:off x="4405526" y="4314255"/>
            <a:ext cx="482798" cy="246221"/>
          </a:xfrm>
          <a:prstGeom prst="rect">
            <a:avLst/>
          </a:prstGeom>
          <a:noFill/>
        </p:spPr>
        <p:txBody>
          <a:bodyPr wrap="square" rtlCol="0">
            <a:spAutoFit/>
          </a:bodyPr>
          <a:lstStyle/>
          <a:p>
            <a:r>
              <a:rPr lang="en-US" sz="1000" b="1" dirty="0"/>
              <a:t>d</a:t>
            </a:r>
            <a:r>
              <a:rPr lang="en-JP" sz="1000" b="1" dirty="0"/>
              <a:t>eny</a:t>
            </a:r>
          </a:p>
        </p:txBody>
      </p:sp>
      <p:sp>
        <p:nvSpPr>
          <p:cNvPr id="97" name="TextBox 96">
            <a:extLst>
              <a:ext uri="{FF2B5EF4-FFF2-40B4-BE49-F238E27FC236}">
                <a16:creationId xmlns:a16="http://schemas.microsoft.com/office/drawing/2014/main" id="{D633AAF0-7844-DD3C-BA15-9CCCE2168ED2}"/>
              </a:ext>
            </a:extLst>
          </p:cNvPr>
          <p:cNvSpPr txBox="1"/>
          <p:nvPr/>
        </p:nvSpPr>
        <p:spPr>
          <a:xfrm rot="16200000">
            <a:off x="241846" y="3951733"/>
            <a:ext cx="742511" cy="307777"/>
          </a:xfrm>
          <a:prstGeom prst="rect">
            <a:avLst/>
          </a:prstGeom>
          <a:noFill/>
        </p:spPr>
        <p:txBody>
          <a:bodyPr wrap="square" rtlCol="0">
            <a:spAutoFit/>
          </a:bodyPr>
          <a:lstStyle/>
          <a:p>
            <a:r>
              <a:rPr lang="en-JP" b="1" dirty="0"/>
              <a:t>ROOM</a:t>
            </a:r>
          </a:p>
        </p:txBody>
      </p:sp>
      <p:cxnSp>
        <p:nvCxnSpPr>
          <p:cNvPr id="98" name="Straight Arrow Connector 97">
            <a:extLst>
              <a:ext uri="{FF2B5EF4-FFF2-40B4-BE49-F238E27FC236}">
                <a16:creationId xmlns:a16="http://schemas.microsoft.com/office/drawing/2014/main" id="{EB2314FC-C65E-E334-A36F-9330D22893D6}"/>
              </a:ext>
            </a:extLst>
          </p:cNvPr>
          <p:cNvCxnSpPr>
            <a:cxnSpLocks/>
            <a:stCxn id="84" idx="7"/>
            <a:endCxn id="85" idx="1"/>
          </p:cNvCxnSpPr>
          <p:nvPr/>
        </p:nvCxnSpPr>
        <p:spPr>
          <a:xfrm flipV="1">
            <a:off x="4338177" y="389992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4EE69BA-0B07-18EE-41D6-39A4E03C7E44}"/>
              </a:ext>
            </a:extLst>
          </p:cNvPr>
          <p:cNvSpPr txBox="1"/>
          <p:nvPr/>
        </p:nvSpPr>
        <p:spPr>
          <a:xfrm>
            <a:off x="4251424" y="3586586"/>
            <a:ext cx="713808" cy="246221"/>
          </a:xfrm>
          <a:prstGeom prst="rect">
            <a:avLst/>
          </a:prstGeom>
          <a:noFill/>
        </p:spPr>
        <p:txBody>
          <a:bodyPr wrap="square" rtlCol="0">
            <a:spAutoFit/>
          </a:bodyPr>
          <a:lstStyle/>
          <a:p>
            <a:r>
              <a:rPr lang="en-US" sz="1000" b="1" dirty="0"/>
              <a:t>r</a:t>
            </a:r>
            <a:r>
              <a:rPr lang="en-JP" sz="1000" b="1" dirty="0"/>
              <a:t>eqEnter</a:t>
            </a:r>
          </a:p>
        </p:txBody>
      </p:sp>
      <p:sp>
        <p:nvSpPr>
          <p:cNvPr id="100" name="TextBox 99">
            <a:extLst>
              <a:ext uri="{FF2B5EF4-FFF2-40B4-BE49-F238E27FC236}">
                <a16:creationId xmlns:a16="http://schemas.microsoft.com/office/drawing/2014/main" id="{8EEEBC79-4211-BEC7-45A1-45AA5506CA1A}"/>
              </a:ext>
            </a:extLst>
          </p:cNvPr>
          <p:cNvSpPr txBox="1"/>
          <p:nvPr/>
        </p:nvSpPr>
        <p:spPr>
          <a:xfrm>
            <a:off x="5324243" y="3586585"/>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101" name="TextBox 100">
            <a:extLst>
              <a:ext uri="{FF2B5EF4-FFF2-40B4-BE49-F238E27FC236}">
                <a16:creationId xmlns:a16="http://schemas.microsoft.com/office/drawing/2014/main" id="{3D841888-E245-1DEB-EB52-5F6318FF8BAD}"/>
              </a:ext>
            </a:extLst>
          </p:cNvPr>
          <p:cNvSpPr txBox="1"/>
          <p:nvPr/>
        </p:nvSpPr>
        <p:spPr>
          <a:xfrm>
            <a:off x="6242982" y="3594687"/>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102" name="Oval 101">
            <a:extLst>
              <a:ext uri="{FF2B5EF4-FFF2-40B4-BE49-F238E27FC236}">
                <a16:creationId xmlns:a16="http://schemas.microsoft.com/office/drawing/2014/main" id="{20752648-B445-C4B3-77EB-27F76CF5E901}"/>
              </a:ext>
            </a:extLst>
          </p:cNvPr>
          <p:cNvSpPr/>
          <p:nvPr/>
        </p:nvSpPr>
        <p:spPr>
          <a:xfrm>
            <a:off x="7791115" y="381242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bg1">
                    <a:lumMod val="75000"/>
                  </a:schemeClr>
                </a:solidFill>
              </a:rPr>
              <a:t>7</a:t>
            </a:r>
          </a:p>
        </p:txBody>
      </p:sp>
      <p:cxnSp>
        <p:nvCxnSpPr>
          <p:cNvPr id="103" name="Straight Arrow Connector 102">
            <a:extLst>
              <a:ext uri="{FF2B5EF4-FFF2-40B4-BE49-F238E27FC236}">
                <a16:creationId xmlns:a16="http://schemas.microsoft.com/office/drawing/2014/main" id="{991BA64F-B94A-291F-4257-0F8641C14ADA}"/>
              </a:ext>
            </a:extLst>
          </p:cNvPr>
          <p:cNvCxnSpPr>
            <a:cxnSpLocks/>
            <a:stCxn id="91" idx="7"/>
            <a:endCxn id="102" idx="1"/>
          </p:cNvCxnSpPr>
          <p:nvPr/>
        </p:nvCxnSpPr>
        <p:spPr>
          <a:xfrm>
            <a:off x="7309350" y="3892305"/>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48C5AA9-78B0-ADA7-CFDF-C40DA1AC6917}"/>
              </a:ext>
            </a:extLst>
          </p:cNvPr>
          <p:cNvCxnSpPr>
            <a:cxnSpLocks/>
            <a:stCxn id="102" idx="3"/>
            <a:endCxn id="91" idx="5"/>
          </p:cNvCxnSpPr>
          <p:nvPr/>
        </p:nvCxnSpPr>
        <p:spPr>
          <a:xfrm flipH="1" flipV="1">
            <a:off x="7309350" y="4314777"/>
            <a:ext cx="569262" cy="7616"/>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48E2D281-A67A-3463-3C77-BE7B7C892F42}"/>
              </a:ext>
            </a:extLst>
          </p:cNvPr>
          <p:cNvSpPr txBox="1"/>
          <p:nvPr/>
        </p:nvSpPr>
        <p:spPr>
          <a:xfrm>
            <a:off x="7237077" y="3584962"/>
            <a:ext cx="713808" cy="246221"/>
          </a:xfrm>
          <a:prstGeom prst="rect">
            <a:avLst/>
          </a:prstGeom>
          <a:noFill/>
        </p:spPr>
        <p:txBody>
          <a:bodyPr wrap="square" rtlCol="0">
            <a:spAutoFit/>
          </a:bodyPr>
          <a:lstStyle/>
          <a:p>
            <a:r>
              <a:rPr lang="en-US" sz="1000" b="1" dirty="0">
                <a:solidFill>
                  <a:schemeClr val="bg1">
                    <a:lumMod val="75000"/>
                  </a:schemeClr>
                </a:solidFill>
              </a:rPr>
              <a:t>r</a:t>
            </a:r>
            <a:r>
              <a:rPr lang="en-JP" sz="1000" b="1" dirty="0">
                <a:solidFill>
                  <a:schemeClr val="bg1">
                    <a:lumMod val="75000"/>
                  </a:schemeClr>
                </a:solidFill>
              </a:rPr>
              <a:t>eqEnter</a:t>
            </a:r>
          </a:p>
        </p:txBody>
      </p:sp>
      <p:sp>
        <p:nvSpPr>
          <p:cNvPr id="106" name="TextBox 105">
            <a:extLst>
              <a:ext uri="{FF2B5EF4-FFF2-40B4-BE49-F238E27FC236}">
                <a16:creationId xmlns:a16="http://schemas.microsoft.com/office/drawing/2014/main" id="{22BE4F29-CBB9-8413-E765-6DABD8A17D5C}"/>
              </a:ext>
            </a:extLst>
          </p:cNvPr>
          <p:cNvSpPr txBox="1"/>
          <p:nvPr/>
        </p:nvSpPr>
        <p:spPr>
          <a:xfrm>
            <a:off x="7368293" y="4303036"/>
            <a:ext cx="482798" cy="246221"/>
          </a:xfrm>
          <a:prstGeom prst="rect">
            <a:avLst/>
          </a:prstGeom>
          <a:noFill/>
        </p:spPr>
        <p:txBody>
          <a:bodyPr wrap="square" rtlCol="0">
            <a:spAutoFit/>
          </a:bodyPr>
          <a:lstStyle/>
          <a:p>
            <a:r>
              <a:rPr lang="en-US" sz="1000" b="1" dirty="0">
                <a:solidFill>
                  <a:schemeClr val="bg1">
                    <a:lumMod val="75000"/>
                  </a:schemeClr>
                </a:solidFill>
              </a:rPr>
              <a:t>d</a:t>
            </a:r>
            <a:r>
              <a:rPr lang="en-JP" sz="1000" b="1" dirty="0">
                <a:solidFill>
                  <a:schemeClr val="bg1">
                    <a:lumMod val="75000"/>
                  </a:schemeClr>
                </a:solidFill>
              </a:rPr>
              <a:t>eny</a:t>
            </a:r>
          </a:p>
        </p:txBody>
      </p:sp>
      <p:sp>
        <p:nvSpPr>
          <p:cNvPr id="3" name="TextBox 2">
            <a:extLst>
              <a:ext uri="{FF2B5EF4-FFF2-40B4-BE49-F238E27FC236}">
                <a16:creationId xmlns:a16="http://schemas.microsoft.com/office/drawing/2014/main" id="{4570B734-B0F1-B847-E177-8CA2CEB5AA17}"/>
              </a:ext>
            </a:extLst>
          </p:cNvPr>
          <p:cNvSpPr txBox="1"/>
          <p:nvPr/>
        </p:nvSpPr>
        <p:spPr>
          <a:xfrm>
            <a:off x="6233096" y="3738685"/>
            <a:ext cx="1723550" cy="707886"/>
          </a:xfrm>
          <a:prstGeom prst="rect">
            <a:avLst/>
          </a:prstGeom>
          <a:noFill/>
        </p:spPr>
        <p:txBody>
          <a:bodyPr wrap="none" rtlCol="0">
            <a:spAutoFit/>
          </a:bodyPr>
          <a:lstStyle/>
          <a:p>
            <a:pPr algn="ctr"/>
            <a:r>
              <a:rPr lang="en-JP" sz="2000" dirty="0"/>
              <a:t>安全性Aを</a:t>
            </a:r>
          </a:p>
          <a:p>
            <a:pPr algn="ctr"/>
            <a:r>
              <a:rPr lang="en-JP" sz="2000" dirty="0"/>
              <a:t>違反する状態</a:t>
            </a:r>
          </a:p>
        </p:txBody>
      </p:sp>
      <p:sp>
        <p:nvSpPr>
          <p:cNvPr id="8" name="Oval 7">
            <a:extLst>
              <a:ext uri="{FF2B5EF4-FFF2-40B4-BE49-F238E27FC236}">
                <a16:creationId xmlns:a16="http://schemas.microsoft.com/office/drawing/2014/main" id="{17B80487-B91E-EE0D-4EF1-7FCF9D6886FB}"/>
              </a:ext>
            </a:extLst>
          </p:cNvPr>
          <p:cNvSpPr/>
          <p:nvPr/>
        </p:nvSpPr>
        <p:spPr>
          <a:xfrm>
            <a:off x="853007" y="5544163"/>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9" name="Oval 8">
            <a:extLst>
              <a:ext uri="{FF2B5EF4-FFF2-40B4-BE49-F238E27FC236}">
                <a16:creationId xmlns:a16="http://schemas.microsoft.com/office/drawing/2014/main" id="{BC341C80-4F88-08C2-1DE2-45DFA6878F13}"/>
              </a:ext>
            </a:extLst>
          </p:cNvPr>
          <p:cNvSpPr/>
          <p:nvPr/>
        </p:nvSpPr>
        <p:spPr>
          <a:xfrm>
            <a:off x="1844740" y="5553653"/>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10" name="TextBox 9">
            <a:extLst>
              <a:ext uri="{FF2B5EF4-FFF2-40B4-BE49-F238E27FC236}">
                <a16:creationId xmlns:a16="http://schemas.microsoft.com/office/drawing/2014/main" id="{8C695A5E-1CE3-E2F1-587A-BB4C2B633AD9}"/>
              </a:ext>
            </a:extLst>
          </p:cNvPr>
          <p:cNvSpPr txBox="1"/>
          <p:nvPr/>
        </p:nvSpPr>
        <p:spPr>
          <a:xfrm>
            <a:off x="1410565" y="5378631"/>
            <a:ext cx="483301" cy="246221"/>
          </a:xfrm>
          <a:prstGeom prst="rect">
            <a:avLst/>
          </a:prstGeom>
          <a:noFill/>
        </p:spPr>
        <p:txBody>
          <a:bodyPr wrap="square" rtlCol="0">
            <a:spAutoFit/>
          </a:bodyPr>
          <a:lstStyle/>
          <a:p>
            <a:r>
              <a:rPr lang="en-US" sz="1000" b="1" dirty="0"/>
              <a:t>alert</a:t>
            </a:r>
            <a:endParaRPr lang="en-JP" sz="1000" b="1" dirty="0"/>
          </a:p>
        </p:txBody>
      </p:sp>
      <p:sp>
        <p:nvSpPr>
          <p:cNvPr id="11" name="TextBox 10">
            <a:extLst>
              <a:ext uri="{FF2B5EF4-FFF2-40B4-BE49-F238E27FC236}">
                <a16:creationId xmlns:a16="http://schemas.microsoft.com/office/drawing/2014/main" id="{08FC5321-06F8-725A-2586-B118D8762FD2}"/>
              </a:ext>
            </a:extLst>
          </p:cNvPr>
          <p:cNvSpPr txBox="1"/>
          <p:nvPr/>
        </p:nvSpPr>
        <p:spPr>
          <a:xfrm rot="16200000">
            <a:off x="217569" y="5712396"/>
            <a:ext cx="782587" cy="307777"/>
          </a:xfrm>
          <a:prstGeom prst="rect">
            <a:avLst/>
          </a:prstGeom>
          <a:noFill/>
        </p:spPr>
        <p:txBody>
          <a:bodyPr wrap="none" rtlCol="0">
            <a:spAutoFit/>
          </a:bodyPr>
          <a:lstStyle/>
          <a:p>
            <a:r>
              <a:rPr lang="en-US" b="1" dirty="0"/>
              <a:t>ALERT</a:t>
            </a:r>
            <a:endParaRPr lang="en-JP" b="1" dirty="0"/>
          </a:p>
        </p:txBody>
      </p:sp>
      <p:cxnSp>
        <p:nvCxnSpPr>
          <p:cNvPr id="12" name="Straight Arrow Connector 11">
            <a:extLst>
              <a:ext uri="{FF2B5EF4-FFF2-40B4-BE49-F238E27FC236}">
                <a16:creationId xmlns:a16="http://schemas.microsoft.com/office/drawing/2014/main" id="{D02D1B50-B531-7406-B593-813D65B61453}"/>
              </a:ext>
            </a:extLst>
          </p:cNvPr>
          <p:cNvCxnSpPr>
            <a:cxnSpLocks/>
            <a:stCxn id="8" idx="7"/>
            <a:endCxn id="9" idx="1"/>
          </p:cNvCxnSpPr>
          <p:nvPr/>
        </p:nvCxnSpPr>
        <p:spPr>
          <a:xfrm>
            <a:off x="1362976" y="5631660"/>
            <a:ext cx="569261"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CA71B8-494C-1C2A-E01E-932DBCCD03C1}"/>
              </a:ext>
            </a:extLst>
          </p:cNvPr>
          <p:cNvCxnSpPr>
            <a:cxnSpLocks/>
            <a:stCxn id="9" idx="3"/>
            <a:endCxn id="8" idx="5"/>
          </p:cNvCxnSpPr>
          <p:nvPr/>
        </p:nvCxnSpPr>
        <p:spPr>
          <a:xfrm flipH="1" flipV="1">
            <a:off x="1362976" y="6054132"/>
            <a:ext cx="569261"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406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132</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分析済みの安全性を違反する状態空間</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全ての安全性において違反しない状態が制御器となる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→ひとつの監視モデルで安全性を違反するとわかった</a:t>
            </a:r>
            <a:r>
              <a:rPr lang="ja-JP" altLang="en-US" sz="2400" b="0" i="0">
                <a:solidFill>
                  <a:schemeClr val="tx2">
                    <a:lumMod val="25000"/>
                  </a:schemeClr>
                </a:solidFill>
                <a:effectLst/>
                <a:latin typeface="Lato" panose="020F0502020204030203" pitchFamily="34" charset="0"/>
                <a:cs typeface="Lato" panose="020F0502020204030203" pitchFamily="34" charset="0"/>
              </a:rPr>
              <a:t>状態</a:t>
            </a:r>
            <a:r>
              <a:rPr lang="ja-JP" altLang="en-US" sz="2400">
                <a:solidFill>
                  <a:schemeClr val="tx2">
                    <a:lumMod val="25000"/>
                  </a:schemeClr>
                </a:solidFill>
                <a:latin typeface="Lato" panose="020F0502020204030203" pitchFamily="34" charset="0"/>
                <a:cs typeface="Lato" panose="020F0502020204030203" pitchFamily="34" charset="0"/>
              </a:rPr>
              <a:t>は</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a:t>
            </a:r>
            <a:r>
              <a:rPr lang="ja-JP" altLang="en-US" sz="2400" u="sng">
                <a:solidFill>
                  <a:srgbClr val="FF0000"/>
                </a:solidFill>
                <a:latin typeface="Lato" panose="020F0502020204030203" pitchFamily="34" charset="0"/>
                <a:cs typeface="Lato" panose="020F0502020204030203" pitchFamily="34" charset="0"/>
              </a:rPr>
              <a:t>その</a:t>
            </a:r>
            <a:r>
              <a:rPr lang="ja-JP" altLang="en-JP" sz="2400" u="sng">
                <a:solidFill>
                  <a:srgbClr val="FF0000"/>
                </a:solidFill>
                <a:latin typeface="Lato" panose="020F0502020204030203" pitchFamily="34" charset="0"/>
                <a:cs typeface="Lato" panose="020F0502020204030203" pitchFamily="34" charset="0"/>
              </a:rPr>
              <a:t>他</a:t>
            </a:r>
            <a:r>
              <a:rPr lang="ja-JP" altLang="en-US" sz="2400" u="sng">
                <a:solidFill>
                  <a:srgbClr val="FF0000"/>
                </a:solidFill>
                <a:latin typeface="Lato" panose="020F0502020204030203" pitchFamily="34" charset="0"/>
                <a:cs typeface="Lato" panose="020F0502020204030203" pitchFamily="34" charset="0"/>
              </a:rPr>
              <a:t>の監視モデルで分析する必要がない</a:t>
            </a:r>
            <a:endParaRPr lang="en-US" altLang="ja-JP" sz="2400" i="0" u="sng" dirty="0">
              <a:solidFill>
                <a:srgbClr val="FF0000"/>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段階構築によって</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構築を回避する計算空間</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35" name="Rounded Rectangle 234">
            <a:extLst>
              <a:ext uri="{FF2B5EF4-FFF2-40B4-BE49-F238E27FC236}">
                <a16:creationId xmlns:a16="http://schemas.microsoft.com/office/drawing/2014/main" id="{C12DABB3-C55A-F1BB-9470-C142545C3D06}"/>
              </a:ext>
            </a:extLst>
          </p:cNvPr>
          <p:cNvSpPr/>
          <p:nvPr/>
        </p:nvSpPr>
        <p:spPr>
          <a:xfrm>
            <a:off x="5585819" y="3612807"/>
            <a:ext cx="3041055" cy="2564961"/>
          </a:xfrm>
          <a:prstGeom prst="roundRect">
            <a:avLst>
              <a:gd name="adj" fmla="val 10052"/>
            </a:avLst>
          </a:prstGeom>
          <a:solidFill>
            <a:schemeClr val="tx2">
              <a:lumMod val="25000"/>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6" name="Oval 235">
            <a:extLst>
              <a:ext uri="{FF2B5EF4-FFF2-40B4-BE49-F238E27FC236}">
                <a16:creationId xmlns:a16="http://schemas.microsoft.com/office/drawing/2014/main" id="{A4144E63-85DE-4C33-F9CC-A04DFB6FECAD}"/>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p:txBody>
      </p:sp>
      <p:sp>
        <p:nvSpPr>
          <p:cNvPr id="237" name="Oval 236">
            <a:extLst>
              <a:ext uri="{FF2B5EF4-FFF2-40B4-BE49-F238E27FC236}">
                <a16:creationId xmlns:a16="http://schemas.microsoft.com/office/drawing/2014/main" id="{C939BC6F-2027-B6B1-F9F4-5B36ADD18DAE}"/>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p:txBody>
      </p:sp>
      <p:sp>
        <p:nvSpPr>
          <p:cNvPr id="238" name="Oval 237">
            <a:extLst>
              <a:ext uri="{FF2B5EF4-FFF2-40B4-BE49-F238E27FC236}">
                <a16:creationId xmlns:a16="http://schemas.microsoft.com/office/drawing/2014/main" id="{CC8A2D79-4829-2554-3AF8-5A22612FDA82}"/>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p:txBody>
      </p:sp>
      <p:cxnSp>
        <p:nvCxnSpPr>
          <p:cNvPr id="239" name="Straight Arrow Connector 238">
            <a:extLst>
              <a:ext uri="{FF2B5EF4-FFF2-40B4-BE49-F238E27FC236}">
                <a16:creationId xmlns:a16="http://schemas.microsoft.com/office/drawing/2014/main" id="{71E0879E-A6F3-190A-9AA4-86014DECF646}"/>
              </a:ext>
            </a:extLst>
          </p:cNvPr>
          <p:cNvCxnSpPr>
            <a:stCxn id="236" idx="7"/>
            <a:endCxn id="237"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BB782C95-E011-309E-32AB-5D56104DB707}"/>
              </a:ext>
            </a:extLst>
          </p:cNvPr>
          <p:cNvCxnSpPr>
            <a:stCxn id="237" idx="7"/>
            <a:endCxn id="238"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E475457F-79FA-235B-F1C0-1CDC92BC2A07}"/>
              </a:ext>
            </a:extLst>
          </p:cNvPr>
          <p:cNvCxnSpPr>
            <a:cxnSpLocks/>
            <a:stCxn id="237" idx="3"/>
            <a:endCxn id="236"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127C6401-F307-5008-7E51-1A0CC4BA62C6}"/>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243" name="TextBox 242">
            <a:extLst>
              <a:ext uri="{FF2B5EF4-FFF2-40B4-BE49-F238E27FC236}">
                <a16:creationId xmlns:a16="http://schemas.microsoft.com/office/drawing/2014/main" id="{7FCB8AAC-10B8-C51F-6F1E-995D218B9B1C}"/>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244" name="TextBox 243">
            <a:extLst>
              <a:ext uri="{FF2B5EF4-FFF2-40B4-BE49-F238E27FC236}">
                <a16:creationId xmlns:a16="http://schemas.microsoft.com/office/drawing/2014/main" id="{B6707F6E-086D-D965-6165-183DB68C8EF5}"/>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245" name="Elbow Connector 244">
            <a:extLst>
              <a:ext uri="{FF2B5EF4-FFF2-40B4-BE49-F238E27FC236}">
                <a16:creationId xmlns:a16="http://schemas.microsoft.com/office/drawing/2014/main" id="{35B0FC07-BD8B-8F93-88E9-A774FC64346C}"/>
              </a:ext>
            </a:extLst>
          </p:cNvPr>
          <p:cNvCxnSpPr>
            <a:cxnSpLocks/>
            <a:stCxn id="246" idx="1"/>
            <a:endCxn id="236"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5A2C7D01-483B-E04D-71E9-39460EF4ADC4}"/>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p:txBody>
      </p:sp>
      <p:sp>
        <p:nvSpPr>
          <p:cNvPr id="247" name="Oval 246">
            <a:extLst>
              <a:ext uri="{FF2B5EF4-FFF2-40B4-BE49-F238E27FC236}">
                <a16:creationId xmlns:a16="http://schemas.microsoft.com/office/drawing/2014/main" id="{6976451C-7F03-12A3-0A06-F56D6144DBBB}"/>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p:txBody>
      </p:sp>
      <p:cxnSp>
        <p:nvCxnSpPr>
          <p:cNvPr id="248" name="Straight Arrow Connector 247">
            <a:extLst>
              <a:ext uri="{FF2B5EF4-FFF2-40B4-BE49-F238E27FC236}">
                <a16:creationId xmlns:a16="http://schemas.microsoft.com/office/drawing/2014/main" id="{8319B40F-EDA4-794C-4216-EC609446F0D3}"/>
              </a:ext>
            </a:extLst>
          </p:cNvPr>
          <p:cNvCxnSpPr>
            <a:cxnSpLocks/>
            <a:stCxn id="238" idx="7"/>
            <a:endCxn id="246"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045DB8B0-5D7E-E734-0274-7B9FD499DC08}"/>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0" name="TextBox 249">
            <a:extLst>
              <a:ext uri="{FF2B5EF4-FFF2-40B4-BE49-F238E27FC236}">
                <a16:creationId xmlns:a16="http://schemas.microsoft.com/office/drawing/2014/main" id="{1001FB14-D715-84FF-6884-963B85411FD4}"/>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51" name="TextBox 250">
            <a:extLst>
              <a:ext uri="{FF2B5EF4-FFF2-40B4-BE49-F238E27FC236}">
                <a16:creationId xmlns:a16="http://schemas.microsoft.com/office/drawing/2014/main" id="{9B6B4E96-6EBF-7E8C-A15C-4A93473E4D24}"/>
              </a:ext>
            </a:extLst>
          </p:cNvPr>
          <p:cNvSpPr txBox="1"/>
          <p:nvPr/>
        </p:nvSpPr>
        <p:spPr>
          <a:xfrm>
            <a:off x="5324243" y="3340761"/>
            <a:ext cx="683248" cy="246221"/>
          </a:xfrm>
          <a:prstGeom prst="rect">
            <a:avLst/>
          </a:prstGeom>
          <a:noFill/>
        </p:spPr>
        <p:txBody>
          <a:bodyPr wrap="square" rtlCol="0">
            <a:spAutoFit/>
          </a:bodyPr>
          <a:lstStyle/>
          <a:p>
            <a:r>
              <a:rPr lang="en-US" sz="1000" b="1" dirty="0">
                <a:solidFill>
                  <a:schemeClr val="bg1">
                    <a:lumMod val="75000"/>
                  </a:schemeClr>
                </a:solidFill>
              </a:rPr>
              <a:t>leave</a:t>
            </a:r>
            <a:r>
              <a:rPr lang="en-JP" sz="1000" b="1" dirty="0">
                <a:solidFill>
                  <a:schemeClr val="bg1">
                    <a:lumMod val="75000"/>
                  </a:schemeClr>
                </a:solidFill>
              </a:rPr>
              <a:t>.1</a:t>
            </a:r>
          </a:p>
        </p:txBody>
      </p:sp>
      <p:sp>
        <p:nvSpPr>
          <p:cNvPr id="252" name="Oval 251">
            <a:extLst>
              <a:ext uri="{FF2B5EF4-FFF2-40B4-BE49-F238E27FC236}">
                <a16:creationId xmlns:a16="http://schemas.microsoft.com/office/drawing/2014/main" id="{C9659F06-3DF4-2DFD-EF1F-1A3731436AF8}"/>
              </a:ext>
            </a:extLst>
          </p:cNvPr>
          <p:cNvSpPr/>
          <p:nvPr/>
        </p:nvSpPr>
        <p:spPr>
          <a:xfrm>
            <a:off x="5807647" y="383054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5,0</a:t>
            </a:r>
          </a:p>
        </p:txBody>
      </p:sp>
      <p:sp>
        <p:nvSpPr>
          <p:cNvPr id="253" name="Oval 252">
            <a:extLst>
              <a:ext uri="{FF2B5EF4-FFF2-40B4-BE49-F238E27FC236}">
                <a16:creationId xmlns:a16="http://schemas.microsoft.com/office/drawing/2014/main" id="{89AED04A-80D7-1785-EC23-4EC000DDDAF7}"/>
              </a:ext>
            </a:extLst>
          </p:cNvPr>
          <p:cNvSpPr/>
          <p:nvPr/>
        </p:nvSpPr>
        <p:spPr>
          <a:xfrm>
            <a:off x="6799381" y="3822928"/>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6,0</a:t>
            </a:r>
          </a:p>
        </p:txBody>
      </p:sp>
      <p:cxnSp>
        <p:nvCxnSpPr>
          <p:cNvPr id="254" name="Straight Arrow Connector 253">
            <a:extLst>
              <a:ext uri="{FF2B5EF4-FFF2-40B4-BE49-F238E27FC236}">
                <a16:creationId xmlns:a16="http://schemas.microsoft.com/office/drawing/2014/main" id="{AB6BA86A-00CB-9006-717E-2BA0879B6FA1}"/>
              </a:ext>
            </a:extLst>
          </p:cNvPr>
          <p:cNvCxnSpPr>
            <a:cxnSpLocks/>
            <a:stCxn id="252" idx="7"/>
            <a:endCxn id="253" idx="1"/>
          </p:cNvCxnSpPr>
          <p:nvPr/>
        </p:nvCxnSpPr>
        <p:spPr>
          <a:xfrm flipV="1">
            <a:off x="6317616" y="3910425"/>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3105935-AAA1-34ED-7467-8C8A39ACA9DF}"/>
              </a:ext>
            </a:extLst>
          </p:cNvPr>
          <p:cNvCxnSpPr>
            <a:cxnSpLocks/>
            <a:stCxn id="247" idx="7"/>
            <a:endCxn id="252" idx="1"/>
          </p:cNvCxnSpPr>
          <p:nvPr/>
        </p:nvCxnSpPr>
        <p:spPr>
          <a:xfrm>
            <a:off x="5329911" y="3918041"/>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164284BB-B6BD-714F-67FF-5C03BCFADFE6}"/>
              </a:ext>
            </a:extLst>
          </p:cNvPr>
          <p:cNvCxnSpPr>
            <a:cxnSpLocks/>
            <a:stCxn id="247" idx="3"/>
            <a:endCxn id="246"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7" name="Elbow Connector 256">
            <a:extLst>
              <a:ext uri="{FF2B5EF4-FFF2-40B4-BE49-F238E27FC236}">
                <a16:creationId xmlns:a16="http://schemas.microsoft.com/office/drawing/2014/main" id="{94F14C26-52EC-E894-F74D-D3905F94FBF7}"/>
              </a:ext>
            </a:extLst>
          </p:cNvPr>
          <p:cNvCxnSpPr>
            <a:cxnSpLocks/>
            <a:stCxn id="253" idx="1"/>
            <a:endCxn id="246" idx="0"/>
          </p:cNvCxnSpPr>
          <p:nvPr/>
        </p:nvCxnSpPr>
        <p:spPr>
          <a:xfrm rot="16200000" flipV="1">
            <a:off x="5470778" y="2494324"/>
            <a:ext cx="72265" cy="2759937"/>
          </a:xfrm>
          <a:prstGeom prst="bentConnector3">
            <a:avLst>
              <a:gd name="adj1" fmla="val 437414"/>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BB3EEBCC-09E5-4221-5E9E-FCEBFEB4D8DC}"/>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259" name="Straight Arrow Connector 258">
            <a:extLst>
              <a:ext uri="{FF2B5EF4-FFF2-40B4-BE49-F238E27FC236}">
                <a16:creationId xmlns:a16="http://schemas.microsoft.com/office/drawing/2014/main" id="{17A13C0C-EB83-B0EB-F854-E7B4EB8E698E}"/>
              </a:ext>
            </a:extLst>
          </p:cNvPr>
          <p:cNvCxnSpPr>
            <a:cxnSpLocks/>
            <a:stCxn id="246" idx="7"/>
            <a:endCxn id="247"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30ECD516-B848-E14D-6D32-ACEE1F578BF6}"/>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61" name="TextBox 260">
            <a:extLst>
              <a:ext uri="{FF2B5EF4-FFF2-40B4-BE49-F238E27FC236}">
                <a16:creationId xmlns:a16="http://schemas.microsoft.com/office/drawing/2014/main" id="{CE77A51F-DA7C-152E-F4EE-927326A590D4}"/>
              </a:ext>
            </a:extLst>
          </p:cNvPr>
          <p:cNvSpPr txBox="1"/>
          <p:nvPr/>
        </p:nvSpPr>
        <p:spPr>
          <a:xfrm>
            <a:off x="5324243" y="3604705"/>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262" name="TextBox 261">
            <a:extLst>
              <a:ext uri="{FF2B5EF4-FFF2-40B4-BE49-F238E27FC236}">
                <a16:creationId xmlns:a16="http://schemas.microsoft.com/office/drawing/2014/main" id="{9911CBFC-C72F-F35C-493A-F9FF1561E01B}"/>
              </a:ext>
            </a:extLst>
          </p:cNvPr>
          <p:cNvSpPr txBox="1"/>
          <p:nvPr/>
        </p:nvSpPr>
        <p:spPr>
          <a:xfrm>
            <a:off x="6242982" y="3612807"/>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263" name="Oval 262">
            <a:extLst>
              <a:ext uri="{FF2B5EF4-FFF2-40B4-BE49-F238E27FC236}">
                <a16:creationId xmlns:a16="http://schemas.microsoft.com/office/drawing/2014/main" id="{BA7CD099-8FBC-6320-D786-4C9EABDB19D4}"/>
              </a:ext>
            </a:extLst>
          </p:cNvPr>
          <p:cNvSpPr/>
          <p:nvPr/>
        </p:nvSpPr>
        <p:spPr>
          <a:xfrm>
            <a:off x="7791115" y="383054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7,0</a:t>
            </a:r>
          </a:p>
        </p:txBody>
      </p:sp>
      <p:cxnSp>
        <p:nvCxnSpPr>
          <p:cNvPr id="264" name="Straight Arrow Connector 263">
            <a:extLst>
              <a:ext uri="{FF2B5EF4-FFF2-40B4-BE49-F238E27FC236}">
                <a16:creationId xmlns:a16="http://schemas.microsoft.com/office/drawing/2014/main" id="{55EFFE86-BEE5-E858-2C08-850778D6D701}"/>
              </a:ext>
            </a:extLst>
          </p:cNvPr>
          <p:cNvCxnSpPr>
            <a:cxnSpLocks/>
            <a:stCxn id="253" idx="7"/>
            <a:endCxn id="263" idx="1"/>
          </p:cNvCxnSpPr>
          <p:nvPr/>
        </p:nvCxnSpPr>
        <p:spPr>
          <a:xfrm>
            <a:off x="7309350" y="3910425"/>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058D5286-EE32-9CDA-B191-802B957D07B3}"/>
              </a:ext>
            </a:extLst>
          </p:cNvPr>
          <p:cNvCxnSpPr>
            <a:cxnSpLocks/>
            <a:stCxn id="263" idx="3"/>
            <a:endCxn id="253" idx="5"/>
          </p:cNvCxnSpPr>
          <p:nvPr/>
        </p:nvCxnSpPr>
        <p:spPr>
          <a:xfrm flipH="1" flipV="1">
            <a:off x="7309350" y="4332897"/>
            <a:ext cx="569262" cy="7616"/>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A2ADAB9C-1015-4C6E-29BF-A9EC21010AB8}"/>
              </a:ext>
            </a:extLst>
          </p:cNvPr>
          <p:cNvSpPr txBox="1"/>
          <p:nvPr/>
        </p:nvSpPr>
        <p:spPr>
          <a:xfrm>
            <a:off x="7237077" y="3603082"/>
            <a:ext cx="713808" cy="246221"/>
          </a:xfrm>
          <a:prstGeom prst="rect">
            <a:avLst/>
          </a:prstGeom>
          <a:noFill/>
        </p:spPr>
        <p:txBody>
          <a:bodyPr wrap="square" rtlCol="0">
            <a:spAutoFit/>
          </a:bodyPr>
          <a:lstStyle/>
          <a:p>
            <a:r>
              <a:rPr lang="en-US" sz="1000" b="1" dirty="0">
                <a:solidFill>
                  <a:schemeClr val="bg1">
                    <a:lumMod val="75000"/>
                  </a:schemeClr>
                </a:solidFill>
              </a:rPr>
              <a:t>r</a:t>
            </a:r>
            <a:r>
              <a:rPr lang="en-JP" sz="1000" b="1" dirty="0">
                <a:solidFill>
                  <a:schemeClr val="bg1">
                    <a:lumMod val="75000"/>
                  </a:schemeClr>
                </a:solidFill>
              </a:rPr>
              <a:t>eqEnter</a:t>
            </a:r>
          </a:p>
        </p:txBody>
      </p:sp>
      <p:sp>
        <p:nvSpPr>
          <p:cNvPr id="267" name="TextBox 266">
            <a:extLst>
              <a:ext uri="{FF2B5EF4-FFF2-40B4-BE49-F238E27FC236}">
                <a16:creationId xmlns:a16="http://schemas.microsoft.com/office/drawing/2014/main" id="{37960681-CF38-9174-F8E9-710F1AFA2946}"/>
              </a:ext>
            </a:extLst>
          </p:cNvPr>
          <p:cNvSpPr txBox="1"/>
          <p:nvPr/>
        </p:nvSpPr>
        <p:spPr>
          <a:xfrm>
            <a:off x="7368293" y="4321156"/>
            <a:ext cx="482798" cy="246221"/>
          </a:xfrm>
          <a:prstGeom prst="rect">
            <a:avLst/>
          </a:prstGeom>
          <a:noFill/>
        </p:spPr>
        <p:txBody>
          <a:bodyPr wrap="square" rtlCol="0">
            <a:spAutoFit/>
          </a:bodyPr>
          <a:lstStyle/>
          <a:p>
            <a:r>
              <a:rPr lang="en-US" sz="1000" b="1" dirty="0">
                <a:solidFill>
                  <a:schemeClr val="bg1">
                    <a:lumMod val="75000"/>
                  </a:schemeClr>
                </a:solidFill>
              </a:rPr>
              <a:t>d</a:t>
            </a:r>
            <a:r>
              <a:rPr lang="en-JP" sz="1000" b="1" dirty="0">
                <a:solidFill>
                  <a:schemeClr val="bg1">
                    <a:lumMod val="75000"/>
                  </a:schemeClr>
                </a:solidFill>
              </a:rPr>
              <a:t>eny</a:t>
            </a:r>
          </a:p>
        </p:txBody>
      </p:sp>
      <p:sp>
        <p:nvSpPr>
          <p:cNvPr id="268" name="Oval 267">
            <a:extLst>
              <a:ext uri="{FF2B5EF4-FFF2-40B4-BE49-F238E27FC236}">
                <a16:creationId xmlns:a16="http://schemas.microsoft.com/office/drawing/2014/main" id="{57798782-6049-7AC0-7193-E1FE06C6E7B8}"/>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p:txBody>
      </p:sp>
      <p:sp>
        <p:nvSpPr>
          <p:cNvPr id="269" name="Oval 268">
            <a:extLst>
              <a:ext uri="{FF2B5EF4-FFF2-40B4-BE49-F238E27FC236}">
                <a16:creationId xmlns:a16="http://schemas.microsoft.com/office/drawing/2014/main" id="{9BB5892F-A604-B054-100D-AEA52AAEF39E}"/>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p:txBody>
      </p:sp>
      <p:sp>
        <p:nvSpPr>
          <p:cNvPr id="270" name="Oval 269">
            <a:extLst>
              <a:ext uri="{FF2B5EF4-FFF2-40B4-BE49-F238E27FC236}">
                <a16:creationId xmlns:a16="http://schemas.microsoft.com/office/drawing/2014/main" id="{9E718774-435E-8789-0368-98F00336FDD9}"/>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p:txBody>
      </p:sp>
      <p:cxnSp>
        <p:nvCxnSpPr>
          <p:cNvPr id="271" name="Straight Arrow Connector 270">
            <a:extLst>
              <a:ext uri="{FF2B5EF4-FFF2-40B4-BE49-F238E27FC236}">
                <a16:creationId xmlns:a16="http://schemas.microsoft.com/office/drawing/2014/main" id="{3DD4BF22-630F-229E-8BF6-8F8BB1C66FBE}"/>
              </a:ext>
            </a:extLst>
          </p:cNvPr>
          <p:cNvCxnSpPr>
            <a:stCxn id="268" idx="7"/>
            <a:endCxn id="269"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1266B6C3-FA78-A1CB-F688-C9C28847C37E}"/>
              </a:ext>
            </a:extLst>
          </p:cNvPr>
          <p:cNvCxnSpPr>
            <a:stCxn id="269" idx="7"/>
            <a:endCxn id="270"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165082DA-3C9C-E963-BE74-9B2F0FCAAB5E}"/>
              </a:ext>
            </a:extLst>
          </p:cNvPr>
          <p:cNvCxnSpPr>
            <a:cxnSpLocks/>
            <a:stCxn id="269" idx="3"/>
            <a:endCxn id="268"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0CA7CC3C-D6DA-ADB2-A4BD-1405844712F1}"/>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275" name="TextBox 274">
            <a:extLst>
              <a:ext uri="{FF2B5EF4-FFF2-40B4-BE49-F238E27FC236}">
                <a16:creationId xmlns:a16="http://schemas.microsoft.com/office/drawing/2014/main" id="{0860F6C3-9F4C-C2F4-C874-22E6861D94DA}"/>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276" name="TextBox 275">
            <a:extLst>
              <a:ext uri="{FF2B5EF4-FFF2-40B4-BE49-F238E27FC236}">
                <a16:creationId xmlns:a16="http://schemas.microsoft.com/office/drawing/2014/main" id="{73553C32-1301-E4CA-D20F-BA69567EECE4}"/>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277" name="Elbow Connector 276">
            <a:extLst>
              <a:ext uri="{FF2B5EF4-FFF2-40B4-BE49-F238E27FC236}">
                <a16:creationId xmlns:a16="http://schemas.microsoft.com/office/drawing/2014/main" id="{79092AF1-D751-F42C-4B56-67DE91B952C7}"/>
              </a:ext>
            </a:extLst>
          </p:cNvPr>
          <p:cNvCxnSpPr>
            <a:cxnSpLocks/>
            <a:stCxn id="278" idx="3"/>
            <a:endCxn id="268"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82BE3456-F3D8-F868-A2A5-863522A4E505}"/>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p:txBody>
      </p:sp>
      <p:sp>
        <p:nvSpPr>
          <p:cNvPr id="279" name="Oval 278">
            <a:extLst>
              <a:ext uri="{FF2B5EF4-FFF2-40B4-BE49-F238E27FC236}">
                <a16:creationId xmlns:a16="http://schemas.microsoft.com/office/drawing/2014/main" id="{6E1478AC-BF36-1BBE-4442-902B6D0D7519}"/>
              </a:ext>
            </a:extLst>
          </p:cNvPr>
          <p:cNvSpPr/>
          <p:nvPr/>
        </p:nvSpPr>
        <p:spPr>
          <a:xfrm>
            <a:off x="4819942"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p:txBody>
      </p:sp>
      <p:cxnSp>
        <p:nvCxnSpPr>
          <p:cNvPr id="280" name="Straight Arrow Connector 279">
            <a:extLst>
              <a:ext uri="{FF2B5EF4-FFF2-40B4-BE49-F238E27FC236}">
                <a16:creationId xmlns:a16="http://schemas.microsoft.com/office/drawing/2014/main" id="{1DD636E7-D7BA-E124-F4BD-EC9FFC076F26}"/>
              </a:ext>
            </a:extLst>
          </p:cNvPr>
          <p:cNvCxnSpPr>
            <a:cxnSpLocks/>
            <a:stCxn id="270" idx="7"/>
            <a:endCxn id="278"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F7231929-7A51-1C01-7151-B8190F2B0925}"/>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282" name="TextBox 281">
            <a:extLst>
              <a:ext uri="{FF2B5EF4-FFF2-40B4-BE49-F238E27FC236}">
                <a16:creationId xmlns:a16="http://schemas.microsoft.com/office/drawing/2014/main" id="{C80B31A7-FDF3-31E8-8711-7690AE319877}"/>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283" name="TextBox 282">
            <a:extLst>
              <a:ext uri="{FF2B5EF4-FFF2-40B4-BE49-F238E27FC236}">
                <a16:creationId xmlns:a16="http://schemas.microsoft.com/office/drawing/2014/main" id="{ECA3D498-8B6D-E66B-64CF-1DFEC77D97C0}"/>
              </a:ext>
            </a:extLst>
          </p:cNvPr>
          <p:cNvSpPr txBox="1"/>
          <p:nvPr/>
        </p:nvSpPr>
        <p:spPr>
          <a:xfrm>
            <a:off x="5324243" y="6258434"/>
            <a:ext cx="683248" cy="246221"/>
          </a:xfrm>
          <a:prstGeom prst="rect">
            <a:avLst/>
          </a:prstGeom>
          <a:noFill/>
        </p:spPr>
        <p:txBody>
          <a:bodyPr wrap="square" rtlCol="0">
            <a:spAutoFit/>
          </a:bodyPr>
          <a:lstStyle/>
          <a:p>
            <a:r>
              <a:rPr lang="en-US" sz="1000" b="1" dirty="0">
                <a:solidFill>
                  <a:schemeClr val="bg1">
                    <a:lumMod val="75000"/>
                  </a:schemeClr>
                </a:solidFill>
              </a:rPr>
              <a:t>leave</a:t>
            </a:r>
            <a:r>
              <a:rPr lang="en-JP" sz="1000" b="1" dirty="0">
                <a:solidFill>
                  <a:schemeClr val="bg1">
                    <a:lumMod val="75000"/>
                  </a:schemeClr>
                </a:solidFill>
              </a:rPr>
              <a:t>.1</a:t>
            </a:r>
          </a:p>
        </p:txBody>
      </p:sp>
      <p:sp>
        <p:nvSpPr>
          <p:cNvPr id="284" name="Oval 283">
            <a:extLst>
              <a:ext uri="{FF2B5EF4-FFF2-40B4-BE49-F238E27FC236}">
                <a16:creationId xmlns:a16="http://schemas.microsoft.com/office/drawing/2014/main" id="{690EEBFB-74C8-F216-8D15-F28A7DF0ED3E}"/>
              </a:ext>
            </a:extLst>
          </p:cNvPr>
          <p:cNvSpPr/>
          <p:nvPr/>
        </p:nvSpPr>
        <p:spPr>
          <a:xfrm>
            <a:off x="5807647" y="5418730"/>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5,1</a:t>
            </a:r>
          </a:p>
        </p:txBody>
      </p:sp>
      <p:sp>
        <p:nvSpPr>
          <p:cNvPr id="285" name="Oval 284">
            <a:extLst>
              <a:ext uri="{FF2B5EF4-FFF2-40B4-BE49-F238E27FC236}">
                <a16:creationId xmlns:a16="http://schemas.microsoft.com/office/drawing/2014/main" id="{BDBFFF3D-5FFB-4E66-9E62-D4BD853DA497}"/>
              </a:ext>
            </a:extLst>
          </p:cNvPr>
          <p:cNvSpPr/>
          <p:nvPr/>
        </p:nvSpPr>
        <p:spPr>
          <a:xfrm>
            <a:off x="6799381" y="541111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6,1</a:t>
            </a:r>
          </a:p>
        </p:txBody>
      </p:sp>
      <p:cxnSp>
        <p:nvCxnSpPr>
          <p:cNvPr id="286" name="Straight Arrow Connector 285">
            <a:extLst>
              <a:ext uri="{FF2B5EF4-FFF2-40B4-BE49-F238E27FC236}">
                <a16:creationId xmlns:a16="http://schemas.microsoft.com/office/drawing/2014/main" id="{D3828EEA-3843-9A20-428C-54EB8E460C89}"/>
              </a:ext>
            </a:extLst>
          </p:cNvPr>
          <p:cNvCxnSpPr>
            <a:cxnSpLocks/>
            <a:stCxn id="284" idx="7"/>
            <a:endCxn id="285" idx="1"/>
          </p:cNvCxnSpPr>
          <p:nvPr/>
        </p:nvCxnSpPr>
        <p:spPr>
          <a:xfrm flipV="1">
            <a:off x="6317616" y="5498611"/>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014181A7-EE69-372E-0950-7A4A25D367CE}"/>
              </a:ext>
            </a:extLst>
          </p:cNvPr>
          <p:cNvCxnSpPr>
            <a:cxnSpLocks/>
            <a:stCxn id="279" idx="7"/>
            <a:endCxn id="284" idx="1"/>
          </p:cNvCxnSpPr>
          <p:nvPr/>
        </p:nvCxnSpPr>
        <p:spPr>
          <a:xfrm>
            <a:off x="5329911" y="5506227"/>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6C78AEE3-2F46-874B-A098-E945485A7670}"/>
              </a:ext>
            </a:extLst>
          </p:cNvPr>
          <p:cNvCxnSpPr>
            <a:cxnSpLocks/>
            <a:stCxn id="279" idx="3"/>
            <a:endCxn id="278"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9" name="Elbow Connector 288">
            <a:extLst>
              <a:ext uri="{FF2B5EF4-FFF2-40B4-BE49-F238E27FC236}">
                <a16:creationId xmlns:a16="http://schemas.microsoft.com/office/drawing/2014/main" id="{721224BA-F3A9-ACE4-B029-C1CD8F008499}"/>
              </a:ext>
            </a:extLst>
          </p:cNvPr>
          <p:cNvCxnSpPr>
            <a:cxnSpLocks/>
            <a:stCxn id="285" idx="3"/>
            <a:endCxn id="278" idx="4"/>
          </p:cNvCxnSpPr>
          <p:nvPr/>
        </p:nvCxnSpPr>
        <p:spPr>
          <a:xfrm rot="5400000">
            <a:off x="5455546" y="4592479"/>
            <a:ext cx="102729" cy="2759937"/>
          </a:xfrm>
          <a:prstGeom prst="bentConnector3">
            <a:avLst>
              <a:gd name="adj1" fmla="val 322527"/>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a16="http://schemas.microsoft.com/office/drawing/2014/main" id="{E77BF304-6A49-19D2-3E15-320B15532993}"/>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291" name="Straight Arrow Connector 290">
            <a:extLst>
              <a:ext uri="{FF2B5EF4-FFF2-40B4-BE49-F238E27FC236}">
                <a16:creationId xmlns:a16="http://schemas.microsoft.com/office/drawing/2014/main" id="{4DE2C20E-5CBC-BF77-C44E-47F9C8DFBE30}"/>
              </a:ext>
            </a:extLst>
          </p:cNvPr>
          <p:cNvCxnSpPr>
            <a:cxnSpLocks/>
            <a:stCxn id="278" idx="7"/>
            <a:endCxn id="279"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848FC7DD-CB91-349E-366E-2B602B27A922}"/>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293" name="TextBox 292">
            <a:extLst>
              <a:ext uri="{FF2B5EF4-FFF2-40B4-BE49-F238E27FC236}">
                <a16:creationId xmlns:a16="http://schemas.microsoft.com/office/drawing/2014/main" id="{2A106D1D-1074-172C-3616-0616D33ED873}"/>
              </a:ext>
            </a:extLst>
          </p:cNvPr>
          <p:cNvSpPr txBox="1"/>
          <p:nvPr/>
        </p:nvSpPr>
        <p:spPr>
          <a:xfrm>
            <a:off x="5324243" y="5192891"/>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294" name="TextBox 293">
            <a:extLst>
              <a:ext uri="{FF2B5EF4-FFF2-40B4-BE49-F238E27FC236}">
                <a16:creationId xmlns:a16="http://schemas.microsoft.com/office/drawing/2014/main" id="{9ADAA87C-FFB8-BB59-D563-216558B3D31B}"/>
              </a:ext>
            </a:extLst>
          </p:cNvPr>
          <p:cNvSpPr txBox="1"/>
          <p:nvPr/>
        </p:nvSpPr>
        <p:spPr>
          <a:xfrm>
            <a:off x="6242982" y="5200993"/>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295" name="Oval 294">
            <a:extLst>
              <a:ext uri="{FF2B5EF4-FFF2-40B4-BE49-F238E27FC236}">
                <a16:creationId xmlns:a16="http://schemas.microsoft.com/office/drawing/2014/main" id="{2D524F28-A9EB-4423-B3DB-AB7C513EAB40}"/>
              </a:ext>
            </a:extLst>
          </p:cNvPr>
          <p:cNvSpPr/>
          <p:nvPr/>
        </p:nvSpPr>
        <p:spPr>
          <a:xfrm>
            <a:off x="7791115" y="5418730"/>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7,1</a:t>
            </a:r>
          </a:p>
        </p:txBody>
      </p:sp>
      <p:cxnSp>
        <p:nvCxnSpPr>
          <p:cNvPr id="296" name="Straight Arrow Connector 295">
            <a:extLst>
              <a:ext uri="{FF2B5EF4-FFF2-40B4-BE49-F238E27FC236}">
                <a16:creationId xmlns:a16="http://schemas.microsoft.com/office/drawing/2014/main" id="{F1D62B05-280C-DE6C-D2D7-DD34CB4640D2}"/>
              </a:ext>
            </a:extLst>
          </p:cNvPr>
          <p:cNvCxnSpPr>
            <a:cxnSpLocks/>
            <a:stCxn id="285" idx="7"/>
            <a:endCxn id="295" idx="1"/>
          </p:cNvCxnSpPr>
          <p:nvPr/>
        </p:nvCxnSpPr>
        <p:spPr>
          <a:xfrm>
            <a:off x="7309350" y="5498611"/>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474C15B5-D825-2A52-6B26-08E9A6320D0A}"/>
              </a:ext>
            </a:extLst>
          </p:cNvPr>
          <p:cNvCxnSpPr>
            <a:cxnSpLocks/>
            <a:stCxn id="295" idx="3"/>
            <a:endCxn id="285" idx="5"/>
          </p:cNvCxnSpPr>
          <p:nvPr/>
        </p:nvCxnSpPr>
        <p:spPr>
          <a:xfrm flipH="1" flipV="1">
            <a:off x="7309350" y="5921083"/>
            <a:ext cx="569262" cy="7616"/>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98" name="TextBox 297">
            <a:extLst>
              <a:ext uri="{FF2B5EF4-FFF2-40B4-BE49-F238E27FC236}">
                <a16:creationId xmlns:a16="http://schemas.microsoft.com/office/drawing/2014/main" id="{F84DB658-1036-D585-EE4E-E6CA363B6286}"/>
              </a:ext>
            </a:extLst>
          </p:cNvPr>
          <p:cNvSpPr txBox="1"/>
          <p:nvPr/>
        </p:nvSpPr>
        <p:spPr>
          <a:xfrm>
            <a:off x="7237077" y="5191268"/>
            <a:ext cx="713808" cy="246221"/>
          </a:xfrm>
          <a:prstGeom prst="rect">
            <a:avLst/>
          </a:prstGeom>
          <a:noFill/>
        </p:spPr>
        <p:txBody>
          <a:bodyPr wrap="square" rtlCol="0">
            <a:spAutoFit/>
          </a:bodyPr>
          <a:lstStyle/>
          <a:p>
            <a:r>
              <a:rPr lang="en-US" sz="1000" b="1" dirty="0">
                <a:solidFill>
                  <a:schemeClr val="bg1">
                    <a:lumMod val="75000"/>
                  </a:schemeClr>
                </a:solidFill>
              </a:rPr>
              <a:t>r</a:t>
            </a:r>
            <a:r>
              <a:rPr lang="en-JP" sz="1000" b="1" dirty="0">
                <a:solidFill>
                  <a:schemeClr val="bg1">
                    <a:lumMod val="75000"/>
                  </a:schemeClr>
                </a:solidFill>
              </a:rPr>
              <a:t>eqEnter</a:t>
            </a:r>
          </a:p>
        </p:txBody>
      </p:sp>
      <p:sp>
        <p:nvSpPr>
          <p:cNvPr id="299" name="TextBox 298">
            <a:extLst>
              <a:ext uri="{FF2B5EF4-FFF2-40B4-BE49-F238E27FC236}">
                <a16:creationId xmlns:a16="http://schemas.microsoft.com/office/drawing/2014/main" id="{C61AD65B-8C3A-D3C3-0D30-C877B13D7276}"/>
              </a:ext>
            </a:extLst>
          </p:cNvPr>
          <p:cNvSpPr txBox="1"/>
          <p:nvPr/>
        </p:nvSpPr>
        <p:spPr>
          <a:xfrm>
            <a:off x="7368293" y="5909342"/>
            <a:ext cx="482798" cy="246221"/>
          </a:xfrm>
          <a:prstGeom prst="rect">
            <a:avLst/>
          </a:prstGeom>
          <a:noFill/>
        </p:spPr>
        <p:txBody>
          <a:bodyPr wrap="square" rtlCol="0">
            <a:spAutoFit/>
          </a:bodyPr>
          <a:lstStyle/>
          <a:p>
            <a:r>
              <a:rPr lang="en-US" sz="1000" b="1" dirty="0">
                <a:solidFill>
                  <a:schemeClr val="bg1">
                    <a:lumMod val="75000"/>
                  </a:schemeClr>
                </a:solidFill>
              </a:rPr>
              <a:t>d</a:t>
            </a:r>
            <a:r>
              <a:rPr lang="en-JP" sz="1000" b="1" dirty="0">
                <a:solidFill>
                  <a:schemeClr val="bg1">
                    <a:lumMod val="75000"/>
                  </a:schemeClr>
                </a:solidFill>
              </a:rPr>
              <a:t>eny</a:t>
            </a:r>
          </a:p>
        </p:txBody>
      </p:sp>
      <p:cxnSp>
        <p:nvCxnSpPr>
          <p:cNvPr id="300" name="Straight Arrow Connector 299">
            <a:extLst>
              <a:ext uri="{FF2B5EF4-FFF2-40B4-BE49-F238E27FC236}">
                <a16:creationId xmlns:a16="http://schemas.microsoft.com/office/drawing/2014/main" id="{C9FD28FF-BE7C-F9AC-E5B7-6771FD13DECD}"/>
              </a:ext>
            </a:extLst>
          </p:cNvPr>
          <p:cNvCxnSpPr>
            <a:cxnSpLocks/>
            <a:stCxn id="236" idx="3"/>
            <a:endCxn id="268"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6F560DFF-83BF-6684-5CE4-49D03DCC2D82}"/>
              </a:ext>
            </a:extLst>
          </p:cNvPr>
          <p:cNvCxnSpPr>
            <a:cxnSpLocks/>
            <a:stCxn id="268" idx="0"/>
            <a:endCxn id="236"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346B71D0-FC1D-C6E8-6DF4-6F3308AFA7DB}"/>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303" name="TextBox 302">
            <a:extLst>
              <a:ext uri="{FF2B5EF4-FFF2-40B4-BE49-F238E27FC236}">
                <a16:creationId xmlns:a16="http://schemas.microsoft.com/office/drawing/2014/main" id="{40AAB02E-9D66-29A9-320C-AB5AAC1FF74A}"/>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304" name="Straight Arrow Connector 303">
            <a:extLst>
              <a:ext uri="{FF2B5EF4-FFF2-40B4-BE49-F238E27FC236}">
                <a16:creationId xmlns:a16="http://schemas.microsoft.com/office/drawing/2014/main" id="{52A18F29-7918-B1F1-2E2C-651E7C6A6DA5}"/>
              </a:ext>
            </a:extLst>
          </p:cNvPr>
          <p:cNvCxnSpPr>
            <a:cxnSpLocks/>
            <a:stCxn id="237" idx="3"/>
            <a:endCxn id="269"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9073D987-2E41-E836-B604-C401FAAEA2EB}"/>
              </a:ext>
            </a:extLst>
          </p:cNvPr>
          <p:cNvCxnSpPr>
            <a:cxnSpLocks/>
            <a:stCxn id="269" idx="0"/>
            <a:endCxn id="237"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06" name="TextBox 305">
            <a:extLst>
              <a:ext uri="{FF2B5EF4-FFF2-40B4-BE49-F238E27FC236}">
                <a16:creationId xmlns:a16="http://schemas.microsoft.com/office/drawing/2014/main" id="{49CD26A2-69E6-67FF-C8B9-1EADC9FEAA1E}"/>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307" name="TextBox 306">
            <a:extLst>
              <a:ext uri="{FF2B5EF4-FFF2-40B4-BE49-F238E27FC236}">
                <a16:creationId xmlns:a16="http://schemas.microsoft.com/office/drawing/2014/main" id="{621233CB-FF07-592F-8B0C-8D80422E7FC4}"/>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308" name="Straight Arrow Connector 307">
            <a:extLst>
              <a:ext uri="{FF2B5EF4-FFF2-40B4-BE49-F238E27FC236}">
                <a16:creationId xmlns:a16="http://schemas.microsoft.com/office/drawing/2014/main" id="{DEEB3E72-C4D9-F5BE-90A4-80EC68F34B25}"/>
              </a:ext>
            </a:extLst>
          </p:cNvPr>
          <p:cNvCxnSpPr>
            <a:cxnSpLocks/>
            <a:stCxn id="238" idx="3"/>
            <a:endCxn id="270"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1AD9941C-9167-11AD-0470-96E3B6AAC866}"/>
              </a:ext>
            </a:extLst>
          </p:cNvPr>
          <p:cNvCxnSpPr>
            <a:cxnSpLocks/>
            <a:stCxn id="270" idx="0"/>
            <a:endCxn id="238"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BC676A78-0829-DBBF-70B5-883873048010}"/>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311" name="TextBox 310">
            <a:extLst>
              <a:ext uri="{FF2B5EF4-FFF2-40B4-BE49-F238E27FC236}">
                <a16:creationId xmlns:a16="http://schemas.microsoft.com/office/drawing/2014/main" id="{3786CA79-DA25-F6AE-9434-5B8001885C2F}"/>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312" name="Straight Arrow Connector 311">
            <a:extLst>
              <a:ext uri="{FF2B5EF4-FFF2-40B4-BE49-F238E27FC236}">
                <a16:creationId xmlns:a16="http://schemas.microsoft.com/office/drawing/2014/main" id="{95918075-7361-6891-5C0C-F782D216A742}"/>
              </a:ext>
            </a:extLst>
          </p:cNvPr>
          <p:cNvCxnSpPr>
            <a:cxnSpLocks/>
            <a:stCxn id="246" idx="3"/>
            <a:endCxn id="278"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18B6A418-E182-E965-A402-68F8F5AADE9D}"/>
              </a:ext>
            </a:extLst>
          </p:cNvPr>
          <p:cNvCxnSpPr>
            <a:cxnSpLocks/>
            <a:stCxn id="278" idx="0"/>
            <a:endCxn id="246"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12C55615-1595-4D62-37D7-4D6FB8AF73E5}"/>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315" name="TextBox 314">
            <a:extLst>
              <a:ext uri="{FF2B5EF4-FFF2-40B4-BE49-F238E27FC236}">
                <a16:creationId xmlns:a16="http://schemas.microsoft.com/office/drawing/2014/main" id="{45F465B4-0F01-80C3-0D03-90DEA631B8C8}"/>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316" name="Straight Arrow Connector 315">
            <a:extLst>
              <a:ext uri="{FF2B5EF4-FFF2-40B4-BE49-F238E27FC236}">
                <a16:creationId xmlns:a16="http://schemas.microsoft.com/office/drawing/2014/main" id="{13E20091-E95B-5818-0D08-0A98C9E327EF}"/>
              </a:ext>
            </a:extLst>
          </p:cNvPr>
          <p:cNvCxnSpPr>
            <a:cxnSpLocks/>
            <a:stCxn id="247" idx="3"/>
            <a:endCxn id="279"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319EA87F-4B89-9FA7-C773-36B25F8411DC}"/>
              </a:ext>
            </a:extLst>
          </p:cNvPr>
          <p:cNvCxnSpPr>
            <a:cxnSpLocks/>
            <a:stCxn id="279" idx="0"/>
            <a:endCxn id="247"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46F1F76F-F67B-88C6-E2D6-92F97CA383EC}"/>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319" name="TextBox 318">
            <a:extLst>
              <a:ext uri="{FF2B5EF4-FFF2-40B4-BE49-F238E27FC236}">
                <a16:creationId xmlns:a16="http://schemas.microsoft.com/office/drawing/2014/main" id="{6A244ECC-BCAF-1F53-397D-1EB63F9D12D9}"/>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320" name="Straight Arrow Connector 319">
            <a:extLst>
              <a:ext uri="{FF2B5EF4-FFF2-40B4-BE49-F238E27FC236}">
                <a16:creationId xmlns:a16="http://schemas.microsoft.com/office/drawing/2014/main" id="{987757C8-AC08-A812-0E08-1F0B5E9530A3}"/>
              </a:ext>
            </a:extLst>
          </p:cNvPr>
          <p:cNvCxnSpPr>
            <a:cxnSpLocks/>
            <a:stCxn id="252" idx="3"/>
            <a:endCxn id="284" idx="1"/>
          </p:cNvCxnSpPr>
          <p:nvPr/>
        </p:nvCxnSpPr>
        <p:spPr>
          <a:xfrm>
            <a:off x="5895144" y="4340513"/>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12C4B14F-5322-3F07-DF17-C5D3662572A7}"/>
              </a:ext>
            </a:extLst>
          </p:cNvPr>
          <p:cNvCxnSpPr>
            <a:cxnSpLocks/>
            <a:stCxn id="284" idx="0"/>
            <a:endCxn id="252" idx="4"/>
          </p:cNvCxnSpPr>
          <p:nvPr/>
        </p:nvCxnSpPr>
        <p:spPr>
          <a:xfrm flipV="1">
            <a:off x="6106380" y="4428010"/>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1185D306-DF15-5A1F-457D-D7A243A1AF65}"/>
              </a:ext>
            </a:extLst>
          </p:cNvPr>
          <p:cNvCxnSpPr>
            <a:cxnSpLocks/>
            <a:stCxn id="253" idx="3"/>
            <a:endCxn id="285" idx="1"/>
          </p:cNvCxnSpPr>
          <p:nvPr/>
        </p:nvCxnSpPr>
        <p:spPr>
          <a:xfrm>
            <a:off x="6886878" y="4332897"/>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2BC9EA5B-2B5E-6D71-6E95-F2E147B98B22}"/>
              </a:ext>
            </a:extLst>
          </p:cNvPr>
          <p:cNvCxnSpPr>
            <a:cxnSpLocks/>
            <a:stCxn id="285" idx="0"/>
            <a:endCxn id="253" idx="4"/>
          </p:cNvCxnSpPr>
          <p:nvPr/>
        </p:nvCxnSpPr>
        <p:spPr>
          <a:xfrm flipV="1">
            <a:off x="7098114" y="4420394"/>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4FD971CB-E0A5-55FA-8076-3037F087F8C2}"/>
              </a:ext>
            </a:extLst>
          </p:cNvPr>
          <p:cNvCxnSpPr>
            <a:cxnSpLocks/>
            <a:stCxn id="263" idx="3"/>
            <a:endCxn id="295" idx="1"/>
          </p:cNvCxnSpPr>
          <p:nvPr/>
        </p:nvCxnSpPr>
        <p:spPr>
          <a:xfrm>
            <a:off x="7878612" y="4340513"/>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A6DAA18A-11D0-C23F-6C44-834B9EF61C38}"/>
              </a:ext>
            </a:extLst>
          </p:cNvPr>
          <p:cNvCxnSpPr>
            <a:cxnSpLocks/>
            <a:stCxn id="295" idx="0"/>
            <a:endCxn id="263" idx="4"/>
          </p:cNvCxnSpPr>
          <p:nvPr/>
        </p:nvCxnSpPr>
        <p:spPr>
          <a:xfrm flipV="1">
            <a:off x="8089848" y="4428010"/>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42B2BC24-6499-AFF1-C9A9-264898E8ECDB}"/>
              </a:ext>
            </a:extLst>
          </p:cNvPr>
          <p:cNvSpPr txBox="1"/>
          <p:nvPr/>
        </p:nvSpPr>
        <p:spPr>
          <a:xfrm rot="5400000">
            <a:off x="5877008" y="4792702"/>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327" name="TextBox 326">
            <a:extLst>
              <a:ext uri="{FF2B5EF4-FFF2-40B4-BE49-F238E27FC236}">
                <a16:creationId xmlns:a16="http://schemas.microsoft.com/office/drawing/2014/main" id="{D794F282-FAA2-C189-3C28-33513575E150}"/>
              </a:ext>
            </a:extLst>
          </p:cNvPr>
          <p:cNvSpPr txBox="1"/>
          <p:nvPr/>
        </p:nvSpPr>
        <p:spPr>
          <a:xfrm rot="16200000">
            <a:off x="5525637" y="4746885"/>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328" name="TextBox 327">
            <a:extLst>
              <a:ext uri="{FF2B5EF4-FFF2-40B4-BE49-F238E27FC236}">
                <a16:creationId xmlns:a16="http://schemas.microsoft.com/office/drawing/2014/main" id="{9138DFBC-35FB-20A0-5865-20BB042C662A}"/>
              </a:ext>
            </a:extLst>
          </p:cNvPr>
          <p:cNvSpPr txBox="1"/>
          <p:nvPr/>
        </p:nvSpPr>
        <p:spPr>
          <a:xfrm rot="5400000">
            <a:off x="6864497" y="4818401"/>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329" name="TextBox 328">
            <a:extLst>
              <a:ext uri="{FF2B5EF4-FFF2-40B4-BE49-F238E27FC236}">
                <a16:creationId xmlns:a16="http://schemas.microsoft.com/office/drawing/2014/main" id="{A569EDFE-6415-1B20-B5F7-C66A1EBBB2AC}"/>
              </a:ext>
            </a:extLst>
          </p:cNvPr>
          <p:cNvSpPr txBox="1"/>
          <p:nvPr/>
        </p:nvSpPr>
        <p:spPr>
          <a:xfrm rot="16200000">
            <a:off x="6513126" y="4772584"/>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330" name="TextBox 329">
            <a:extLst>
              <a:ext uri="{FF2B5EF4-FFF2-40B4-BE49-F238E27FC236}">
                <a16:creationId xmlns:a16="http://schemas.microsoft.com/office/drawing/2014/main" id="{7A682950-8995-3790-A8C7-61CBC4C1B8F9}"/>
              </a:ext>
            </a:extLst>
          </p:cNvPr>
          <p:cNvSpPr txBox="1"/>
          <p:nvPr/>
        </p:nvSpPr>
        <p:spPr>
          <a:xfrm rot="5400000">
            <a:off x="7859478" y="4819612"/>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331" name="TextBox 330">
            <a:extLst>
              <a:ext uri="{FF2B5EF4-FFF2-40B4-BE49-F238E27FC236}">
                <a16:creationId xmlns:a16="http://schemas.microsoft.com/office/drawing/2014/main" id="{A22603C9-2A48-A725-9763-5CDCF2A2ABA1}"/>
              </a:ext>
            </a:extLst>
          </p:cNvPr>
          <p:cNvSpPr txBox="1"/>
          <p:nvPr/>
        </p:nvSpPr>
        <p:spPr>
          <a:xfrm rot="16200000">
            <a:off x="7508107" y="4773795"/>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332" name="TextBox 331">
            <a:extLst>
              <a:ext uri="{FF2B5EF4-FFF2-40B4-BE49-F238E27FC236}">
                <a16:creationId xmlns:a16="http://schemas.microsoft.com/office/drawing/2014/main" id="{0AFBA93B-FAF2-D0AD-0EE9-A1F3AE44F9A6}"/>
              </a:ext>
            </a:extLst>
          </p:cNvPr>
          <p:cNvSpPr txBox="1"/>
          <p:nvPr/>
        </p:nvSpPr>
        <p:spPr>
          <a:xfrm>
            <a:off x="5631777" y="4708706"/>
            <a:ext cx="2920992" cy="400110"/>
          </a:xfrm>
          <a:prstGeom prst="rect">
            <a:avLst/>
          </a:prstGeom>
          <a:noFill/>
        </p:spPr>
        <p:txBody>
          <a:bodyPr wrap="none" rtlCol="0">
            <a:spAutoFit/>
          </a:bodyPr>
          <a:lstStyle/>
          <a:p>
            <a:pPr algn="ctr"/>
            <a:r>
              <a:rPr lang="en-JP" sz="2000" dirty="0"/>
              <a:t>安全性Aを違反する状態</a:t>
            </a:r>
            <a:endParaRPr lang="en-JP" dirty="0"/>
          </a:p>
        </p:txBody>
      </p:sp>
    </p:spTree>
    <p:extLst>
      <p:ext uri="{BB962C8B-B14F-4D97-AF65-F5344CB8AC3E}">
        <p14:creationId xmlns:p14="http://schemas.microsoft.com/office/powerpoint/2010/main" val="30106253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133</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離散制御器合成を使って部分的な安全性分析</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i="0">
                <a:solidFill>
                  <a:schemeClr val="tx1"/>
                </a:solidFill>
                <a:effectLst/>
                <a:latin typeface="Lato" panose="020F0502020204030203" pitchFamily="34" charset="0"/>
                <a:cs typeface="Lato" panose="020F0502020204030203" pitchFamily="34" charset="0"/>
              </a:rPr>
              <a:t>監視モデルと監視対象となる環境モデルで</a:t>
            </a:r>
            <a:r>
              <a:rPr lang="ja-JP" altLang="en-US" sz="2400">
                <a:solidFill>
                  <a:schemeClr val="tx1"/>
                </a:solidFill>
                <a:latin typeface="Lato" panose="020F0502020204030203" pitchFamily="34" charset="0"/>
                <a:cs typeface="Lato" panose="020F0502020204030203" pitchFamily="34" charset="0"/>
              </a:rPr>
              <a:t>離散制御器合成</a:t>
            </a:r>
            <a:endParaRPr lang="en-US" altLang="ja-JP" sz="2400" dirty="0">
              <a:solidFill>
                <a:schemeClr val="tx1"/>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1"/>
                </a:solidFill>
                <a:latin typeface="Lato" panose="020F0502020204030203" pitchFamily="34" charset="0"/>
                <a:cs typeface="Lato" panose="020F0502020204030203" pitchFamily="34" charset="0"/>
              </a:rPr>
              <a:t>部分制御器：部分制御器合成の出力（制御器）</a:t>
            </a:r>
            <a:endParaRPr lang="en-US" altLang="ja-JP" sz="2400" i="0" dirty="0">
              <a:solidFill>
                <a:schemeClr val="tx1"/>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部分制御器合成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41" name="Picture 40">
            <a:extLst>
              <a:ext uri="{FF2B5EF4-FFF2-40B4-BE49-F238E27FC236}">
                <a16:creationId xmlns:a16="http://schemas.microsoft.com/office/drawing/2014/main" id="{849F325C-CCDE-92EE-F770-0CBB3B453E02}"/>
              </a:ext>
            </a:extLst>
          </p:cNvPr>
          <p:cNvPicPr>
            <a:picLocks noChangeAspect="1"/>
          </p:cNvPicPr>
          <p:nvPr/>
        </p:nvPicPr>
        <p:blipFill rotWithShape="1">
          <a:blip r:embed="rId2"/>
          <a:srcRect l="2536"/>
          <a:stretch/>
        </p:blipFill>
        <p:spPr>
          <a:xfrm>
            <a:off x="312862" y="3429000"/>
            <a:ext cx="4711526" cy="827918"/>
          </a:xfrm>
          <a:prstGeom prst="rect">
            <a:avLst/>
          </a:prstGeom>
          <a:noFill/>
          <a:ln>
            <a:solidFill>
              <a:schemeClr val="tx1"/>
            </a:solidFill>
          </a:ln>
          <a:effectLst/>
        </p:spPr>
      </p:pic>
      <p:pic>
        <p:nvPicPr>
          <p:cNvPr id="42" name="Picture 41">
            <a:extLst>
              <a:ext uri="{FF2B5EF4-FFF2-40B4-BE49-F238E27FC236}">
                <a16:creationId xmlns:a16="http://schemas.microsoft.com/office/drawing/2014/main" id="{51C6EF6B-C22E-48AC-B930-87C45975BDCA}"/>
              </a:ext>
            </a:extLst>
          </p:cNvPr>
          <p:cNvPicPr>
            <a:picLocks noChangeAspect="1"/>
          </p:cNvPicPr>
          <p:nvPr/>
        </p:nvPicPr>
        <p:blipFill rotWithShape="1">
          <a:blip r:embed="rId3"/>
          <a:srcRect l="17892"/>
          <a:stretch/>
        </p:blipFill>
        <p:spPr>
          <a:xfrm>
            <a:off x="382017" y="4468796"/>
            <a:ext cx="969059" cy="494421"/>
          </a:xfrm>
          <a:prstGeom prst="rect">
            <a:avLst/>
          </a:prstGeom>
          <a:noFill/>
          <a:ln>
            <a:solidFill>
              <a:schemeClr val="tx1"/>
            </a:solidFill>
          </a:ln>
          <a:effectLst/>
        </p:spPr>
      </p:pic>
      <p:sp>
        <p:nvSpPr>
          <p:cNvPr id="43" name="Chevron 42">
            <a:extLst>
              <a:ext uri="{FF2B5EF4-FFF2-40B4-BE49-F238E27FC236}">
                <a16:creationId xmlns:a16="http://schemas.microsoft.com/office/drawing/2014/main" id="{DA8EAEDD-0667-7FBC-0EB1-2590C092B6DA}"/>
              </a:ext>
            </a:extLst>
          </p:cNvPr>
          <p:cNvSpPr/>
          <p:nvPr/>
        </p:nvSpPr>
        <p:spPr>
          <a:xfrm>
            <a:off x="1645919" y="5310748"/>
            <a:ext cx="1325881"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b="1" dirty="0">
                <a:solidFill>
                  <a:schemeClr val="bg1"/>
                </a:solidFill>
              </a:rPr>
              <a:t>ゲーム空間</a:t>
            </a:r>
          </a:p>
          <a:p>
            <a:pPr algn="ctr"/>
            <a:r>
              <a:rPr lang="en-JP" sz="1600" b="1" dirty="0">
                <a:solidFill>
                  <a:schemeClr val="bg1"/>
                </a:solidFill>
              </a:rPr>
              <a:t>構築</a:t>
            </a:r>
          </a:p>
        </p:txBody>
      </p:sp>
      <p:cxnSp>
        <p:nvCxnSpPr>
          <p:cNvPr id="44" name="Elbow Connector 43">
            <a:extLst>
              <a:ext uri="{FF2B5EF4-FFF2-40B4-BE49-F238E27FC236}">
                <a16:creationId xmlns:a16="http://schemas.microsoft.com/office/drawing/2014/main" id="{5119B0CB-00DA-764C-85B2-33A6EB0B2746}"/>
              </a:ext>
            </a:extLst>
          </p:cNvPr>
          <p:cNvCxnSpPr>
            <a:stCxn id="41" idx="2"/>
            <a:endCxn id="43" idx="1"/>
          </p:cNvCxnSpPr>
          <p:nvPr/>
        </p:nvCxnSpPr>
        <p:spPr>
          <a:xfrm rot="5400000">
            <a:off x="1528505" y="4512598"/>
            <a:ext cx="1395800" cy="884441"/>
          </a:xfrm>
          <a:prstGeom prst="bentConnector4">
            <a:avLst>
              <a:gd name="adj1" fmla="val 37750"/>
              <a:gd name="adj2" fmla="val 12584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2FC60960-1DE0-3685-7B30-7EB6766B208A}"/>
              </a:ext>
            </a:extLst>
          </p:cNvPr>
          <p:cNvCxnSpPr>
            <a:cxnSpLocks/>
            <a:stCxn id="42" idx="2"/>
            <a:endCxn id="43" idx="1"/>
          </p:cNvCxnSpPr>
          <p:nvPr/>
        </p:nvCxnSpPr>
        <p:spPr>
          <a:xfrm rot="16200000" flipH="1">
            <a:off x="980615" y="4849148"/>
            <a:ext cx="689501" cy="9176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ADB255D-93AE-C34B-E323-27BD5EA553CA}"/>
              </a:ext>
            </a:extLst>
          </p:cNvPr>
          <p:cNvCxnSpPr>
            <a:cxnSpLocks/>
            <a:stCxn id="43" idx="3"/>
            <a:endCxn id="47" idx="1"/>
          </p:cNvCxnSpPr>
          <p:nvPr/>
        </p:nvCxnSpPr>
        <p:spPr>
          <a:xfrm>
            <a:off x="2971800" y="5652718"/>
            <a:ext cx="522171" cy="8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72CF4E16-82B3-3294-8BD6-B4F0BB8FCADB}"/>
              </a:ext>
            </a:extLst>
          </p:cNvPr>
          <p:cNvPicPr>
            <a:picLocks noChangeAspect="1"/>
          </p:cNvPicPr>
          <p:nvPr/>
        </p:nvPicPr>
        <p:blipFill>
          <a:blip r:embed="rId4"/>
          <a:stretch>
            <a:fillRect/>
          </a:stretch>
        </p:blipFill>
        <p:spPr>
          <a:xfrm>
            <a:off x="3493971" y="4560929"/>
            <a:ext cx="5630778" cy="2200690"/>
          </a:xfrm>
          <a:prstGeom prst="rect">
            <a:avLst/>
          </a:prstGeom>
        </p:spPr>
      </p:pic>
      <p:sp>
        <p:nvSpPr>
          <p:cNvPr id="48" name="Rounded Rectangular Callout 47">
            <a:extLst>
              <a:ext uri="{FF2B5EF4-FFF2-40B4-BE49-F238E27FC236}">
                <a16:creationId xmlns:a16="http://schemas.microsoft.com/office/drawing/2014/main" id="{85931503-3C9C-8ACF-FD1A-A7A7F8D5FDCA}"/>
              </a:ext>
            </a:extLst>
          </p:cNvPr>
          <p:cNvSpPr/>
          <p:nvPr/>
        </p:nvSpPr>
        <p:spPr>
          <a:xfrm>
            <a:off x="6833937" y="3859731"/>
            <a:ext cx="2192103" cy="701198"/>
          </a:xfrm>
          <a:prstGeom prst="wedgeRoundRectCallout">
            <a:avLst>
              <a:gd name="adj1" fmla="val 3789"/>
              <a:gd name="adj2" fmla="val 9568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tx2">
                    <a:lumMod val="25000"/>
                  </a:schemeClr>
                </a:solidFill>
              </a:rPr>
              <a:t>安全性Bの確認において</a:t>
            </a:r>
          </a:p>
          <a:p>
            <a:pPr algn="ctr"/>
            <a:r>
              <a:rPr lang="en-JP" sz="1800" dirty="0">
                <a:solidFill>
                  <a:srgbClr val="FF0000"/>
                </a:solidFill>
              </a:rPr>
              <a:t>構築必要なし</a:t>
            </a:r>
          </a:p>
        </p:txBody>
      </p:sp>
    </p:spTree>
    <p:extLst>
      <p:ext uri="{BB962C8B-B14F-4D97-AF65-F5344CB8AC3E}">
        <p14:creationId xmlns:p14="http://schemas.microsoft.com/office/powerpoint/2010/main" val="41971603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134</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分析する監視モデルに順序づけ</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i="0">
                <a:solidFill>
                  <a:schemeClr val="tx2">
                    <a:lumMod val="25000"/>
                  </a:schemeClr>
                </a:solidFill>
                <a:effectLst/>
                <a:latin typeface="Lato" panose="020F0502020204030203" pitchFamily="34" charset="0"/>
                <a:cs typeface="Lato" panose="020F0502020204030203" pitchFamily="34" charset="0"/>
              </a:rPr>
              <a:t>従来の制御器合成では</a:t>
            </a:r>
            <a:r>
              <a:rPr lang="ja-JP" altLang="en-JP" sz="2800" i="0">
                <a:solidFill>
                  <a:schemeClr val="tx2">
                    <a:lumMod val="25000"/>
                  </a:schemeClr>
                </a:solidFill>
                <a:effectLst/>
                <a:latin typeface="Lato" panose="020F0502020204030203" pitchFamily="34" charset="0"/>
                <a:cs typeface="Lato" panose="020F0502020204030203" pitchFamily="34" charset="0"/>
              </a:rPr>
              <a:t>監視モデルは</a:t>
            </a:r>
            <a:r>
              <a:rPr lang="ja-JP" altLang="en-US" sz="2800" i="0">
                <a:solidFill>
                  <a:schemeClr val="tx2">
                    <a:lumMod val="25000"/>
                  </a:schemeClr>
                </a:solidFill>
                <a:effectLst/>
                <a:latin typeface="Lato" panose="020F0502020204030203" pitchFamily="34" charset="0"/>
                <a:cs typeface="Lato" panose="020F0502020204030203" pitchFamily="34" charset="0"/>
              </a:rPr>
              <a:t>一度に分析していたが，段階的に分析する</a:t>
            </a:r>
            <a:endParaRPr lang="en-US" altLang="ja-JP" sz="2400" i="0" dirty="0">
              <a:solidFill>
                <a:schemeClr val="tx1"/>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安全性の段階的分析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89031C6F-6746-A8D6-D161-0C2F0EC76514}"/>
              </a:ext>
            </a:extLst>
          </p:cNvPr>
          <p:cNvSpPr/>
          <p:nvPr/>
        </p:nvSpPr>
        <p:spPr>
          <a:xfrm>
            <a:off x="3840081" y="3728024"/>
            <a:ext cx="3825477" cy="2852417"/>
          </a:xfrm>
          <a:prstGeom prst="roundRect">
            <a:avLst>
              <a:gd name="adj" fmla="val 8507"/>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Rounded Rectangle 2">
            <a:extLst>
              <a:ext uri="{FF2B5EF4-FFF2-40B4-BE49-F238E27FC236}">
                <a16:creationId xmlns:a16="http://schemas.microsoft.com/office/drawing/2014/main" id="{8E333161-67DC-CB9D-CCDF-8B6EA066274F}"/>
              </a:ext>
            </a:extLst>
          </p:cNvPr>
          <p:cNvSpPr/>
          <p:nvPr/>
        </p:nvSpPr>
        <p:spPr>
          <a:xfrm>
            <a:off x="1640262" y="4311345"/>
            <a:ext cx="3471665" cy="112011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Chevron 6">
            <a:extLst>
              <a:ext uri="{FF2B5EF4-FFF2-40B4-BE49-F238E27FC236}">
                <a16:creationId xmlns:a16="http://schemas.microsoft.com/office/drawing/2014/main" id="{496469FB-C22A-4DDD-8286-E2888E3DACAB}"/>
              </a:ext>
            </a:extLst>
          </p:cNvPr>
          <p:cNvSpPr/>
          <p:nvPr/>
        </p:nvSpPr>
        <p:spPr>
          <a:xfrm>
            <a:off x="2963912" y="4559821"/>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8" name="Rounded Rectangle 7">
            <a:extLst>
              <a:ext uri="{FF2B5EF4-FFF2-40B4-BE49-F238E27FC236}">
                <a16:creationId xmlns:a16="http://schemas.microsoft.com/office/drawing/2014/main" id="{332DEBDE-6815-63BD-07C6-EDB6DFAB96FE}"/>
              </a:ext>
            </a:extLst>
          </p:cNvPr>
          <p:cNvSpPr/>
          <p:nvPr/>
        </p:nvSpPr>
        <p:spPr>
          <a:xfrm>
            <a:off x="1783460" y="4918268"/>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sp>
        <p:nvSpPr>
          <p:cNvPr id="13" name="Rounded Rectangle 12">
            <a:extLst>
              <a:ext uri="{FF2B5EF4-FFF2-40B4-BE49-F238E27FC236}">
                <a16:creationId xmlns:a16="http://schemas.microsoft.com/office/drawing/2014/main" id="{D9EDB0F6-C212-9500-5259-A050F3261B77}"/>
              </a:ext>
            </a:extLst>
          </p:cNvPr>
          <p:cNvSpPr/>
          <p:nvPr/>
        </p:nvSpPr>
        <p:spPr>
          <a:xfrm>
            <a:off x="4063491" y="4679259"/>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14" name="Rounded Rectangle 13">
            <a:extLst>
              <a:ext uri="{FF2B5EF4-FFF2-40B4-BE49-F238E27FC236}">
                <a16:creationId xmlns:a16="http://schemas.microsoft.com/office/drawing/2014/main" id="{F3FD0F9B-7828-8B5D-D8BD-EB67661A6E25}"/>
              </a:ext>
            </a:extLst>
          </p:cNvPr>
          <p:cNvSpPr/>
          <p:nvPr/>
        </p:nvSpPr>
        <p:spPr>
          <a:xfrm>
            <a:off x="1640262" y="5460331"/>
            <a:ext cx="3471665" cy="112011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Chevron 14">
            <a:extLst>
              <a:ext uri="{FF2B5EF4-FFF2-40B4-BE49-F238E27FC236}">
                <a16:creationId xmlns:a16="http://schemas.microsoft.com/office/drawing/2014/main" id="{E0FE960C-6008-E291-F309-F4603A960A4D}"/>
              </a:ext>
            </a:extLst>
          </p:cNvPr>
          <p:cNvSpPr/>
          <p:nvPr/>
        </p:nvSpPr>
        <p:spPr>
          <a:xfrm>
            <a:off x="2963912" y="570880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16" name="Rounded Rectangle 15">
            <a:extLst>
              <a:ext uri="{FF2B5EF4-FFF2-40B4-BE49-F238E27FC236}">
                <a16:creationId xmlns:a16="http://schemas.microsoft.com/office/drawing/2014/main" id="{1B634213-1DAE-8013-CE29-2B81C512E383}"/>
              </a:ext>
            </a:extLst>
          </p:cNvPr>
          <p:cNvSpPr/>
          <p:nvPr/>
        </p:nvSpPr>
        <p:spPr>
          <a:xfrm>
            <a:off x="1783460" y="6067254"/>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環境モデル2</a:t>
            </a:r>
            <a:endParaRPr lang="en-JP" sz="1200" dirty="0">
              <a:solidFill>
                <a:schemeClr val="tx1"/>
              </a:solidFill>
            </a:endParaRPr>
          </a:p>
        </p:txBody>
      </p:sp>
      <p:sp>
        <p:nvSpPr>
          <p:cNvPr id="17" name="Rounded Rectangle 16">
            <a:extLst>
              <a:ext uri="{FF2B5EF4-FFF2-40B4-BE49-F238E27FC236}">
                <a16:creationId xmlns:a16="http://schemas.microsoft.com/office/drawing/2014/main" id="{8E9AE596-601F-1BC7-C623-45CA55DDD30A}"/>
              </a:ext>
            </a:extLst>
          </p:cNvPr>
          <p:cNvSpPr/>
          <p:nvPr/>
        </p:nvSpPr>
        <p:spPr>
          <a:xfrm>
            <a:off x="1783460" y="5663153"/>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監視モデル2</a:t>
            </a:r>
            <a:endParaRPr lang="en-JP" sz="1050" dirty="0">
              <a:solidFill>
                <a:schemeClr val="bg1"/>
              </a:solidFill>
            </a:endParaRPr>
          </a:p>
        </p:txBody>
      </p:sp>
      <p:cxnSp>
        <p:nvCxnSpPr>
          <p:cNvPr id="18" name="Elbow Connector 17">
            <a:extLst>
              <a:ext uri="{FF2B5EF4-FFF2-40B4-BE49-F238E27FC236}">
                <a16:creationId xmlns:a16="http://schemas.microsoft.com/office/drawing/2014/main" id="{F01F2750-394D-FCC0-6E2F-9FB25EB44878}"/>
              </a:ext>
            </a:extLst>
          </p:cNvPr>
          <p:cNvCxnSpPr>
            <a:cxnSpLocks/>
            <a:stCxn id="16" idx="3"/>
            <a:endCxn id="15" idx="1"/>
          </p:cNvCxnSpPr>
          <p:nvPr/>
        </p:nvCxnSpPr>
        <p:spPr>
          <a:xfrm flipV="1">
            <a:off x="2831829" y="6050777"/>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B4C66E-3030-6535-FC73-061788989E59}"/>
              </a:ext>
            </a:extLst>
          </p:cNvPr>
          <p:cNvCxnSpPr>
            <a:cxnSpLocks/>
            <a:stCxn id="15" idx="3"/>
          </p:cNvCxnSpPr>
          <p:nvPr/>
        </p:nvCxnSpPr>
        <p:spPr>
          <a:xfrm>
            <a:off x="3955181" y="6050777"/>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41B272D-1C6E-60E9-9B19-B983FE3C4544}"/>
              </a:ext>
            </a:extLst>
          </p:cNvPr>
          <p:cNvCxnSpPr>
            <a:cxnSpLocks/>
            <a:stCxn id="17" idx="3"/>
            <a:endCxn id="15" idx="1"/>
          </p:cNvCxnSpPr>
          <p:nvPr/>
        </p:nvCxnSpPr>
        <p:spPr>
          <a:xfrm>
            <a:off x="2831828" y="5835658"/>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E8BCD5EC-AE8C-2F26-14C8-1DEB2CDEE31C}"/>
              </a:ext>
            </a:extLst>
          </p:cNvPr>
          <p:cNvSpPr/>
          <p:nvPr/>
        </p:nvSpPr>
        <p:spPr>
          <a:xfrm>
            <a:off x="4063491" y="5828245"/>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22" name="Rounded Rectangle 21">
            <a:extLst>
              <a:ext uri="{FF2B5EF4-FFF2-40B4-BE49-F238E27FC236}">
                <a16:creationId xmlns:a16="http://schemas.microsoft.com/office/drawing/2014/main" id="{F1081208-FDB6-12B0-96B1-4F946FA0E48B}"/>
              </a:ext>
            </a:extLst>
          </p:cNvPr>
          <p:cNvSpPr/>
          <p:nvPr/>
        </p:nvSpPr>
        <p:spPr>
          <a:xfrm>
            <a:off x="3970530" y="389723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監視モデル3</a:t>
            </a:r>
            <a:endParaRPr lang="en-JP" sz="1050" dirty="0">
              <a:solidFill>
                <a:schemeClr val="bg1"/>
              </a:solidFill>
            </a:endParaRPr>
          </a:p>
        </p:txBody>
      </p:sp>
      <p:sp>
        <p:nvSpPr>
          <p:cNvPr id="23" name="Chevron 22">
            <a:extLst>
              <a:ext uri="{FF2B5EF4-FFF2-40B4-BE49-F238E27FC236}">
                <a16:creationId xmlns:a16="http://schemas.microsoft.com/office/drawing/2014/main" id="{8F2D3C5A-9658-3492-A606-39E3B83D1887}"/>
              </a:ext>
            </a:extLst>
          </p:cNvPr>
          <p:cNvSpPr/>
          <p:nvPr/>
        </p:nvSpPr>
        <p:spPr>
          <a:xfrm>
            <a:off x="5401066" y="455385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cxnSp>
        <p:nvCxnSpPr>
          <p:cNvPr id="24" name="Elbow Connector 23">
            <a:extLst>
              <a:ext uri="{FF2B5EF4-FFF2-40B4-BE49-F238E27FC236}">
                <a16:creationId xmlns:a16="http://schemas.microsoft.com/office/drawing/2014/main" id="{27E9D5BA-BD44-BF1E-170B-78EA2AF7426E}"/>
              </a:ext>
            </a:extLst>
          </p:cNvPr>
          <p:cNvCxnSpPr>
            <a:cxnSpLocks/>
            <a:stCxn id="13" idx="3"/>
            <a:endCxn id="23" idx="1"/>
          </p:cNvCxnSpPr>
          <p:nvPr/>
        </p:nvCxnSpPr>
        <p:spPr>
          <a:xfrm flipV="1">
            <a:off x="5018898" y="4895827"/>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9676544-4046-6C4D-DC37-0D5C9DE8F704}"/>
              </a:ext>
            </a:extLst>
          </p:cNvPr>
          <p:cNvCxnSpPr>
            <a:cxnSpLocks/>
            <a:stCxn id="21" idx="3"/>
            <a:endCxn id="23" idx="1"/>
          </p:cNvCxnSpPr>
          <p:nvPr/>
        </p:nvCxnSpPr>
        <p:spPr>
          <a:xfrm flipV="1">
            <a:off x="5018898" y="4895827"/>
            <a:ext cx="520433" cy="114898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135039-78FE-7412-4B80-FF820C465DB5}"/>
              </a:ext>
            </a:extLst>
          </p:cNvPr>
          <p:cNvCxnSpPr>
            <a:cxnSpLocks/>
            <a:stCxn id="22" idx="3"/>
            <a:endCxn id="23" idx="1"/>
          </p:cNvCxnSpPr>
          <p:nvPr/>
        </p:nvCxnSpPr>
        <p:spPr>
          <a:xfrm>
            <a:off x="5018898" y="4069742"/>
            <a:ext cx="520433" cy="82608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B037458-096F-1692-9ACF-7E728408C579}"/>
              </a:ext>
            </a:extLst>
          </p:cNvPr>
          <p:cNvSpPr/>
          <p:nvPr/>
        </p:nvSpPr>
        <p:spPr>
          <a:xfrm>
            <a:off x="6596089" y="4679258"/>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8" name="Straight Arrow Connector 27">
            <a:extLst>
              <a:ext uri="{FF2B5EF4-FFF2-40B4-BE49-F238E27FC236}">
                <a16:creationId xmlns:a16="http://schemas.microsoft.com/office/drawing/2014/main" id="{FE3A58DE-7DD7-2EF4-F4C7-ACA76E5AB1F9}"/>
              </a:ext>
            </a:extLst>
          </p:cNvPr>
          <p:cNvCxnSpPr>
            <a:cxnSpLocks/>
            <a:stCxn id="23" idx="3"/>
            <a:endCxn id="27" idx="1"/>
          </p:cNvCxnSpPr>
          <p:nvPr/>
        </p:nvCxnSpPr>
        <p:spPr>
          <a:xfrm>
            <a:off x="6392335" y="4895827"/>
            <a:ext cx="203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1C6AD70-3E70-6E8A-668E-DE901A5FCA56}"/>
              </a:ext>
            </a:extLst>
          </p:cNvPr>
          <p:cNvSpPr txBox="1"/>
          <p:nvPr/>
        </p:nvSpPr>
        <p:spPr>
          <a:xfrm>
            <a:off x="6432471" y="3807895"/>
            <a:ext cx="1156086" cy="276999"/>
          </a:xfrm>
          <a:prstGeom prst="rect">
            <a:avLst/>
          </a:prstGeom>
          <a:noFill/>
        </p:spPr>
        <p:txBody>
          <a:bodyPr wrap="none" rtlCol="0">
            <a:spAutoFit/>
          </a:bodyPr>
          <a:lstStyle/>
          <a:p>
            <a:r>
              <a:rPr lang="en-US" sz="1200" dirty="0"/>
              <a:t>e</a:t>
            </a:r>
            <a:r>
              <a:rPr lang="en-JP" sz="1200" dirty="0"/>
              <a:t>1とe2でDCS</a:t>
            </a:r>
          </a:p>
        </p:txBody>
      </p:sp>
      <p:sp>
        <p:nvSpPr>
          <p:cNvPr id="30" name="TextBox 29">
            <a:extLst>
              <a:ext uri="{FF2B5EF4-FFF2-40B4-BE49-F238E27FC236}">
                <a16:creationId xmlns:a16="http://schemas.microsoft.com/office/drawing/2014/main" id="{8DA21A7D-615F-369B-62D3-12F4B2261F46}"/>
              </a:ext>
            </a:extLst>
          </p:cNvPr>
          <p:cNvSpPr txBox="1"/>
          <p:nvPr/>
        </p:nvSpPr>
        <p:spPr>
          <a:xfrm>
            <a:off x="3962140" y="4344285"/>
            <a:ext cx="1140056" cy="276999"/>
          </a:xfrm>
          <a:prstGeom prst="rect">
            <a:avLst/>
          </a:prstGeom>
          <a:noFill/>
        </p:spPr>
        <p:txBody>
          <a:bodyPr wrap="none" rtlCol="0">
            <a:spAutoFit/>
          </a:bodyPr>
          <a:lstStyle/>
          <a:p>
            <a:r>
              <a:rPr lang="en-US" altLang="ja-JP" sz="1200" dirty="0"/>
              <a:t>e</a:t>
            </a:r>
            <a:r>
              <a:rPr lang="en-JP" sz="1200" dirty="0"/>
              <a:t>1のみでDCS</a:t>
            </a:r>
          </a:p>
        </p:txBody>
      </p:sp>
      <p:sp>
        <p:nvSpPr>
          <p:cNvPr id="31" name="TextBox 30">
            <a:extLst>
              <a:ext uri="{FF2B5EF4-FFF2-40B4-BE49-F238E27FC236}">
                <a16:creationId xmlns:a16="http://schemas.microsoft.com/office/drawing/2014/main" id="{F018B189-02C2-35F4-5E14-578F73E4EC7F}"/>
              </a:ext>
            </a:extLst>
          </p:cNvPr>
          <p:cNvSpPr txBox="1"/>
          <p:nvPr/>
        </p:nvSpPr>
        <p:spPr>
          <a:xfrm>
            <a:off x="3979182" y="5477532"/>
            <a:ext cx="1140056" cy="276999"/>
          </a:xfrm>
          <a:prstGeom prst="rect">
            <a:avLst/>
          </a:prstGeom>
          <a:noFill/>
        </p:spPr>
        <p:txBody>
          <a:bodyPr wrap="none" rtlCol="0">
            <a:spAutoFit/>
          </a:bodyPr>
          <a:lstStyle/>
          <a:p>
            <a:r>
              <a:rPr lang="en-US" altLang="ja-JP" sz="1200" dirty="0"/>
              <a:t>e</a:t>
            </a:r>
            <a:r>
              <a:rPr lang="en-JP" altLang="ja-JP" sz="1200" dirty="0"/>
              <a:t>2</a:t>
            </a:r>
            <a:r>
              <a:rPr lang="en-JP" sz="1200" dirty="0"/>
              <a:t>のみでDCS</a:t>
            </a:r>
          </a:p>
        </p:txBody>
      </p:sp>
    </p:spTree>
    <p:extLst>
      <p:ext uri="{BB962C8B-B14F-4D97-AF65-F5344CB8AC3E}">
        <p14:creationId xmlns:p14="http://schemas.microsoft.com/office/powerpoint/2010/main" val="21668177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 name="Rounded Rectangle 173">
            <a:extLst>
              <a:ext uri="{FF2B5EF4-FFF2-40B4-BE49-F238E27FC236}">
                <a16:creationId xmlns:a16="http://schemas.microsoft.com/office/drawing/2014/main" id="{1008638F-436D-657C-336E-44737BF4E464}"/>
              </a:ext>
            </a:extLst>
          </p:cNvPr>
          <p:cNvSpPr/>
          <p:nvPr/>
        </p:nvSpPr>
        <p:spPr>
          <a:xfrm>
            <a:off x="4572000" y="3882044"/>
            <a:ext cx="4438995" cy="2852417"/>
          </a:xfrm>
          <a:prstGeom prst="roundRect">
            <a:avLst>
              <a:gd name="adj" fmla="val 8507"/>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 name="Rounded Rectangle 32">
            <a:extLst>
              <a:ext uri="{FF2B5EF4-FFF2-40B4-BE49-F238E27FC236}">
                <a16:creationId xmlns:a16="http://schemas.microsoft.com/office/drawing/2014/main" id="{6AF6DE5C-1879-8E49-3308-08AB255CD4FB}"/>
              </a:ext>
            </a:extLst>
          </p:cNvPr>
          <p:cNvSpPr/>
          <p:nvPr/>
        </p:nvSpPr>
        <p:spPr>
          <a:xfrm>
            <a:off x="216817" y="4465365"/>
            <a:ext cx="5627030" cy="112011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提案</a:t>
            </a:r>
            <a: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t>①：</a:t>
            </a:r>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段階的構築手法</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1738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段階的構築手法</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11" name="Chevron 10">
            <a:extLst>
              <a:ext uri="{FF2B5EF4-FFF2-40B4-BE49-F238E27FC236}">
                <a16:creationId xmlns:a16="http://schemas.microsoft.com/office/drawing/2014/main" id="{26904CAD-975C-C222-2C2D-C7800838E921}"/>
              </a:ext>
            </a:extLst>
          </p:cNvPr>
          <p:cNvSpPr/>
          <p:nvPr/>
        </p:nvSpPr>
        <p:spPr>
          <a:xfrm>
            <a:off x="1822425" y="4713841"/>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p:txBody>
      </p:sp>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66C3C565-741B-60FB-464E-7F0A5B1702D1}"/>
                  </a:ext>
                </a:extLst>
              </p:cNvPr>
              <p:cNvSpPr/>
              <p:nvPr/>
            </p:nvSpPr>
            <p:spPr>
              <a:xfrm>
                <a:off x="316767" y="5072288"/>
                <a:ext cx="1373575"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構成要素モデル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𝑒</m:t>
                        </m:r>
                      </m:e>
                      <m:sub>
                        <m:r>
                          <a:rPr lang="en-US" sz="1200" i="1">
                            <a:solidFill>
                              <a:schemeClr val="tx1"/>
                            </a:solidFill>
                            <a:latin typeface="Cambria Math" panose="02040503050406030204" pitchFamily="18" charset="0"/>
                          </a:rPr>
                          <m:t>1</m:t>
                        </m:r>
                      </m:sub>
                    </m:sSub>
                  </m:oMath>
                </a14:m>
                <a:endParaRPr lang="en-JP" sz="1200" dirty="0">
                  <a:solidFill>
                    <a:schemeClr val="tx1"/>
                  </a:solidFill>
                </a:endParaRPr>
              </a:p>
            </p:txBody>
          </p:sp>
        </mc:Choice>
        <mc:Fallback xmlns="">
          <p:sp>
            <p:nvSpPr>
              <p:cNvPr id="12" name="Rounded Rectangle 11">
                <a:extLst>
                  <a:ext uri="{FF2B5EF4-FFF2-40B4-BE49-F238E27FC236}">
                    <a16:creationId xmlns:a16="http://schemas.microsoft.com/office/drawing/2014/main" id="{66C3C565-741B-60FB-464E-7F0A5B1702D1}"/>
                  </a:ext>
                </a:extLst>
              </p:cNvPr>
              <p:cNvSpPr>
                <a:spLocks noRot="1" noChangeAspect="1" noMove="1" noResize="1" noEditPoints="1" noAdjustHandles="1" noChangeArrowheads="1" noChangeShapeType="1" noTextEdit="1"/>
              </p:cNvSpPr>
              <p:nvPr/>
            </p:nvSpPr>
            <p:spPr>
              <a:xfrm>
                <a:off x="316767" y="5072288"/>
                <a:ext cx="1373575" cy="345009"/>
              </a:xfrm>
              <a:prstGeom prst="roundRect">
                <a:avLst/>
              </a:prstGeom>
              <a:blipFill>
                <a:blip r:embed="rId2"/>
                <a:stretch>
                  <a:fillRect/>
                </a:stretch>
              </a:blipFill>
              <a:ln w="1905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397EE4E2-7789-DB96-3CC3-15229E31FD61}"/>
                  </a:ext>
                </a:extLst>
              </p:cNvPr>
              <p:cNvSpPr/>
              <p:nvPr/>
            </p:nvSpPr>
            <p:spPr>
              <a:xfrm>
                <a:off x="641973" y="466818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200" i="1">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𝑟</m:t>
                        </m:r>
                      </m:e>
                      <m:sub>
                        <m:r>
                          <a:rPr lang="en-US" sz="1200" i="1">
                            <a:solidFill>
                              <a:schemeClr val="bg1"/>
                            </a:solidFill>
                            <a:latin typeface="Cambria Math" panose="02040503050406030204" pitchFamily="18" charset="0"/>
                          </a:rPr>
                          <m:t>1</m:t>
                        </m:r>
                      </m:sub>
                    </m:sSub>
                  </m:oMath>
                </a14:m>
                <a:endParaRPr lang="en-JP" sz="1200" dirty="0">
                  <a:solidFill>
                    <a:schemeClr val="bg1"/>
                  </a:solidFill>
                </a:endParaRPr>
              </a:p>
            </p:txBody>
          </p:sp>
        </mc:Choice>
        <mc:Fallback xmlns="">
          <p:sp>
            <p:nvSpPr>
              <p:cNvPr id="14" name="Rounded Rectangle 13">
                <a:extLst>
                  <a:ext uri="{FF2B5EF4-FFF2-40B4-BE49-F238E27FC236}">
                    <a16:creationId xmlns:a16="http://schemas.microsoft.com/office/drawing/2014/main" id="{397EE4E2-7789-DB96-3CC3-15229E31FD61}"/>
                  </a:ext>
                </a:extLst>
              </p:cNvPr>
              <p:cNvSpPr>
                <a:spLocks noRot="1" noChangeAspect="1" noMove="1" noResize="1" noEditPoints="1" noAdjustHandles="1" noChangeArrowheads="1" noChangeShapeType="1" noTextEdit="1"/>
              </p:cNvSpPr>
              <p:nvPr/>
            </p:nvSpPr>
            <p:spPr>
              <a:xfrm>
                <a:off x="641973" y="4668187"/>
                <a:ext cx="1048368" cy="345009"/>
              </a:xfrm>
              <a:prstGeom prst="roundRect">
                <a:avLst/>
              </a:prstGeom>
              <a:blipFill>
                <a:blip r:embed="rId3"/>
                <a:stretch>
                  <a:fillRect/>
                </a:stretch>
              </a:blipFill>
              <a:ln w="19050">
                <a:solidFill>
                  <a:schemeClr val="tx1"/>
                </a:solidFill>
              </a:ln>
            </p:spPr>
            <p:txBody>
              <a:bodyPr/>
              <a:lstStyle/>
              <a:p>
                <a:r>
                  <a:rPr lang="en-JP">
                    <a:noFill/>
                  </a:rPr>
                  <a:t> </a:t>
                </a:r>
              </a:p>
            </p:txBody>
          </p:sp>
        </mc:Fallback>
      </mc:AlternateContent>
      <p:cxnSp>
        <p:nvCxnSpPr>
          <p:cNvPr id="15" name="Elbow Connector 14">
            <a:extLst>
              <a:ext uri="{FF2B5EF4-FFF2-40B4-BE49-F238E27FC236}">
                <a16:creationId xmlns:a16="http://schemas.microsoft.com/office/drawing/2014/main" id="{4B162A7E-924A-8F44-739C-0967DBA88550}"/>
              </a:ext>
            </a:extLst>
          </p:cNvPr>
          <p:cNvCxnSpPr>
            <a:cxnSpLocks/>
            <a:stCxn id="12" idx="3"/>
            <a:endCxn id="11" idx="1"/>
          </p:cNvCxnSpPr>
          <p:nvPr/>
        </p:nvCxnSpPr>
        <p:spPr>
          <a:xfrm flipV="1">
            <a:off x="1690342" y="5055811"/>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6E37CF9-DE9A-58B8-5A1B-D46A1A50CFC9}"/>
              </a:ext>
            </a:extLst>
          </p:cNvPr>
          <p:cNvSpPr/>
          <p:nvPr/>
        </p:nvSpPr>
        <p:spPr>
          <a:xfrm>
            <a:off x="2937068" y="4713840"/>
            <a:ext cx="782840" cy="68394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cxnSp>
        <p:nvCxnSpPr>
          <p:cNvPr id="17" name="Straight Arrow Connector 16">
            <a:extLst>
              <a:ext uri="{FF2B5EF4-FFF2-40B4-BE49-F238E27FC236}">
                <a16:creationId xmlns:a16="http://schemas.microsoft.com/office/drawing/2014/main" id="{263BDCC9-79BD-AEE5-B513-55793BBF5025}"/>
              </a:ext>
            </a:extLst>
          </p:cNvPr>
          <p:cNvCxnSpPr>
            <a:cxnSpLocks/>
            <a:stCxn id="11" idx="3"/>
            <a:endCxn id="16" idx="1"/>
          </p:cNvCxnSpPr>
          <p:nvPr/>
        </p:nvCxnSpPr>
        <p:spPr>
          <a:xfrm>
            <a:off x="2813694" y="5055811"/>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hevron 18">
            <a:extLst>
              <a:ext uri="{FF2B5EF4-FFF2-40B4-BE49-F238E27FC236}">
                <a16:creationId xmlns:a16="http://schemas.microsoft.com/office/drawing/2014/main" id="{F8A621BC-7A2E-21FD-689E-65B0261A7CEB}"/>
              </a:ext>
            </a:extLst>
          </p:cNvPr>
          <p:cNvSpPr/>
          <p:nvPr/>
        </p:nvSpPr>
        <p:spPr>
          <a:xfrm>
            <a:off x="3822417" y="4759565"/>
            <a:ext cx="854570"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20" name="Straight Arrow Connector 19">
            <a:extLst>
              <a:ext uri="{FF2B5EF4-FFF2-40B4-BE49-F238E27FC236}">
                <a16:creationId xmlns:a16="http://schemas.microsoft.com/office/drawing/2014/main" id="{9EAC294B-0FE9-C5ED-1B75-1ECED26CA540}"/>
              </a:ext>
            </a:extLst>
          </p:cNvPr>
          <p:cNvCxnSpPr>
            <a:cxnSpLocks/>
            <a:stCxn id="16" idx="3"/>
            <a:endCxn id="19" idx="1"/>
          </p:cNvCxnSpPr>
          <p:nvPr/>
        </p:nvCxnSpPr>
        <p:spPr>
          <a:xfrm flipV="1">
            <a:off x="3719908" y="5049849"/>
            <a:ext cx="242739" cy="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D0C866A-04AC-DF17-E6E0-E3CD60C78B57}"/>
              </a:ext>
            </a:extLst>
          </p:cNvPr>
          <p:cNvCxnSpPr>
            <a:cxnSpLocks/>
            <a:stCxn id="14" idx="3"/>
            <a:endCxn id="11" idx="1"/>
          </p:cNvCxnSpPr>
          <p:nvPr/>
        </p:nvCxnSpPr>
        <p:spPr>
          <a:xfrm>
            <a:off x="1690341" y="4840692"/>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07B50B-1A66-B062-6463-8B57EC3264F9}"/>
              </a:ext>
            </a:extLst>
          </p:cNvPr>
          <p:cNvCxnSpPr>
            <a:cxnSpLocks/>
            <a:stCxn id="19" idx="3"/>
            <a:endCxn id="40" idx="1"/>
          </p:cNvCxnSpPr>
          <p:nvPr/>
        </p:nvCxnSpPr>
        <p:spPr>
          <a:xfrm flipV="1">
            <a:off x="4676987" y="5049848"/>
            <a:ext cx="1184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808BF2EE-0B9D-4176-70CA-B24CBDB5169F}"/>
              </a:ext>
            </a:extLst>
          </p:cNvPr>
          <p:cNvSpPr/>
          <p:nvPr/>
        </p:nvSpPr>
        <p:spPr>
          <a:xfrm>
            <a:off x="4795410" y="4833279"/>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54" name="Rounded Rectangle 53">
            <a:extLst>
              <a:ext uri="{FF2B5EF4-FFF2-40B4-BE49-F238E27FC236}">
                <a16:creationId xmlns:a16="http://schemas.microsoft.com/office/drawing/2014/main" id="{B05C6849-41BB-4C76-6786-856C54C02F12}"/>
              </a:ext>
            </a:extLst>
          </p:cNvPr>
          <p:cNvSpPr/>
          <p:nvPr/>
        </p:nvSpPr>
        <p:spPr>
          <a:xfrm>
            <a:off x="216817" y="5614351"/>
            <a:ext cx="5627030" cy="112011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 name="Chevron 54">
            <a:extLst>
              <a:ext uri="{FF2B5EF4-FFF2-40B4-BE49-F238E27FC236}">
                <a16:creationId xmlns:a16="http://schemas.microsoft.com/office/drawing/2014/main" id="{FB89BED2-1F6E-B6ED-9966-51A8AEED53F0}"/>
              </a:ext>
            </a:extLst>
          </p:cNvPr>
          <p:cNvSpPr/>
          <p:nvPr/>
        </p:nvSpPr>
        <p:spPr>
          <a:xfrm>
            <a:off x="1822425" y="586282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p:txBody>
      </p:sp>
      <mc:AlternateContent xmlns:mc="http://schemas.openxmlformats.org/markup-compatibility/2006" xmlns:a14="http://schemas.microsoft.com/office/drawing/2010/main">
        <mc:Choice Requires="a14">
          <p:sp>
            <p:nvSpPr>
              <p:cNvPr id="56" name="Rounded Rectangle 55">
                <a:extLst>
                  <a:ext uri="{FF2B5EF4-FFF2-40B4-BE49-F238E27FC236}">
                    <a16:creationId xmlns:a16="http://schemas.microsoft.com/office/drawing/2014/main" id="{49E815AA-85C4-0E69-2115-F9CC231581C8}"/>
                  </a:ext>
                </a:extLst>
              </p:cNvPr>
              <p:cNvSpPr/>
              <p:nvPr/>
            </p:nvSpPr>
            <p:spPr>
              <a:xfrm>
                <a:off x="316767" y="6221274"/>
                <a:ext cx="1373575"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構成要素モデル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𝑒</m:t>
                        </m:r>
                      </m:e>
                      <m:sub>
                        <m:r>
                          <a:rPr lang="en-US" sz="1200" b="0" i="1" smtClean="0">
                            <a:solidFill>
                              <a:schemeClr val="tx1"/>
                            </a:solidFill>
                            <a:latin typeface="Cambria Math" panose="02040503050406030204" pitchFamily="18" charset="0"/>
                          </a:rPr>
                          <m:t>2</m:t>
                        </m:r>
                      </m:sub>
                    </m:sSub>
                  </m:oMath>
                </a14:m>
                <a:endParaRPr lang="en-JP" sz="1200" dirty="0">
                  <a:solidFill>
                    <a:schemeClr val="tx1"/>
                  </a:solidFill>
                </a:endParaRPr>
              </a:p>
            </p:txBody>
          </p:sp>
        </mc:Choice>
        <mc:Fallback xmlns="">
          <p:sp>
            <p:nvSpPr>
              <p:cNvPr id="56" name="Rounded Rectangle 55">
                <a:extLst>
                  <a:ext uri="{FF2B5EF4-FFF2-40B4-BE49-F238E27FC236}">
                    <a16:creationId xmlns:a16="http://schemas.microsoft.com/office/drawing/2014/main" id="{49E815AA-85C4-0E69-2115-F9CC231581C8}"/>
                  </a:ext>
                </a:extLst>
              </p:cNvPr>
              <p:cNvSpPr>
                <a:spLocks noRot="1" noChangeAspect="1" noMove="1" noResize="1" noEditPoints="1" noAdjustHandles="1" noChangeArrowheads="1" noChangeShapeType="1" noTextEdit="1"/>
              </p:cNvSpPr>
              <p:nvPr/>
            </p:nvSpPr>
            <p:spPr>
              <a:xfrm>
                <a:off x="316767" y="6221274"/>
                <a:ext cx="1373575" cy="345009"/>
              </a:xfrm>
              <a:prstGeom prst="roundRect">
                <a:avLst/>
              </a:prstGeom>
              <a:blipFill>
                <a:blip r:embed="rId4"/>
                <a:stretch>
                  <a:fillRect/>
                </a:stretch>
              </a:blipFill>
              <a:ln w="1905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57" name="Rounded Rectangle 56">
                <a:extLst>
                  <a:ext uri="{FF2B5EF4-FFF2-40B4-BE49-F238E27FC236}">
                    <a16:creationId xmlns:a16="http://schemas.microsoft.com/office/drawing/2014/main" id="{EC1FEB25-4E15-1D4F-A2BB-3676175928EA}"/>
                  </a:ext>
                </a:extLst>
              </p:cNvPr>
              <p:cNvSpPr/>
              <p:nvPr/>
            </p:nvSpPr>
            <p:spPr>
              <a:xfrm>
                <a:off x="641973" y="5817173"/>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𝑟</m:t>
                        </m:r>
                      </m:e>
                      <m:sub>
                        <m:r>
                          <a:rPr lang="en-US" sz="1050" b="0" i="1" smtClean="0">
                            <a:solidFill>
                              <a:schemeClr val="bg1"/>
                            </a:solidFill>
                            <a:latin typeface="Cambria Math" panose="02040503050406030204" pitchFamily="18" charset="0"/>
                          </a:rPr>
                          <m:t>2</m:t>
                        </m:r>
                      </m:sub>
                    </m:sSub>
                  </m:oMath>
                </a14:m>
                <a:endParaRPr lang="en-JP" sz="1050" dirty="0">
                  <a:solidFill>
                    <a:schemeClr val="bg1"/>
                  </a:solidFill>
                </a:endParaRPr>
              </a:p>
            </p:txBody>
          </p:sp>
        </mc:Choice>
        <mc:Fallback xmlns="">
          <p:sp>
            <p:nvSpPr>
              <p:cNvPr id="57" name="Rounded Rectangle 56">
                <a:extLst>
                  <a:ext uri="{FF2B5EF4-FFF2-40B4-BE49-F238E27FC236}">
                    <a16:creationId xmlns:a16="http://schemas.microsoft.com/office/drawing/2014/main" id="{EC1FEB25-4E15-1D4F-A2BB-3676175928EA}"/>
                  </a:ext>
                </a:extLst>
              </p:cNvPr>
              <p:cNvSpPr>
                <a:spLocks noRot="1" noChangeAspect="1" noMove="1" noResize="1" noEditPoints="1" noAdjustHandles="1" noChangeArrowheads="1" noChangeShapeType="1" noTextEdit="1"/>
              </p:cNvSpPr>
              <p:nvPr/>
            </p:nvSpPr>
            <p:spPr>
              <a:xfrm>
                <a:off x="641973" y="5817173"/>
                <a:ext cx="1048368" cy="345009"/>
              </a:xfrm>
              <a:prstGeom prst="roundRect">
                <a:avLst/>
              </a:prstGeom>
              <a:blipFill>
                <a:blip r:embed="rId5"/>
                <a:stretch>
                  <a:fillRect/>
                </a:stretch>
              </a:blipFill>
              <a:ln w="19050">
                <a:solidFill>
                  <a:schemeClr val="tx1"/>
                </a:solidFill>
              </a:ln>
            </p:spPr>
            <p:txBody>
              <a:bodyPr/>
              <a:lstStyle/>
              <a:p>
                <a:r>
                  <a:rPr lang="en-JP">
                    <a:noFill/>
                  </a:rPr>
                  <a:t> </a:t>
                </a:r>
              </a:p>
            </p:txBody>
          </p:sp>
        </mc:Fallback>
      </mc:AlternateContent>
      <p:cxnSp>
        <p:nvCxnSpPr>
          <p:cNvPr id="58" name="Elbow Connector 57">
            <a:extLst>
              <a:ext uri="{FF2B5EF4-FFF2-40B4-BE49-F238E27FC236}">
                <a16:creationId xmlns:a16="http://schemas.microsoft.com/office/drawing/2014/main" id="{57E09107-1827-0066-2F5F-C09C44E7F382}"/>
              </a:ext>
            </a:extLst>
          </p:cNvPr>
          <p:cNvCxnSpPr>
            <a:cxnSpLocks/>
            <a:stCxn id="56" idx="3"/>
            <a:endCxn id="55" idx="1"/>
          </p:cNvCxnSpPr>
          <p:nvPr/>
        </p:nvCxnSpPr>
        <p:spPr>
          <a:xfrm flipV="1">
            <a:off x="1690342" y="6204797"/>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9853FA3-2101-ABFB-46DA-C4B263EA8BDC}"/>
              </a:ext>
            </a:extLst>
          </p:cNvPr>
          <p:cNvSpPr/>
          <p:nvPr/>
        </p:nvSpPr>
        <p:spPr>
          <a:xfrm>
            <a:off x="2937068" y="5862826"/>
            <a:ext cx="782840" cy="68394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cxnSp>
        <p:nvCxnSpPr>
          <p:cNvPr id="60" name="Straight Arrow Connector 59">
            <a:extLst>
              <a:ext uri="{FF2B5EF4-FFF2-40B4-BE49-F238E27FC236}">
                <a16:creationId xmlns:a16="http://schemas.microsoft.com/office/drawing/2014/main" id="{B12C5608-A6B6-3B79-B429-8B7FDF8B0E1E}"/>
              </a:ext>
            </a:extLst>
          </p:cNvPr>
          <p:cNvCxnSpPr>
            <a:cxnSpLocks/>
            <a:stCxn id="55" idx="3"/>
            <a:endCxn id="59" idx="1"/>
          </p:cNvCxnSpPr>
          <p:nvPr/>
        </p:nvCxnSpPr>
        <p:spPr>
          <a:xfrm>
            <a:off x="2813694" y="6204797"/>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D7045704-8344-0AF7-348B-8D9E7D17C98E}"/>
              </a:ext>
            </a:extLst>
          </p:cNvPr>
          <p:cNvSpPr/>
          <p:nvPr/>
        </p:nvSpPr>
        <p:spPr>
          <a:xfrm>
            <a:off x="3822417" y="5908551"/>
            <a:ext cx="854570"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62" name="Straight Arrow Connector 61">
            <a:extLst>
              <a:ext uri="{FF2B5EF4-FFF2-40B4-BE49-F238E27FC236}">
                <a16:creationId xmlns:a16="http://schemas.microsoft.com/office/drawing/2014/main" id="{410EA5BE-1391-EEEA-3EBA-F61CF93816BD}"/>
              </a:ext>
            </a:extLst>
          </p:cNvPr>
          <p:cNvCxnSpPr>
            <a:cxnSpLocks/>
            <a:stCxn id="59" idx="3"/>
            <a:endCxn id="61" idx="1"/>
          </p:cNvCxnSpPr>
          <p:nvPr/>
        </p:nvCxnSpPr>
        <p:spPr>
          <a:xfrm flipV="1">
            <a:off x="3719908" y="6198835"/>
            <a:ext cx="242739" cy="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A1E5424A-4B14-12BA-749E-F90A4340A3DC}"/>
              </a:ext>
            </a:extLst>
          </p:cNvPr>
          <p:cNvCxnSpPr>
            <a:cxnSpLocks/>
            <a:stCxn id="57" idx="3"/>
            <a:endCxn id="55" idx="1"/>
          </p:cNvCxnSpPr>
          <p:nvPr/>
        </p:nvCxnSpPr>
        <p:spPr>
          <a:xfrm>
            <a:off x="1690341" y="5989678"/>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D335932-AD4B-33DA-4D17-A77A1701264E}"/>
              </a:ext>
            </a:extLst>
          </p:cNvPr>
          <p:cNvCxnSpPr>
            <a:cxnSpLocks/>
            <a:stCxn id="61" idx="3"/>
            <a:endCxn id="129" idx="1"/>
          </p:cNvCxnSpPr>
          <p:nvPr/>
        </p:nvCxnSpPr>
        <p:spPr>
          <a:xfrm flipV="1">
            <a:off x="4676987" y="6198834"/>
            <a:ext cx="1184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ounded Rectangle 128">
            <a:extLst>
              <a:ext uri="{FF2B5EF4-FFF2-40B4-BE49-F238E27FC236}">
                <a16:creationId xmlns:a16="http://schemas.microsoft.com/office/drawing/2014/main" id="{282B6B47-BC12-812A-D298-A4A88AB55050}"/>
              </a:ext>
            </a:extLst>
          </p:cNvPr>
          <p:cNvSpPr/>
          <p:nvPr/>
        </p:nvSpPr>
        <p:spPr>
          <a:xfrm>
            <a:off x="4795410" y="5982265"/>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3ED8D70D-F587-74CD-7999-DC74A3071368}"/>
                  </a:ext>
                </a:extLst>
              </p:cNvPr>
              <p:cNvSpPr/>
              <p:nvPr/>
            </p:nvSpPr>
            <p:spPr>
              <a:xfrm>
                <a:off x="4702449" y="405125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𝑟</m:t>
                        </m:r>
                      </m:e>
                      <m:sub>
                        <m:r>
                          <a:rPr lang="en-US" sz="1050" b="0" i="1" smtClean="0">
                            <a:solidFill>
                              <a:schemeClr val="bg1"/>
                            </a:solidFill>
                            <a:latin typeface="Cambria Math" panose="02040503050406030204" pitchFamily="18" charset="0"/>
                          </a:rPr>
                          <m:t>3</m:t>
                        </m:r>
                      </m:sub>
                    </m:sSub>
                  </m:oMath>
                </a14:m>
                <a:endParaRPr lang="en-JP" sz="1050" dirty="0">
                  <a:solidFill>
                    <a:schemeClr val="bg1"/>
                  </a:solidFill>
                </a:endParaRPr>
              </a:p>
            </p:txBody>
          </p:sp>
        </mc:Choice>
        <mc:Fallback xmlns="">
          <p:sp>
            <p:nvSpPr>
              <p:cNvPr id="130" name="Rounded Rectangle 129">
                <a:extLst>
                  <a:ext uri="{FF2B5EF4-FFF2-40B4-BE49-F238E27FC236}">
                    <a16:creationId xmlns:a16="http://schemas.microsoft.com/office/drawing/2014/main" id="{3ED8D70D-F587-74CD-7999-DC74A3071368}"/>
                  </a:ext>
                </a:extLst>
              </p:cNvPr>
              <p:cNvSpPr>
                <a:spLocks noRot="1" noChangeAspect="1" noMove="1" noResize="1" noEditPoints="1" noAdjustHandles="1" noChangeArrowheads="1" noChangeShapeType="1" noTextEdit="1"/>
              </p:cNvSpPr>
              <p:nvPr/>
            </p:nvSpPr>
            <p:spPr>
              <a:xfrm>
                <a:off x="4702449" y="4051257"/>
                <a:ext cx="1048368" cy="345009"/>
              </a:xfrm>
              <a:prstGeom prst="roundRect">
                <a:avLst/>
              </a:prstGeom>
              <a:blipFill>
                <a:blip r:embed="rId6"/>
                <a:stretch>
                  <a:fillRect/>
                </a:stretch>
              </a:blipFill>
              <a:ln w="19050">
                <a:solidFill>
                  <a:schemeClr val="tx1"/>
                </a:solidFill>
              </a:ln>
            </p:spPr>
            <p:txBody>
              <a:bodyPr/>
              <a:lstStyle/>
              <a:p>
                <a:r>
                  <a:rPr lang="en-JP">
                    <a:noFill/>
                  </a:rPr>
                  <a:t> </a:t>
                </a:r>
              </a:p>
            </p:txBody>
          </p:sp>
        </mc:Fallback>
      </mc:AlternateContent>
      <p:sp>
        <p:nvSpPr>
          <p:cNvPr id="131" name="Rounded Rectangle 130">
            <a:extLst>
              <a:ext uri="{FF2B5EF4-FFF2-40B4-BE49-F238E27FC236}">
                <a16:creationId xmlns:a16="http://schemas.microsoft.com/office/drawing/2014/main" id="{DC131789-8941-F8E0-C204-EA9A744622A2}"/>
              </a:ext>
            </a:extLst>
          </p:cNvPr>
          <p:cNvSpPr/>
          <p:nvPr/>
        </p:nvSpPr>
        <p:spPr>
          <a:xfrm>
            <a:off x="7307552" y="4633905"/>
            <a:ext cx="955407" cy="834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sp>
        <p:nvSpPr>
          <p:cNvPr id="132" name="Chevron 131">
            <a:extLst>
              <a:ext uri="{FF2B5EF4-FFF2-40B4-BE49-F238E27FC236}">
                <a16:creationId xmlns:a16="http://schemas.microsoft.com/office/drawing/2014/main" id="{723B947D-7550-8E88-D4A2-11A88C7A5005}"/>
              </a:ext>
            </a:extLst>
          </p:cNvPr>
          <p:cNvSpPr/>
          <p:nvPr/>
        </p:nvSpPr>
        <p:spPr>
          <a:xfrm>
            <a:off x="6132985" y="470787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p:txBody>
      </p:sp>
      <p:cxnSp>
        <p:nvCxnSpPr>
          <p:cNvPr id="134" name="Elbow Connector 133">
            <a:extLst>
              <a:ext uri="{FF2B5EF4-FFF2-40B4-BE49-F238E27FC236}">
                <a16:creationId xmlns:a16="http://schemas.microsoft.com/office/drawing/2014/main" id="{2EE016BD-50D1-0BB5-8E64-82B0500C294B}"/>
              </a:ext>
            </a:extLst>
          </p:cNvPr>
          <p:cNvCxnSpPr>
            <a:cxnSpLocks/>
            <a:stCxn id="40" idx="3"/>
            <a:endCxn id="132" idx="1"/>
          </p:cNvCxnSpPr>
          <p:nvPr/>
        </p:nvCxnSpPr>
        <p:spPr>
          <a:xfrm flipV="1">
            <a:off x="5750817" y="5049847"/>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E2AC54B2-A5D8-F712-FD21-42CAF020A7B2}"/>
              </a:ext>
            </a:extLst>
          </p:cNvPr>
          <p:cNvCxnSpPr>
            <a:cxnSpLocks/>
            <a:stCxn id="129" idx="3"/>
            <a:endCxn id="132" idx="1"/>
          </p:cNvCxnSpPr>
          <p:nvPr/>
        </p:nvCxnSpPr>
        <p:spPr>
          <a:xfrm flipV="1">
            <a:off x="5750817" y="5049847"/>
            <a:ext cx="520433" cy="114898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D7F8C4CE-E85E-E458-CF6F-6E9C7751C1ED}"/>
              </a:ext>
            </a:extLst>
          </p:cNvPr>
          <p:cNvCxnSpPr>
            <a:cxnSpLocks/>
            <a:stCxn id="130" idx="3"/>
            <a:endCxn id="132" idx="1"/>
          </p:cNvCxnSpPr>
          <p:nvPr/>
        </p:nvCxnSpPr>
        <p:spPr>
          <a:xfrm>
            <a:off x="5750817" y="4223762"/>
            <a:ext cx="520433" cy="82608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B5256B33-BA6A-FD71-36BC-F2D1C1331849}"/>
              </a:ext>
            </a:extLst>
          </p:cNvPr>
          <p:cNvCxnSpPr>
            <a:cxnSpLocks/>
            <a:stCxn id="132" idx="3"/>
            <a:endCxn id="131" idx="1"/>
          </p:cNvCxnSpPr>
          <p:nvPr/>
        </p:nvCxnSpPr>
        <p:spPr>
          <a:xfrm>
            <a:off x="7124254" y="5049847"/>
            <a:ext cx="183298" cy="1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Rounded Rectangle 168">
            <a:extLst>
              <a:ext uri="{FF2B5EF4-FFF2-40B4-BE49-F238E27FC236}">
                <a16:creationId xmlns:a16="http://schemas.microsoft.com/office/drawing/2014/main" id="{9C722D35-6211-9667-7505-2592075C530E}"/>
              </a:ext>
            </a:extLst>
          </p:cNvPr>
          <p:cNvSpPr/>
          <p:nvPr/>
        </p:nvSpPr>
        <p:spPr>
          <a:xfrm>
            <a:off x="7976782" y="5888981"/>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sp>
        <p:nvSpPr>
          <p:cNvPr id="170" name="Chevron 169">
            <a:extLst>
              <a:ext uri="{FF2B5EF4-FFF2-40B4-BE49-F238E27FC236}">
                <a16:creationId xmlns:a16="http://schemas.microsoft.com/office/drawing/2014/main" id="{C31671FA-EFA7-BFEB-9EF8-FC6340ECEA66}"/>
              </a:ext>
            </a:extLst>
          </p:cNvPr>
          <p:cNvSpPr/>
          <p:nvPr/>
        </p:nvSpPr>
        <p:spPr>
          <a:xfrm>
            <a:off x="6886203" y="5817173"/>
            <a:ext cx="955407"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171" name="Elbow Connector 170">
            <a:extLst>
              <a:ext uri="{FF2B5EF4-FFF2-40B4-BE49-F238E27FC236}">
                <a16:creationId xmlns:a16="http://schemas.microsoft.com/office/drawing/2014/main" id="{7E0241B9-EB06-96B8-63DC-D111BC46574B}"/>
              </a:ext>
            </a:extLst>
          </p:cNvPr>
          <p:cNvCxnSpPr>
            <a:cxnSpLocks/>
            <a:stCxn id="131" idx="3"/>
            <a:endCxn id="170" idx="1"/>
          </p:cNvCxnSpPr>
          <p:nvPr/>
        </p:nvCxnSpPr>
        <p:spPr>
          <a:xfrm flipH="1">
            <a:off x="7026433" y="5051259"/>
            <a:ext cx="1236526" cy="1056198"/>
          </a:xfrm>
          <a:prstGeom prst="bentConnector5">
            <a:avLst>
              <a:gd name="adj1" fmla="val -18487"/>
              <a:gd name="adj2" fmla="val 56015"/>
              <a:gd name="adj3" fmla="val 1184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823B69FE-E1C7-4768-F6E4-1D9A59BC3F24}"/>
              </a:ext>
            </a:extLst>
          </p:cNvPr>
          <p:cNvCxnSpPr>
            <a:cxnSpLocks/>
            <a:stCxn id="170" idx="3"/>
            <a:endCxn id="169" idx="1"/>
          </p:cNvCxnSpPr>
          <p:nvPr/>
        </p:nvCxnSpPr>
        <p:spPr>
          <a:xfrm flipV="1">
            <a:off x="7841610" y="6105550"/>
            <a:ext cx="135172" cy="1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BBB74B-79A2-B29F-C156-7763F355E86C}"/>
              </a:ext>
            </a:extLst>
          </p:cNvPr>
          <p:cNvSpPr txBox="1"/>
          <p:nvPr/>
        </p:nvSpPr>
        <p:spPr>
          <a:xfrm>
            <a:off x="7816780" y="3938045"/>
            <a:ext cx="1140056" cy="276999"/>
          </a:xfrm>
          <a:prstGeom prst="rect">
            <a:avLst/>
          </a:prstGeom>
          <a:noFill/>
        </p:spPr>
        <p:txBody>
          <a:bodyPr wrap="none" rtlCol="0">
            <a:spAutoFit/>
          </a:bodyPr>
          <a:lstStyle/>
          <a:p>
            <a:r>
              <a:rPr lang="en-US" sz="1200" dirty="0"/>
              <a:t>e</a:t>
            </a:r>
            <a:r>
              <a:rPr lang="en-JP" sz="1200" dirty="0"/>
              <a:t>1とe2で分析</a:t>
            </a:r>
          </a:p>
        </p:txBody>
      </p:sp>
      <p:sp>
        <p:nvSpPr>
          <p:cNvPr id="9" name="TextBox 8">
            <a:extLst>
              <a:ext uri="{FF2B5EF4-FFF2-40B4-BE49-F238E27FC236}">
                <a16:creationId xmlns:a16="http://schemas.microsoft.com/office/drawing/2014/main" id="{087E7053-EA26-3C9E-3CC3-7A5243DFDF74}"/>
              </a:ext>
            </a:extLst>
          </p:cNvPr>
          <p:cNvSpPr txBox="1"/>
          <p:nvPr/>
        </p:nvSpPr>
        <p:spPr>
          <a:xfrm>
            <a:off x="4694059" y="4498305"/>
            <a:ext cx="1124026" cy="276999"/>
          </a:xfrm>
          <a:prstGeom prst="rect">
            <a:avLst/>
          </a:prstGeom>
          <a:noFill/>
        </p:spPr>
        <p:txBody>
          <a:bodyPr wrap="none" rtlCol="0">
            <a:spAutoFit/>
          </a:bodyPr>
          <a:lstStyle/>
          <a:p>
            <a:r>
              <a:rPr lang="en-US" altLang="ja-JP" sz="1200" dirty="0"/>
              <a:t>e</a:t>
            </a:r>
            <a:r>
              <a:rPr lang="en-JP" sz="1200" dirty="0"/>
              <a:t>1のみで分析</a:t>
            </a:r>
          </a:p>
        </p:txBody>
      </p:sp>
      <p:sp>
        <p:nvSpPr>
          <p:cNvPr id="10" name="TextBox 9">
            <a:extLst>
              <a:ext uri="{FF2B5EF4-FFF2-40B4-BE49-F238E27FC236}">
                <a16:creationId xmlns:a16="http://schemas.microsoft.com/office/drawing/2014/main" id="{1F9A9C23-A1D2-EAB2-5B2A-EA45A17A3790}"/>
              </a:ext>
            </a:extLst>
          </p:cNvPr>
          <p:cNvSpPr txBox="1"/>
          <p:nvPr/>
        </p:nvSpPr>
        <p:spPr>
          <a:xfrm>
            <a:off x="4711101" y="5631552"/>
            <a:ext cx="1124026" cy="276999"/>
          </a:xfrm>
          <a:prstGeom prst="rect">
            <a:avLst/>
          </a:prstGeom>
          <a:noFill/>
        </p:spPr>
        <p:txBody>
          <a:bodyPr wrap="none" rtlCol="0">
            <a:spAutoFit/>
          </a:bodyPr>
          <a:lstStyle/>
          <a:p>
            <a:r>
              <a:rPr lang="en-US" altLang="ja-JP" sz="1200" dirty="0"/>
              <a:t>e</a:t>
            </a:r>
            <a:r>
              <a:rPr lang="en-JP" altLang="ja-JP" sz="1200" dirty="0"/>
              <a:t>2</a:t>
            </a:r>
            <a:r>
              <a:rPr lang="en-JP" sz="1200" dirty="0"/>
              <a:t>のみで分析</a:t>
            </a:r>
          </a:p>
        </p:txBody>
      </p:sp>
    </p:spTree>
    <p:extLst>
      <p:ext uri="{BB962C8B-B14F-4D97-AF65-F5344CB8AC3E}">
        <p14:creationId xmlns:p14="http://schemas.microsoft.com/office/powerpoint/2010/main" val="4463329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 name="Rounded Rectangle 173">
            <a:extLst>
              <a:ext uri="{FF2B5EF4-FFF2-40B4-BE49-F238E27FC236}">
                <a16:creationId xmlns:a16="http://schemas.microsoft.com/office/drawing/2014/main" id="{1008638F-436D-657C-336E-44737BF4E464}"/>
              </a:ext>
            </a:extLst>
          </p:cNvPr>
          <p:cNvSpPr/>
          <p:nvPr/>
        </p:nvSpPr>
        <p:spPr>
          <a:xfrm>
            <a:off x="4572000" y="3882044"/>
            <a:ext cx="4438995" cy="2852417"/>
          </a:xfrm>
          <a:prstGeom prst="roundRect">
            <a:avLst>
              <a:gd name="adj" fmla="val 8507"/>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 name="Rounded Rectangle 32">
            <a:extLst>
              <a:ext uri="{FF2B5EF4-FFF2-40B4-BE49-F238E27FC236}">
                <a16:creationId xmlns:a16="http://schemas.microsoft.com/office/drawing/2014/main" id="{6AF6DE5C-1879-8E49-3308-08AB255CD4FB}"/>
              </a:ext>
            </a:extLst>
          </p:cNvPr>
          <p:cNvSpPr/>
          <p:nvPr/>
        </p:nvSpPr>
        <p:spPr>
          <a:xfrm>
            <a:off x="216817" y="4465365"/>
            <a:ext cx="5627030" cy="112011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提案</a:t>
            </a:r>
            <a: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t>①：</a:t>
            </a:r>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段階的構築手法</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1738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段階的構築手法</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11" name="Chevron 10">
            <a:extLst>
              <a:ext uri="{FF2B5EF4-FFF2-40B4-BE49-F238E27FC236}">
                <a16:creationId xmlns:a16="http://schemas.microsoft.com/office/drawing/2014/main" id="{26904CAD-975C-C222-2C2D-C7800838E921}"/>
              </a:ext>
            </a:extLst>
          </p:cNvPr>
          <p:cNvSpPr/>
          <p:nvPr/>
        </p:nvSpPr>
        <p:spPr>
          <a:xfrm>
            <a:off x="1822425" y="4713841"/>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a:p>
            <a:pPr algn="ctr"/>
            <a:r>
              <a:rPr lang="en-JP" sz="900" dirty="0">
                <a:solidFill>
                  <a:schemeClr val="bg1"/>
                </a:solidFill>
              </a:rPr>
              <a:t>＋</a:t>
            </a:r>
            <a:br>
              <a:rPr lang="en-JP" sz="900" dirty="0">
                <a:solidFill>
                  <a:schemeClr val="bg1"/>
                </a:solidFill>
              </a:rPr>
            </a:br>
            <a:r>
              <a:rPr lang="en-JP" sz="900" dirty="0">
                <a:solidFill>
                  <a:schemeClr val="bg1"/>
                </a:solidFill>
              </a:rPr>
              <a:t>改変</a:t>
            </a:r>
            <a:br>
              <a:rPr lang="en-JP" sz="900" dirty="0">
                <a:solidFill>
                  <a:schemeClr val="bg1"/>
                </a:solidFill>
              </a:rPr>
            </a:br>
            <a:r>
              <a:rPr lang="en-JP" sz="900" dirty="0">
                <a:solidFill>
                  <a:schemeClr val="bg1"/>
                </a:solidFill>
              </a:rPr>
              <a:t>並列合成</a:t>
            </a:r>
          </a:p>
        </p:txBody>
      </p:sp>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66C3C565-741B-60FB-464E-7F0A5B1702D1}"/>
                  </a:ext>
                </a:extLst>
              </p:cNvPr>
              <p:cNvSpPr/>
              <p:nvPr/>
            </p:nvSpPr>
            <p:spPr>
              <a:xfrm>
                <a:off x="316767" y="5072288"/>
                <a:ext cx="1373575"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構成要素モデル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𝑒</m:t>
                        </m:r>
                      </m:e>
                      <m:sub>
                        <m:r>
                          <a:rPr lang="en-US" sz="1200" i="1">
                            <a:solidFill>
                              <a:schemeClr val="tx1"/>
                            </a:solidFill>
                            <a:latin typeface="Cambria Math" panose="02040503050406030204" pitchFamily="18" charset="0"/>
                          </a:rPr>
                          <m:t>1</m:t>
                        </m:r>
                      </m:sub>
                    </m:sSub>
                  </m:oMath>
                </a14:m>
                <a:endParaRPr lang="en-JP" sz="1200" dirty="0">
                  <a:solidFill>
                    <a:schemeClr val="tx1"/>
                  </a:solidFill>
                </a:endParaRPr>
              </a:p>
            </p:txBody>
          </p:sp>
        </mc:Choice>
        <mc:Fallback xmlns="">
          <p:sp>
            <p:nvSpPr>
              <p:cNvPr id="12" name="Rounded Rectangle 11">
                <a:extLst>
                  <a:ext uri="{FF2B5EF4-FFF2-40B4-BE49-F238E27FC236}">
                    <a16:creationId xmlns:a16="http://schemas.microsoft.com/office/drawing/2014/main" id="{66C3C565-741B-60FB-464E-7F0A5B1702D1}"/>
                  </a:ext>
                </a:extLst>
              </p:cNvPr>
              <p:cNvSpPr>
                <a:spLocks noRot="1" noChangeAspect="1" noMove="1" noResize="1" noEditPoints="1" noAdjustHandles="1" noChangeArrowheads="1" noChangeShapeType="1" noTextEdit="1"/>
              </p:cNvSpPr>
              <p:nvPr/>
            </p:nvSpPr>
            <p:spPr>
              <a:xfrm>
                <a:off x="316767" y="5072288"/>
                <a:ext cx="1373575" cy="345009"/>
              </a:xfrm>
              <a:prstGeom prst="roundRect">
                <a:avLst/>
              </a:prstGeom>
              <a:blipFill>
                <a:blip r:embed="rId2"/>
                <a:stretch>
                  <a:fillRect/>
                </a:stretch>
              </a:blipFill>
              <a:ln w="1905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397EE4E2-7789-DB96-3CC3-15229E31FD61}"/>
                  </a:ext>
                </a:extLst>
              </p:cNvPr>
              <p:cNvSpPr/>
              <p:nvPr/>
            </p:nvSpPr>
            <p:spPr>
              <a:xfrm>
                <a:off x="641973" y="466818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200" i="1">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𝑟</m:t>
                        </m:r>
                      </m:e>
                      <m:sub>
                        <m:r>
                          <a:rPr lang="en-US" sz="1200" i="1">
                            <a:solidFill>
                              <a:schemeClr val="bg1"/>
                            </a:solidFill>
                            <a:latin typeface="Cambria Math" panose="02040503050406030204" pitchFamily="18" charset="0"/>
                          </a:rPr>
                          <m:t>1</m:t>
                        </m:r>
                      </m:sub>
                    </m:sSub>
                  </m:oMath>
                </a14:m>
                <a:endParaRPr lang="en-JP" sz="1200" dirty="0">
                  <a:solidFill>
                    <a:schemeClr val="bg1"/>
                  </a:solidFill>
                </a:endParaRPr>
              </a:p>
            </p:txBody>
          </p:sp>
        </mc:Choice>
        <mc:Fallback xmlns="">
          <p:sp>
            <p:nvSpPr>
              <p:cNvPr id="14" name="Rounded Rectangle 13">
                <a:extLst>
                  <a:ext uri="{FF2B5EF4-FFF2-40B4-BE49-F238E27FC236}">
                    <a16:creationId xmlns:a16="http://schemas.microsoft.com/office/drawing/2014/main" id="{397EE4E2-7789-DB96-3CC3-15229E31FD61}"/>
                  </a:ext>
                </a:extLst>
              </p:cNvPr>
              <p:cNvSpPr>
                <a:spLocks noRot="1" noChangeAspect="1" noMove="1" noResize="1" noEditPoints="1" noAdjustHandles="1" noChangeArrowheads="1" noChangeShapeType="1" noTextEdit="1"/>
              </p:cNvSpPr>
              <p:nvPr/>
            </p:nvSpPr>
            <p:spPr>
              <a:xfrm>
                <a:off x="641973" y="4668187"/>
                <a:ext cx="1048368" cy="345009"/>
              </a:xfrm>
              <a:prstGeom prst="roundRect">
                <a:avLst/>
              </a:prstGeom>
              <a:blipFill>
                <a:blip r:embed="rId3"/>
                <a:stretch>
                  <a:fillRect/>
                </a:stretch>
              </a:blipFill>
              <a:ln w="19050">
                <a:solidFill>
                  <a:schemeClr val="tx1"/>
                </a:solidFill>
              </a:ln>
            </p:spPr>
            <p:txBody>
              <a:bodyPr/>
              <a:lstStyle/>
              <a:p>
                <a:r>
                  <a:rPr lang="en-JP">
                    <a:noFill/>
                  </a:rPr>
                  <a:t> </a:t>
                </a:r>
              </a:p>
            </p:txBody>
          </p:sp>
        </mc:Fallback>
      </mc:AlternateContent>
      <p:cxnSp>
        <p:nvCxnSpPr>
          <p:cNvPr id="15" name="Elbow Connector 14">
            <a:extLst>
              <a:ext uri="{FF2B5EF4-FFF2-40B4-BE49-F238E27FC236}">
                <a16:creationId xmlns:a16="http://schemas.microsoft.com/office/drawing/2014/main" id="{4B162A7E-924A-8F44-739C-0967DBA88550}"/>
              </a:ext>
            </a:extLst>
          </p:cNvPr>
          <p:cNvCxnSpPr>
            <a:cxnSpLocks/>
            <a:stCxn id="12" idx="3"/>
            <a:endCxn id="11" idx="1"/>
          </p:cNvCxnSpPr>
          <p:nvPr/>
        </p:nvCxnSpPr>
        <p:spPr>
          <a:xfrm flipV="1">
            <a:off x="1690342" y="5055811"/>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6E37CF9-DE9A-58B8-5A1B-D46A1A50CFC9}"/>
              </a:ext>
            </a:extLst>
          </p:cNvPr>
          <p:cNvSpPr/>
          <p:nvPr/>
        </p:nvSpPr>
        <p:spPr>
          <a:xfrm>
            <a:off x="2937068" y="4713840"/>
            <a:ext cx="782840" cy="68394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cxnSp>
        <p:nvCxnSpPr>
          <p:cNvPr id="17" name="Straight Arrow Connector 16">
            <a:extLst>
              <a:ext uri="{FF2B5EF4-FFF2-40B4-BE49-F238E27FC236}">
                <a16:creationId xmlns:a16="http://schemas.microsoft.com/office/drawing/2014/main" id="{263BDCC9-79BD-AEE5-B513-55793BBF5025}"/>
              </a:ext>
            </a:extLst>
          </p:cNvPr>
          <p:cNvCxnSpPr>
            <a:cxnSpLocks/>
            <a:stCxn id="11" idx="3"/>
            <a:endCxn id="16" idx="1"/>
          </p:cNvCxnSpPr>
          <p:nvPr/>
        </p:nvCxnSpPr>
        <p:spPr>
          <a:xfrm>
            <a:off x="2813694" y="5055811"/>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hevron 18">
            <a:extLst>
              <a:ext uri="{FF2B5EF4-FFF2-40B4-BE49-F238E27FC236}">
                <a16:creationId xmlns:a16="http://schemas.microsoft.com/office/drawing/2014/main" id="{F8A621BC-7A2E-21FD-689E-65B0261A7CEB}"/>
              </a:ext>
            </a:extLst>
          </p:cNvPr>
          <p:cNvSpPr/>
          <p:nvPr/>
        </p:nvSpPr>
        <p:spPr>
          <a:xfrm>
            <a:off x="3822417" y="4759565"/>
            <a:ext cx="854570"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20" name="Straight Arrow Connector 19">
            <a:extLst>
              <a:ext uri="{FF2B5EF4-FFF2-40B4-BE49-F238E27FC236}">
                <a16:creationId xmlns:a16="http://schemas.microsoft.com/office/drawing/2014/main" id="{9EAC294B-0FE9-C5ED-1B75-1ECED26CA540}"/>
              </a:ext>
            </a:extLst>
          </p:cNvPr>
          <p:cNvCxnSpPr>
            <a:cxnSpLocks/>
            <a:stCxn id="16" idx="3"/>
            <a:endCxn id="19" idx="1"/>
          </p:cNvCxnSpPr>
          <p:nvPr/>
        </p:nvCxnSpPr>
        <p:spPr>
          <a:xfrm flipV="1">
            <a:off x="3719908" y="5049849"/>
            <a:ext cx="242739" cy="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D0C866A-04AC-DF17-E6E0-E3CD60C78B57}"/>
              </a:ext>
            </a:extLst>
          </p:cNvPr>
          <p:cNvCxnSpPr>
            <a:cxnSpLocks/>
            <a:stCxn id="14" idx="3"/>
            <a:endCxn id="11" idx="1"/>
          </p:cNvCxnSpPr>
          <p:nvPr/>
        </p:nvCxnSpPr>
        <p:spPr>
          <a:xfrm>
            <a:off x="1690341" y="4840692"/>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07B50B-1A66-B062-6463-8B57EC3264F9}"/>
              </a:ext>
            </a:extLst>
          </p:cNvPr>
          <p:cNvCxnSpPr>
            <a:cxnSpLocks/>
            <a:stCxn id="19" idx="3"/>
            <a:endCxn id="40" idx="1"/>
          </p:cNvCxnSpPr>
          <p:nvPr/>
        </p:nvCxnSpPr>
        <p:spPr>
          <a:xfrm flipV="1">
            <a:off x="4676987" y="5049848"/>
            <a:ext cx="1184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808BF2EE-0B9D-4176-70CA-B24CBDB5169F}"/>
              </a:ext>
            </a:extLst>
          </p:cNvPr>
          <p:cNvSpPr/>
          <p:nvPr/>
        </p:nvSpPr>
        <p:spPr>
          <a:xfrm>
            <a:off x="4795410" y="4833279"/>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54" name="Rounded Rectangle 53">
            <a:extLst>
              <a:ext uri="{FF2B5EF4-FFF2-40B4-BE49-F238E27FC236}">
                <a16:creationId xmlns:a16="http://schemas.microsoft.com/office/drawing/2014/main" id="{B05C6849-41BB-4C76-6786-856C54C02F12}"/>
              </a:ext>
            </a:extLst>
          </p:cNvPr>
          <p:cNvSpPr/>
          <p:nvPr/>
        </p:nvSpPr>
        <p:spPr>
          <a:xfrm>
            <a:off x="216817" y="5614351"/>
            <a:ext cx="5627030" cy="112011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 name="Chevron 54">
            <a:extLst>
              <a:ext uri="{FF2B5EF4-FFF2-40B4-BE49-F238E27FC236}">
                <a16:creationId xmlns:a16="http://schemas.microsoft.com/office/drawing/2014/main" id="{FB89BED2-1F6E-B6ED-9966-51A8AEED53F0}"/>
              </a:ext>
            </a:extLst>
          </p:cNvPr>
          <p:cNvSpPr/>
          <p:nvPr/>
        </p:nvSpPr>
        <p:spPr>
          <a:xfrm>
            <a:off x="1822425" y="586282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a:p>
            <a:pPr algn="ctr"/>
            <a:r>
              <a:rPr lang="en-JP" sz="900" dirty="0">
                <a:solidFill>
                  <a:schemeClr val="bg1"/>
                </a:solidFill>
              </a:rPr>
              <a:t>＋</a:t>
            </a:r>
            <a:br>
              <a:rPr lang="en-JP" sz="900" dirty="0">
                <a:solidFill>
                  <a:schemeClr val="bg1"/>
                </a:solidFill>
              </a:rPr>
            </a:br>
            <a:r>
              <a:rPr lang="en-JP" sz="900" dirty="0">
                <a:solidFill>
                  <a:schemeClr val="bg1"/>
                </a:solidFill>
              </a:rPr>
              <a:t>改変</a:t>
            </a:r>
            <a:br>
              <a:rPr lang="en-JP" sz="900" dirty="0">
                <a:solidFill>
                  <a:schemeClr val="bg1"/>
                </a:solidFill>
              </a:rPr>
            </a:br>
            <a:r>
              <a:rPr lang="en-JP" sz="900" dirty="0">
                <a:solidFill>
                  <a:schemeClr val="bg1"/>
                </a:solidFill>
              </a:rPr>
              <a:t>並列合成</a:t>
            </a:r>
          </a:p>
        </p:txBody>
      </p:sp>
      <mc:AlternateContent xmlns:mc="http://schemas.openxmlformats.org/markup-compatibility/2006" xmlns:a14="http://schemas.microsoft.com/office/drawing/2010/main">
        <mc:Choice Requires="a14">
          <p:sp>
            <p:nvSpPr>
              <p:cNvPr id="56" name="Rounded Rectangle 55">
                <a:extLst>
                  <a:ext uri="{FF2B5EF4-FFF2-40B4-BE49-F238E27FC236}">
                    <a16:creationId xmlns:a16="http://schemas.microsoft.com/office/drawing/2014/main" id="{49E815AA-85C4-0E69-2115-F9CC231581C8}"/>
                  </a:ext>
                </a:extLst>
              </p:cNvPr>
              <p:cNvSpPr/>
              <p:nvPr/>
            </p:nvSpPr>
            <p:spPr>
              <a:xfrm>
                <a:off x="316767" y="6221274"/>
                <a:ext cx="1373575"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構成要素モデル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𝑒</m:t>
                        </m:r>
                      </m:e>
                      <m:sub>
                        <m:r>
                          <a:rPr lang="en-US" sz="1200" b="0" i="1" smtClean="0">
                            <a:solidFill>
                              <a:schemeClr val="tx1"/>
                            </a:solidFill>
                            <a:latin typeface="Cambria Math" panose="02040503050406030204" pitchFamily="18" charset="0"/>
                          </a:rPr>
                          <m:t>2</m:t>
                        </m:r>
                      </m:sub>
                    </m:sSub>
                  </m:oMath>
                </a14:m>
                <a:endParaRPr lang="en-JP" sz="1200" dirty="0">
                  <a:solidFill>
                    <a:schemeClr val="tx1"/>
                  </a:solidFill>
                </a:endParaRPr>
              </a:p>
            </p:txBody>
          </p:sp>
        </mc:Choice>
        <mc:Fallback xmlns="">
          <p:sp>
            <p:nvSpPr>
              <p:cNvPr id="56" name="Rounded Rectangle 55">
                <a:extLst>
                  <a:ext uri="{FF2B5EF4-FFF2-40B4-BE49-F238E27FC236}">
                    <a16:creationId xmlns:a16="http://schemas.microsoft.com/office/drawing/2014/main" id="{49E815AA-85C4-0E69-2115-F9CC231581C8}"/>
                  </a:ext>
                </a:extLst>
              </p:cNvPr>
              <p:cNvSpPr>
                <a:spLocks noRot="1" noChangeAspect="1" noMove="1" noResize="1" noEditPoints="1" noAdjustHandles="1" noChangeArrowheads="1" noChangeShapeType="1" noTextEdit="1"/>
              </p:cNvSpPr>
              <p:nvPr/>
            </p:nvSpPr>
            <p:spPr>
              <a:xfrm>
                <a:off x="316767" y="6221274"/>
                <a:ext cx="1373575" cy="345009"/>
              </a:xfrm>
              <a:prstGeom prst="roundRect">
                <a:avLst/>
              </a:prstGeom>
              <a:blipFill>
                <a:blip r:embed="rId4"/>
                <a:stretch>
                  <a:fillRect/>
                </a:stretch>
              </a:blipFill>
              <a:ln w="1905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57" name="Rounded Rectangle 56">
                <a:extLst>
                  <a:ext uri="{FF2B5EF4-FFF2-40B4-BE49-F238E27FC236}">
                    <a16:creationId xmlns:a16="http://schemas.microsoft.com/office/drawing/2014/main" id="{EC1FEB25-4E15-1D4F-A2BB-3676175928EA}"/>
                  </a:ext>
                </a:extLst>
              </p:cNvPr>
              <p:cNvSpPr/>
              <p:nvPr/>
            </p:nvSpPr>
            <p:spPr>
              <a:xfrm>
                <a:off x="641973" y="5817173"/>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𝑟</m:t>
                        </m:r>
                      </m:e>
                      <m:sub>
                        <m:r>
                          <a:rPr lang="en-US" sz="1050" b="0" i="1" smtClean="0">
                            <a:solidFill>
                              <a:schemeClr val="bg1"/>
                            </a:solidFill>
                            <a:latin typeface="Cambria Math" panose="02040503050406030204" pitchFamily="18" charset="0"/>
                          </a:rPr>
                          <m:t>2</m:t>
                        </m:r>
                      </m:sub>
                    </m:sSub>
                  </m:oMath>
                </a14:m>
                <a:endParaRPr lang="en-JP" sz="1050" dirty="0">
                  <a:solidFill>
                    <a:schemeClr val="bg1"/>
                  </a:solidFill>
                </a:endParaRPr>
              </a:p>
            </p:txBody>
          </p:sp>
        </mc:Choice>
        <mc:Fallback xmlns="">
          <p:sp>
            <p:nvSpPr>
              <p:cNvPr id="57" name="Rounded Rectangle 56">
                <a:extLst>
                  <a:ext uri="{FF2B5EF4-FFF2-40B4-BE49-F238E27FC236}">
                    <a16:creationId xmlns:a16="http://schemas.microsoft.com/office/drawing/2014/main" id="{EC1FEB25-4E15-1D4F-A2BB-3676175928EA}"/>
                  </a:ext>
                </a:extLst>
              </p:cNvPr>
              <p:cNvSpPr>
                <a:spLocks noRot="1" noChangeAspect="1" noMove="1" noResize="1" noEditPoints="1" noAdjustHandles="1" noChangeArrowheads="1" noChangeShapeType="1" noTextEdit="1"/>
              </p:cNvSpPr>
              <p:nvPr/>
            </p:nvSpPr>
            <p:spPr>
              <a:xfrm>
                <a:off x="641973" y="5817173"/>
                <a:ext cx="1048368" cy="345009"/>
              </a:xfrm>
              <a:prstGeom prst="roundRect">
                <a:avLst/>
              </a:prstGeom>
              <a:blipFill>
                <a:blip r:embed="rId5"/>
                <a:stretch>
                  <a:fillRect/>
                </a:stretch>
              </a:blipFill>
              <a:ln w="19050">
                <a:solidFill>
                  <a:schemeClr val="tx1"/>
                </a:solidFill>
              </a:ln>
            </p:spPr>
            <p:txBody>
              <a:bodyPr/>
              <a:lstStyle/>
              <a:p>
                <a:r>
                  <a:rPr lang="en-JP">
                    <a:noFill/>
                  </a:rPr>
                  <a:t> </a:t>
                </a:r>
              </a:p>
            </p:txBody>
          </p:sp>
        </mc:Fallback>
      </mc:AlternateContent>
      <p:cxnSp>
        <p:nvCxnSpPr>
          <p:cNvPr id="58" name="Elbow Connector 57">
            <a:extLst>
              <a:ext uri="{FF2B5EF4-FFF2-40B4-BE49-F238E27FC236}">
                <a16:creationId xmlns:a16="http://schemas.microsoft.com/office/drawing/2014/main" id="{57E09107-1827-0066-2F5F-C09C44E7F382}"/>
              </a:ext>
            </a:extLst>
          </p:cNvPr>
          <p:cNvCxnSpPr>
            <a:cxnSpLocks/>
            <a:stCxn id="56" idx="3"/>
            <a:endCxn id="55" idx="1"/>
          </p:cNvCxnSpPr>
          <p:nvPr/>
        </p:nvCxnSpPr>
        <p:spPr>
          <a:xfrm flipV="1">
            <a:off x="1690342" y="6204797"/>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9853FA3-2101-ABFB-46DA-C4B263EA8BDC}"/>
              </a:ext>
            </a:extLst>
          </p:cNvPr>
          <p:cNvSpPr/>
          <p:nvPr/>
        </p:nvSpPr>
        <p:spPr>
          <a:xfrm>
            <a:off x="2937068" y="5862826"/>
            <a:ext cx="782840" cy="68394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cxnSp>
        <p:nvCxnSpPr>
          <p:cNvPr id="60" name="Straight Arrow Connector 59">
            <a:extLst>
              <a:ext uri="{FF2B5EF4-FFF2-40B4-BE49-F238E27FC236}">
                <a16:creationId xmlns:a16="http://schemas.microsoft.com/office/drawing/2014/main" id="{B12C5608-A6B6-3B79-B429-8B7FDF8B0E1E}"/>
              </a:ext>
            </a:extLst>
          </p:cNvPr>
          <p:cNvCxnSpPr>
            <a:cxnSpLocks/>
            <a:stCxn id="55" idx="3"/>
            <a:endCxn id="59" idx="1"/>
          </p:cNvCxnSpPr>
          <p:nvPr/>
        </p:nvCxnSpPr>
        <p:spPr>
          <a:xfrm>
            <a:off x="2813694" y="6204797"/>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D7045704-8344-0AF7-348B-8D9E7D17C98E}"/>
              </a:ext>
            </a:extLst>
          </p:cNvPr>
          <p:cNvSpPr/>
          <p:nvPr/>
        </p:nvSpPr>
        <p:spPr>
          <a:xfrm>
            <a:off x="3822417" y="5908551"/>
            <a:ext cx="854570"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62" name="Straight Arrow Connector 61">
            <a:extLst>
              <a:ext uri="{FF2B5EF4-FFF2-40B4-BE49-F238E27FC236}">
                <a16:creationId xmlns:a16="http://schemas.microsoft.com/office/drawing/2014/main" id="{410EA5BE-1391-EEEA-3EBA-F61CF93816BD}"/>
              </a:ext>
            </a:extLst>
          </p:cNvPr>
          <p:cNvCxnSpPr>
            <a:cxnSpLocks/>
            <a:stCxn id="59" idx="3"/>
            <a:endCxn id="61" idx="1"/>
          </p:cNvCxnSpPr>
          <p:nvPr/>
        </p:nvCxnSpPr>
        <p:spPr>
          <a:xfrm flipV="1">
            <a:off x="3719908" y="6198835"/>
            <a:ext cx="242739" cy="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A1E5424A-4B14-12BA-749E-F90A4340A3DC}"/>
              </a:ext>
            </a:extLst>
          </p:cNvPr>
          <p:cNvCxnSpPr>
            <a:cxnSpLocks/>
            <a:stCxn id="57" idx="3"/>
            <a:endCxn id="55" idx="1"/>
          </p:cNvCxnSpPr>
          <p:nvPr/>
        </p:nvCxnSpPr>
        <p:spPr>
          <a:xfrm>
            <a:off x="1690341" y="5989678"/>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D335932-AD4B-33DA-4D17-A77A1701264E}"/>
              </a:ext>
            </a:extLst>
          </p:cNvPr>
          <p:cNvCxnSpPr>
            <a:cxnSpLocks/>
            <a:stCxn id="61" idx="3"/>
            <a:endCxn id="129" idx="1"/>
          </p:cNvCxnSpPr>
          <p:nvPr/>
        </p:nvCxnSpPr>
        <p:spPr>
          <a:xfrm flipV="1">
            <a:off x="4676987" y="6198834"/>
            <a:ext cx="1184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ounded Rectangle 128">
            <a:extLst>
              <a:ext uri="{FF2B5EF4-FFF2-40B4-BE49-F238E27FC236}">
                <a16:creationId xmlns:a16="http://schemas.microsoft.com/office/drawing/2014/main" id="{282B6B47-BC12-812A-D298-A4A88AB55050}"/>
              </a:ext>
            </a:extLst>
          </p:cNvPr>
          <p:cNvSpPr/>
          <p:nvPr/>
        </p:nvSpPr>
        <p:spPr>
          <a:xfrm>
            <a:off x="4795410" y="5982265"/>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3ED8D70D-F587-74CD-7999-DC74A3071368}"/>
                  </a:ext>
                </a:extLst>
              </p:cNvPr>
              <p:cNvSpPr/>
              <p:nvPr/>
            </p:nvSpPr>
            <p:spPr>
              <a:xfrm>
                <a:off x="4702449" y="405125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𝑟</m:t>
                        </m:r>
                      </m:e>
                      <m:sub>
                        <m:r>
                          <a:rPr lang="en-US" sz="1050" b="0" i="1" smtClean="0">
                            <a:solidFill>
                              <a:schemeClr val="bg1"/>
                            </a:solidFill>
                            <a:latin typeface="Cambria Math" panose="02040503050406030204" pitchFamily="18" charset="0"/>
                          </a:rPr>
                          <m:t>3</m:t>
                        </m:r>
                      </m:sub>
                    </m:sSub>
                  </m:oMath>
                </a14:m>
                <a:endParaRPr lang="en-JP" sz="1050" dirty="0">
                  <a:solidFill>
                    <a:schemeClr val="bg1"/>
                  </a:solidFill>
                </a:endParaRPr>
              </a:p>
            </p:txBody>
          </p:sp>
        </mc:Choice>
        <mc:Fallback xmlns="">
          <p:sp>
            <p:nvSpPr>
              <p:cNvPr id="130" name="Rounded Rectangle 129">
                <a:extLst>
                  <a:ext uri="{FF2B5EF4-FFF2-40B4-BE49-F238E27FC236}">
                    <a16:creationId xmlns:a16="http://schemas.microsoft.com/office/drawing/2014/main" id="{3ED8D70D-F587-74CD-7999-DC74A3071368}"/>
                  </a:ext>
                </a:extLst>
              </p:cNvPr>
              <p:cNvSpPr>
                <a:spLocks noRot="1" noChangeAspect="1" noMove="1" noResize="1" noEditPoints="1" noAdjustHandles="1" noChangeArrowheads="1" noChangeShapeType="1" noTextEdit="1"/>
              </p:cNvSpPr>
              <p:nvPr/>
            </p:nvSpPr>
            <p:spPr>
              <a:xfrm>
                <a:off x="4702449" y="4051257"/>
                <a:ext cx="1048368" cy="345009"/>
              </a:xfrm>
              <a:prstGeom prst="roundRect">
                <a:avLst/>
              </a:prstGeom>
              <a:blipFill>
                <a:blip r:embed="rId6"/>
                <a:stretch>
                  <a:fillRect/>
                </a:stretch>
              </a:blipFill>
              <a:ln w="19050">
                <a:solidFill>
                  <a:schemeClr val="tx1"/>
                </a:solidFill>
              </a:ln>
            </p:spPr>
            <p:txBody>
              <a:bodyPr/>
              <a:lstStyle/>
              <a:p>
                <a:r>
                  <a:rPr lang="en-JP">
                    <a:noFill/>
                  </a:rPr>
                  <a:t> </a:t>
                </a:r>
              </a:p>
            </p:txBody>
          </p:sp>
        </mc:Fallback>
      </mc:AlternateContent>
      <p:sp>
        <p:nvSpPr>
          <p:cNvPr id="131" name="Rounded Rectangle 130">
            <a:extLst>
              <a:ext uri="{FF2B5EF4-FFF2-40B4-BE49-F238E27FC236}">
                <a16:creationId xmlns:a16="http://schemas.microsoft.com/office/drawing/2014/main" id="{DC131789-8941-F8E0-C204-EA9A744622A2}"/>
              </a:ext>
            </a:extLst>
          </p:cNvPr>
          <p:cNvSpPr/>
          <p:nvPr/>
        </p:nvSpPr>
        <p:spPr>
          <a:xfrm>
            <a:off x="7307552" y="4633905"/>
            <a:ext cx="955407" cy="834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sp>
        <p:nvSpPr>
          <p:cNvPr id="132" name="Chevron 131">
            <a:extLst>
              <a:ext uri="{FF2B5EF4-FFF2-40B4-BE49-F238E27FC236}">
                <a16:creationId xmlns:a16="http://schemas.microsoft.com/office/drawing/2014/main" id="{723B947D-7550-8E88-D4A2-11A88C7A5005}"/>
              </a:ext>
            </a:extLst>
          </p:cNvPr>
          <p:cNvSpPr/>
          <p:nvPr/>
        </p:nvSpPr>
        <p:spPr>
          <a:xfrm>
            <a:off x="6132985" y="470787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a:p>
            <a:pPr algn="ctr"/>
            <a:r>
              <a:rPr lang="en-JP" sz="900" dirty="0">
                <a:solidFill>
                  <a:schemeClr val="bg1"/>
                </a:solidFill>
              </a:rPr>
              <a:t>＋</a:t>
            </a:r>
            <a:br>
              <a:rPr lang="en-JP" sz="900" dirty="0">
                <a:solidFill>
                  <a:schemeClr val="bg1"/>
                </a:solidFill>
              </a:rPr>
            </a:br>
            <a:r>
              <a:rPr lang="en-JP" sz="900" dirty="0">
                <a:solidFill>
                  <a:schemeClr val="bg1"/>
                </a:solidFill>
              </a:rPr>
              <a:t>改変</a:t>
            </a:r>
            <a:br>
              <a:rPr lang="en-JP" sz="900" dirty="0">
                <a:solidFill>
                  <a:schemeClr val="bg1"/>
                </a:solidFill>
              </a:rPr>
            </a:br>
            <a:r>
              <a:rPr lang="en-JP" sz="900" dirty="0">
                <a:solidFill>
                  <a:schemeClr val="bg1"/>
                </a:solidFill>
              </a:rPr>
              <a:t>並列合成</a:t>
            </a:r>
          </a:p>
        </p:txBody>
      </p:sp>
      <p:cxnSp>
        <p:nvCxnSpPr>
          <p:cNvPr id="134" name="Elbow Connector 133">
            <a:extLst>
              <a:ext uri="{FF2B5EF4-FFF2-40B4-BE49-F238E27FC236}">
                <a16:creationId xmlns:a16="http://schemas.microsoft.com/office/drawing/2014/main" id="{2EE016BD-50D1-0BB5-8E64-82B0500C294B}"/>
              </a:ext>
            </a:extLst>
          </p:cNvPr>
          <p:cNvCxnSpPr>
            <a:cxnSpLocks/>
            <a:stCxn id="40" idx="3"/>
            <a:endCxn id="132" idx="1"/>
          </p:cNvCxnSpPr>
          <p:nvPr/>
        </p:nvCxnSpPr>
        <p:spPr>
          <a:xfrm flipV="1">
            <a:off x="5750817" y="5049847"/>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E2AC54B2-A5D8-F712-FD21-42CAF020A7B2}"/>
              </a:ext>
            </a:extLst>
          </p:cNvPr>
          <p:cNvCxnSpPr>
            <a:cxnSpLocks/>
            <a:stCxn id="129" idx="3"/>
            <a:endCxn id="132" idx="1"/>
          </p:cNvCxnSpPr>
          <p:nvPr/>
        </p:nvCxnSpPr>
        <p:spPr>
          <a:xfrm flipV="1">
            <a:off x="5750817" y="5049847"/>
            <a:ext cx="520433" cy="114898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D7F8C4CE-E85E-E458-CF6F-6E9C7751C1ED}"/>
              </a:ext>
            </a:extLst>
          </p:cNvPr>
          <p:cNvCxnSpPr>
            <a:cxnSpLocks/>
            <a:stCxn id="130" idx="3"/>
            <a:endCxn id="132" idx="1"/>
          </p:cNvCxnSpPr>
          <p:nvPr/>
        </p:nvCxnSpPr>
        <p:spPr>
          <a:xfrm>
            <a:off x="5750817" y="4223762"/>
            <a:ext cx="520433" cy="82608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83A86A9-3D8A-C6E5-9E7A-BA0FE26DB93E}"/>
                  </a:ext>
                </a:extLst>
              </p:cNvPr>
              <p:cNvSpPr txBox="1"/>
              <p:nvPr/>
            </p:nvSpPr>
            <p:spPr>
              <a:xfrm>
                <a:off x="7026433" y="3946762"/>
                <a:ext cx="199881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sSub>
                            <m:sSubPr>
                              <m:ctrlPr>
                                <a:rPr lang="en-JP" sz="120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𝑟</m:t>
                              </m:r>
                              <m:r>
                                <a:rPr lang="en-US" sz="1200" b="0" i="1" smtClean="0">
                                  <a:latin typeface="Cambria Math" panose="02040503050406030204" pitchFamily="18" charset="0"/>
                                </a:rPr>
                                <m:t>3</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𝐴</m:t>
                              </m:r>
                            </m:e>
                            <m:sub>
                              <m:r>
                                <a:rPr lang="en-US" sz="1200" b="0" i="1" smtClean="0">
                                  <a:latin typeface="Cambria Math" panose="02040503050406030204" pitchFamily="18" charset="0"/>
                                  <a:ea typeface="Cambria Math" panose="02040503050406030204" pitchFamily="18" charset="0"/>
                                </a:rPr>
                                <m:t>𝑒</m:t>
                              </m:r>
                              <m:r>
                                <a:rPr lang="en-US" sz="1200" b="0" i="1" smtClean="0">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d>
                        <m:dPr>
                          <m:ctrlPr>
                            <a:rPr lang="en-US" sz="1200" i="1">
                              <a:latin typeface="Cambria Math" panose="02040503050406030204" pitchFamily="18" charset="0"/>
                            </a:rPr>
                          </m:ctrlPr>
                        </m:dPr>
                        <m:e>
                          <m:sSub>
                            <m:sSubPr>
                              <m:ctrlPr>
                                <a:rPr lang="en-JP"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𝑟</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𝐴</m:t>
                              </m:r>
                            </m:e>
                            <m:sub>
                              <m:r>
                                <a:rPr lang="en-US" sz="1200" i="1">
                                  <a:latin typeface="Cambria Math" panose="02040503050406030204" pitchFamily="18" charset="0"/>
                                  <a:ea typeface="Cambria Math" panose="02040503050406030204" pitchFamily="18" charset="0"/>
                                </a:rPr>
                                <m:t>𝑒</m:t>
                              </m:r>
                              <m:r>
                                <a:rPr lang="en-US" sz="1200" b="0" i="1" smtClean="0">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 </m:t>
                      </m:r>
                    </m:oMath>
                  </m:oMathPara>
                </a14:m>
                <a:endParaRPr lang="en-JP" sz="1200" dirty="0"/>
              </a:p>
            </p:txBody>
          </p:sp>
        </mc:Choice>
        <mc:Fallback xmlns="">
          <p:sp>
            <p:nvSpPr>
              <p:cNvPr id="154" name="TextBox 153">
                <a:extLst>
                  <a:ext uri="{FF2B5EF4-FFF2-40B4-BE49-F238E27FC236}">
                    <a16:creationId xmlns:a16="http://schemas.microsoft.com/office/drawing/2014/main" id="{083A86A9-3D8A-C6E5-9E7A-BA0FE26DB93E}"/>
                  </a:ext>
                </a:extLst>
              </p:cNvPr>
              <p:cNvSpPr txBox="1">
                <a:spLocks noRot="1" noChangeAspect="1" noMove="1" noResize="1" noEditPoints="1" noAdjustHandles="1" noChangeArrowheads="1" noChangeShapeType="1" noTextEdit="1"/>
              </p:cNvSpPr>
              <p:nvPr/>
            </p:nvSpPr>
            <p:spPr>
              <a:xfrm>
                <a:off x="7026433" y="3946762"/>
                <a:ext cx="1998817" cy="276999"/>
              </a:xfrm>
              <a:prstGeom prst="rect">
                <a:avLst/>
              </a:prstGeom>
              <a:blipFill>
                <a:blip r:embed="rId7"/>
                <a:stretch>
                  <a:fillRect b="-13043"/>
                </a:stretch>
              </a:blipFill>
            </p:spPr>
            <p:txBody>
              <a:bodyPr/>
              <a:lstStyle/>
              <a:p>
                <a:r>
                  <a:rPr lang="en-JP">
                    <a:noFill/>
                  </a:rPr>
                  <a:t> </a:t>
                </a:r>
              </a:p>
            </p:txBody>
          </p:sp>
        </mc:Fallback>
      </mc:AlternateContent>
      <p:cxnSp>
        <p:nvCxnSpPr>
          <p:cNvPr id="166" name="Straight Arrow Connector 165">
            <a:extLst>
              <a:ext uri="{FF2B5EF4-FFF2-40B4-BE49-F238E27FC236}">
                <a16:creationId xmlns:a16="http://schemas.microsoft.com/office/drawing/2014/main" id="{B5256B33-BA6A-FD71-36BC-F2D1C1331849}"/>
              </a:ext>
            </a:extLst>
          </p:cNvPr>
          <p:cNvCxnSpPr>
            <a:cxnSpLocks/>
            <a:stCxn id="132" idx="3"/>
            <a:endCxn id="131" idx="1"/>
          </p:cNvCxnSpPr>
          <p:nvPr/>
        </p:nvCxnSpPr>
        <p:spPr>
          <a:xfrm>
            <a:off x="7124254" y="5049847"/>
            <a:ext cx="183298" cy="1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Rounded Rectangle 168">
            <a:extLst>
              <a:ext uri="{FF2B5EF4-FFF2-40B4-BE49-F238E27FC236}">
                <a16:creationId xmlns:a16="http://schemas.microsoft.com/office/drawing/2014/main" id="{9C722D35-6211-9667-7505-2592075C530E}"/>
              </a:ext>
            </a:extLst>
          </p:cNvPr>
          <p:cNvSpPr/>
          <p:nvPr/>
        </p:nvSpPr>
        <p:spPr>
          <a:xfrm>
            <a:off x="7976782" y="5888981"/>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sp>
        <p:nvSpPr>
          <p:cNvPr id="170" name="Chevron 169">
            <a:extLst>
              <a:ext uri="{FF2B5EF4-FFF2-40B4-BE49-F238E27FC236}">
                <a16:creationId xmlns:a16="http://schemas.microsoft.com/office/drawing/2014/main" id="{C31671FA-EFA7-BFEB-9EF8-FC6340ECEA66}"/>
              </a:ext>
            </a:extLst>
          </p:cNvPr>
          <p:cNvSpPr/>
          <p:nvPr/>
        </p:nvSpPr>
        <p:spPr>
          <a:xfrm>
            <a:off x="6886203" y="5817173"/>
            <a:ext cx="955407"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171" name="Elbow Connector 170">
            <a:extLst>
              <a:ext uri="{FF2B5EF4-FFF2-40B4-BE49-F238E27FC236}">
                <a16:creationId xmlns:a16="http://schemas.microsoft.com/office/drawing/2014/main" id="{7E0241B9-EB06-96B8-63DC-D111BC46574B}"/>
              </a:ext>
            </a:extLst>
          </p:cNvPr>
          <p:cNvCxnSpPr>
            <a:cxnSpLocks/>
            <a:stCxn id="131" idx="3"/>
            <a:endCxn id="170" idx="1"/>
          </p:cNvCxnSpPr>
          <p:nvPr/>
        </p:nvCxnSpPr>
        <p:spPr>
          <a:xfrm flipH="1">
            <a:off x="7026433" y="5051259"/>
            <a:ext cx="1236526" cy="1056198"/>
          </a:xfrm>
          <a:prstGeom prst="bentConnector5">
            <a:avLst>
              <a:gd name="adj1" fmla="val -18487"/>
              <a:gd name="adj2" fmla="val 56015"/>
              <a:gd name="adj3" fmla="val 1184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823B69FE-E1C7-4768-F6E4-1D9A59BC3F24}"/>
              </a:ext>
            </a:extLst>
          </p:cNvPr>
          <p:cNvCxnSpPr>
            <a:cxnSpLocks/>
            <a:stCxn id="170" idx="3"/>
            <a:endCxn id="169" idx="1"/>
          </p:cNvCxnSpPr>
          <p:nvPr/>
        </p:nvCxnSpPr>
        <p:spPr>
          <a:xfrm flipV="1">
            <a:off x="7841610" y="6105550"/>
            <a:ext cx="135172" cy="1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A214B395-D157-4BEC-E301-3F06C07961A3}"/>
                  </a:ext>
                </a:extLst>
              </p:cNvPr>
              <p:cNvSpPr txBox="1"/>
              <p:nvPr/>
            </p:nvSpPr>
            <p:spPr>
              <a:xfrm>
                <a:off x="4543859" y="4465365"/>
                <a:ext cx="132286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sSub>
                            <m:sSubPr>
                              <m:ctrlPr>
                                <a:rPr lang="en-JP" sz="120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𝑟</m:t>
                              </m:r>
                              <m:r>
                                <a:rPr lang="en-US" sz="1200" b="0" i="1" smtClean="0">
                                  <a:latin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𝐴</m:t>
                              </m:r>
                            </m:e>
                            <m:sub>
                              <m:r>
                                <a:rPr lang="en-US" sz="1200" b="0" i="1" smtClean="0">
                                  <a:latin typeface="Cambria Math" panose="02040503050406030204" pitchFamily="18" charset="0"/>
                                  <a:ea typeface="Cambria Math" panose="02040503050406030204" pitchFamily="18" charset="0"/>
                                </a:rPr>
                                <m:t>𝑒</m:t>
                              </m:r>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𝐴</m:t>
                              </m:r>
                            </m:e>
                            <m:sub>
                              <m:r>
                                <a:rPr lang="en-US" sz="1200" i="1">
                                  <a:latin typeface="Cambria Math" panose="02040503050406030204" pitchFamily="18" charset="0"/>
                                  <a:ea typeface="Cambria Math" panose="02040503050406030204" pitchFamily="18" charset="0"/>
                                </a:rPr>
                                <m:t>𝑒</m:t>
                              </m:r>
                              <m:r>
                                <a:rPr lang="en-US" sz="1200" i="1">
                                  <a:latin typeface="Cambria Math" panose="02040503050406030204" pitchFamily="18" charset="0"/>
                                  <a:ea typeface="Cambria Math" panose="02040503050406030204" pitchFamily="18" charset="0"/>
                                </a:rPr>
                                <m:t>2</m:t>
                              </m:r>
                            </m:sub>
                          </m:sSub>
                        </m:e>
                      </m:d>
                    </m:oMath>
                  </m:oMathPara>
                </a14:m>
                <a:endParaRPr lang="en-JP" sz="1200" dirty="0"/>
              </a:p>
            </p:txBody>
          </p:sp>
        </mc:Choice>
        <mc:Fallback xmlns="">
          <p:sp>
            <p:nvSpPr>
              <p:cNvPr id="179" name="TextBox 178">
                <a:extLst>
                  <a:ext uri="{FF2B5EF4-FFF2-40B4-BE49-F238E27FC236}">
                    <a16:creationId xmlns:a16="http://schemas.microsoft.com/office/drawing/2014/main" id="{A214B395-D157-4BEC-E301-3F06C07961A3}"/>
                  </a:ext>
                </a:extLst>
              </p:cNvPr>
              <p:cNvSpPr txBox="1">
                <a:spLocks noRot="1" noChangeAspect="1" noMove="1" noResize="1" noEditPoints="1" noAdjustHandles="1" noChangeArrowheads="1" noChangeShapeType="1" noTextEdit="1"/>
              </p:cNvSpPr>
              <p:nvPr/>
            </p:nvSpPr>
            <p:spPr>
              <a:xfrm>
                <a:off x="4543859" y="4465365"/>
                <a:ext cx="1322863" cy="276999"/>
              </a:xfrm>
              <a:prstGeom prst="rect">
                <a:avLst/>
              </a:prstGeom>
              <a:blipFill>
                <a:blip r:embed="rId8"/>
                <a:stretch>
                  <a:fillRect b="-8696"/>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D3949243-0452-819A-798B-6C3798DFE49C}"/>
                  </a:ext>
                </a:extLst>
              </p:cNvPr>
              <p:cNvSpPr txBox="1"/>
              <p:nvPr/>
            </p:nvSpPr>
            <p:spPr>
              <a:xfrm>
                <a:off x="4560387" y="5615225"/>
                <a:ext cx="132286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sSub>
                            <m:sSubPr>
                              <m:ctrlPr>
                                <a:rPr lang="en-JP" sz="120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𝑟</m:t>
                              </m:r>
                              <m:r>
                                <a:rPr lang="en-US" sz="1200" b="0" i="1" smtClean="0">
                                  <a:latin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𝐴</m:t>
                              </m:r>
                            </m:e>
                            <m:sub>
                              <m:r>
                                <a:rPr lang="en-US" sz="1200" b="0" i="1" smtClean="0">
                                  <a:latin typeface="Cambria Math" panose="02040503050406030204" pitchFamily="18" charset="0"/>
                                  <a:ea typeface="Cambria Math" panose="02040503050406030204" pitchFamily="18" charset="0"/>
                                </a:rPr>
                                <m:t>𝑒</m:t>
                              </m:r>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𝐴</m:t>
                              </m:r>
                            </m:e>
                            <m:sub>
                              <m:r>
                                <a:rPr lang="en-US" sz="1200" i="1">
                                  <a:latin typeface="Cambria Math" panose="02040503050406030204" pitchFamily="18" charset="0"/>
                                  <a:ea typeface="Cambria Math" panose="02040503050406030204" pitchFamily="18" charset="0"/>
                                </a:rPr>
                                <m:t>𝑒</m:t>
                              </m:r>
                              <m:r>
                                <a:rPr lang="en-US" sz="1200" i="1">
                                  <a:latin typeface="Cambria Math" panose="02040503050406030204" pitchFamily="18" charset="0"/>
                                  <a:ea typeface="Cambria Math" panose="02040503050406030204" pitchFamily="18" charset="0"/>
                                </a:rPr>
                                <m:t>2</m:t>
                              </m:r>
                            </m:sub>
                          </m:sSub>
                        </m:e>
                      </m:d>
                    </m:oMath>
                  </m:oMathPara>
                </a14:m>
                <a:endParaRPr lang="en-JP" sz="1200" dirty="0"/>
              </a:p>
            </p:txBody>
          </p:sp>
        </mc:Choice>
        <mc:Fallback xmlns="">
          <p:sp>
            <p:nvSpPr>
              <p:cNvPr id="180" name="TextBox 179">
                <a:extLst>
                  <a:ext uri="{FF2B5EF4-FFF2-40B4-BE49-F238E27FC236}">
                    <a16:creationId xmlns:a16="http://schemas.microsoft.com/office/drawing/2014/main" id="{D3949243-0452-819A-798B-6C3798DFE49C}"/>
                  </a:ext>
                </a:extLst>
              </p:cNvPr>
              <p:cNvSpPr txBox="1">
                <a:spLocks noRot="1" noChangeAspect="1" noMove="1" noResize="1" noEditPoints="1" noAdjustHandles="1" noChangeArrowheads="1" noChangeShapeType="1" noTextEdit="1"/>
              </p:cNvSpPr>
              <p:nvPr/>
            </p:nvSpPr>
            <p:spPr>
              <a:xfrm>
                <a:off x="4560387" y="5615225"/>
                <a:ext cx="1322863" cy="276999"/>
              </a:xfrm>
              <a:prstGeom prst="rect">
                <a:avLst/>
              </a:prstGeom>
              <a:blipFill>
                <a:blip r:embed="rId9"/>
                <a:stretch>
                  <a:fillRect b="-8696"/>
                </a:stretch>
              </a:blipFill>
            </p:spPr>
            <p:txBody>
              <a:bodyPr/>
              <a:lstStyle/>
              <a:p>
                <a:r>
                  <a:rPr lang="en-JP">
                    <a:noFill/>
                  </a:rPr>
                  <a:t> </a:t>
                </a:r>
              </a:p>
            </p:txBody>
          </p:sp>
        </mc:Fallback>
      </mc:AlternateContent>
    </p:spTree>
    <p:extLst>
      <p:ext uri="{BB962C8B-B14F-4D97-AF65-F5344CB8AC3E}">
        <p14:creationId xmlns:p14="http://schemas.microsoft.com/office/powerpoint/2010/main" val="32513821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137</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分析する監視モデルに順序づけ</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i="0">
                <a:solidFill>
                  <a:schemeClr val="tx2">
                    <a:lumMod val="25000"/>
                  </a:schemeClr>
                </a:solidFill>
                <a:effectLst/>
                <a:latin typeface="Lato" panose="020F0502020204030203" pitchFamily="34" charset="0"/>
                <a:cs typeface="Lato" panose="020F0502020204030203" pitchFamily="34" charset="0"/>
              </a:rPr>
              <a:t>従来の制御器合成では</a:t>
            </a:r>
            <a:r>
              <a:rPr lang="ja-JP" altLang="en-JP" sz="2800" i="0">
                <a:solidFill>
                  <a:schemeClr val="tx2">
                    <a:lumMod val="25000"/>
                  </a:schemeClr>
                </a:solidFill>
                <a:effectLst/>
                <a:latin typeface="Lato" panose="020F0502020204030203" pitchFamily="34" charset="0"/>
                <a:cs typeface="Lato" panose="020F0502020204030203" pitchFamily="34" charset="0"/>
              </a:rPr>
              <a:t>監視モデルは</a:t>
            </a:r>
            <a:r>
              <a:rPr lang="ja-JP" altLang="en-US" sz="2800" i="0">
                <a:solidFill>
                  <a:schemeClr val="tx2">
                    <a:lumMod val="25000"/>
                  </a:schemeClr>
                </a:solidFill>
                <a:effectLst/>
                <a:latin typeface="Lato" panose="020F0502020204030203" pitchFamily="34" charset="0"/>
                <a:cs typeface="Lato" panose="020F0502020204030203" pitchFamily="34" charset="0"/>
              </a:rPr>
              <a:t>一度に分析していたが，段階的に分析する</a:t>
            </a:r>
            <a:endParaRPr lang="en-US" altLang="ja-JP" sz="2400" i="0" dirty="0">
              <a:solidFill>
                <a:schemeClr val="tx1"/>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安全性の段階的分析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Rounded Rectangle 7">
            <a:extLst>
              <a:ext uri="{FF2B5EF4-FFF2-40B4-BE49-F238E27FC236}">
                <a16:creationId xmlns:a16="http://schemas.microsoft.com/office/drawing/2014/main" id="{332DEBDE-6815-63BD-07C6-EDB6DFAB96FE}"/>
              </a:ext>
            </a:extLst>
          </p:cNvPr>
          <p:cNvSpPr/>
          <p:nvPr/>
        </p:nvSpPr>
        <p:spPr>
          <a:xfrm>
            <a:off x="1783460" y="4438435"/>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sp>
        <p:nvSpPr>
          <p:cNvPr id="9" name="Rounded Rectangle 8">
            <a:extLst>
              <a:ext uri="{FF2B5EF4-FFF2-40B4-BE49-F238E27FC236}">
                <a16:creationId xmlns:a16="http://schemas.microsoft.com/office/drawing/2014/main" id="{D4BCF0F9-8130-1ED2-7427-E16F36F23EF9}"/>
              </a:ext>
            </a:extLst>
          </p:cNvPr>
          <p:cNvSpPr/>
          <p:nvPr/>
        </p:nvSpPr>
        <p:spPr>
          <a:xfrm>
            <a:off x="1783460" y="5291835"/>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監視モデル1</a:t>
            </a:r>
            <a:endParaRPr lang="en-JP" sz="1200" dirty="0">
              <a:solidFill>
                <a:schemeClr val="bg1"/>
              </a:solidFill>
            </a:endParaRPr>
          </a:p>
        </p:txBody>
      </p:sp>
      <p:cxnSp>
        <p:nvCxnSpPr>
          <p:cNvPr id="10" name="Elbow Connector 9">
            <a:extLst>
              <a:ext uri="{FF2B5EF4-FFF2-40B4-BE49-F238E27FC236}">
                <a16:creationId xmlns:a16="http://schemas.microsoft.com/office/drawing/2014/main" id="{921F2C1C-2ED5-F779-6DEB-3340A6576F73}"/>
              </a:ext>
            </a:extLst>
          </p:cNvPr>
          <p:cNvCxnSpPr>
            <a:cxnSpLocks/>
            <a:stCxn id="8" idx="3"/>
            <a:endCxn id="23" idx="1"/>
          </p:cNvCxnSpPr>
          <p:nvPr/>
        </p:nvCxnSpPr>
        <p:spPr>
          <a:xfrm>
            <a:off x="2831829" y="4610940"/>
            <a:ext cx="1147415" cy="8496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510FCAC2-506F-B07C-9D45-D4C2409B8611}"/>
              </a:ext>
            </a:extLst>
          </p:cNvPr>
          <p:cNvCxnSpPr>
            <a:cxnSpLocks/>
            <a:stCxn id="9" idx="3"/>
            <a:endCxn id="23" idx="1"/>
          </p:cNvCxnSpPr>
          <p:nvPr/>
        </p:nvCxnSpPr>
        <p:spPr>
          <a:xfrm flipV="1">
            <a:off x="2831828" y="5460606"/>
            <a:ext cx="1147416" cy="373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1B634213-1DAE-8013-CE29-2B81C512E383}"/>
              </a:ext>
            </a:extLst>
          </p:cNvPr>
          <p:cNvSpPr/>
          <p:nvPr/>
        </p:nvSpPr>
        <p:spPr>
          <a:xfrm>
            <a:off x="1783460" y="4838311"/>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環境モデル2</a:t>
            </a:r>
            <a:endParaRPr lang="en-JP" sz="1200" dirty="0">
              <a:solidFill>
                <a:schemeClr val="tx1"/>
              </a:solidFill>
            </a:endParaRPr>
          </a:p>
        </p:txBody>
      </p:sp>
      <p:sp>
        <p:nvSpPr>
          <p:cNvPr id="17" name="Rounded Rectangle 16">
            <a:extLst>
              <a:ext uri="{FF2B5EF4-FFF2-40B4-BE49-F238E27FC236}">
                <a16:creationId xmlns:a16="http://schemas.microsoft.com/office/drawing/2014/main" id="{8E9AE596-601F-1BC7-C623-45CA55DDD30A}"/>
              </a:ext>
            </a:extLst>
          </p:cNvPr>
          <p:cNvSpPr/>
          <p:nvPr/>
        </p:nvSpPr>
        <p:spPr>
          <a:xfrm>
            <a:off x="1783460" y="5695936"/>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監視モデル2</a:t>
            </a:r>
            <a:endParaRPr lang="en-JP" sz="1050" dirty="0">
              <a:solidFill>
                <a:schemeClr val="bg1"/>
              </a:solidFill>
            </a:endParaRPr>
          </a:p>
        </p:txBody>
      </p:sp>
      <p:cxnSp>
        <p:nvCxnSpPr>
          <p:cNvPr id="18" name="Elbow Connector 17">
            <a:extLst>
              <a:ext uri="{FF2B5EF4-FFF2-40B4-BE49-F238E27FC236}">
                <a16:creationId xmlns:a16="http://schemas.microsoft.com/office/drawing/2014/main" id="{F01F2750-394D-FCC0-6E2F-9FB25EB44878}"/>
              </a:ext>
            </a:extLst>
          </p:cNvPr>
          <p:cNvCxnSpPr>
            <a:cxnSpLocks/>
            <a:stCxn id="16" idx="3"/>
            <a:endCxn id="23" idx="1"/>
          </p:cNvCxnSpPr>
          <p:nvPr/>
        </p:nvCxnSpPr>
        <p:spPr>
          <a:xfrm>
            <a:off x="2831829" y="5010816"/>
            <a:ext cx="1147415" cy="44979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41B272D-1C6E-60E9-9B19-B983FE3C4544}"/>
              </a:ext>
            </a:extLst>
          </p:cNvPr>
          <p:cNvCxnSpPr>
            <a:cxnSpLocks/>
            <a:stCxn id="17" idx="3"/>
            <a:endCxn id="23" idx="1"/>
          </p:cNvCxnSpPr>
          <p:nvPr/>
        </p:nvCxnSpPr>
        <p:spPr>
          <a:xfrm flipV="1">
            <a:off x="2831828" y="5460606"/>
            <a:ext cx="1147416" cy="40783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F1081208-FDB6-12B0-96B1-4F946FA0E48B}"/>
              </a:ext>
            </a:extLst>
          </p:cNvPr>
          <p:cNvSpPr/>
          <p:nvPr/>
        </p:nvSpPr>
        <p:spPr>
          <a:xfrm>
            <a:off x="1779175" y="6095812"/>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監視モデル3</a:t>
            </a:r>
            <a:endParaRPr lang="en-JP" sz="1050" dirty="0">
              <a:solidFill>
                <a:schemeClr val="bg1"/>
              </a:solidFill>
            </a:endParaRPr>
          </a:p>
        </p:txBody>
      </p:sp>
      <p:sp>
        <p:nvSpPr>
          <p:cNvPr id="23" name="Chevron 22">
            <a:extLst>
              <a:ext uri="{FF2B5EF4-FFF2-40B4-BE49-F238E27FC236}">
                <a16:creationId xmlns:a16="http://schemas.microsoft.com/office/drawing/2014/main" id="{8F2D3C5A-9658-3492-A606-39E3B83D1887}"/>
              </a:ext>
            </a:extLst>
          </p:cNvPr>
          <p:cNvSpPr/>
          <p:nvPr/>
        </p:nvSpPr>
        <p:spPr>
          <a:xfrm>
            <a:off x="3840979" y="5118636"/>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cxnSp>
        <p:nvCxnSpPr>
          <p:cNvPr id="26" name="Elbow Connector 25">
            <a:extLst>
              <a:ext uri="{FF2B5EF4-FFF2-40B4-BE49-F238E27FC236}">
                <a16:creationId xmlns:a16="http://schemas.microsoft.com/office/drawing/2014/main" id="{52135039-78FE-7412-4B80-FF820C465DB5}"/>
              </a:ext>
            </a:extLst>
          </p:cNvPr>
          <p:cNvCxnSpPr>
            <a:cxnSpLocks/>
            <a:stCxn id="22" idx="3"/>
            <a:endCxn id="23" idx="1"/>
          </p:cNvCxnSpPr>
          <p:nvPr/>
        </p:nvCxnSpPr>
        <p:spPr>
          <a:xfrm flipV="1">
            <a:off x="2827543" y="5460606"/>
            <a:ext cx="1151701" cy="8077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B037458-096F-1692-9ACF-7E728408C579}"/>
              </a:ext>
            </a:extLst>
          </p:cNvPr>
          <p:cNvSpPr/>
          <p:nvPr/>
        </p:nvSpPr>
        <p:spPr>
          <a:xfrm>
            <a:off x="5380465" y="5244037"/>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8" name="Straight Arrow Connector 27">
            <a:extLst>
              <a:ext uri="{FF2B5EF4-FFF2-40B4-BE49-F238E27FC236}">
                <a16:creationId xmlns:a16="http://schemas.microsoft.com/office/drawing/2014/main" id="{FE3A58DE-7DD7-2EF4-F4C7-ACA76E5AB1F9}"/>
              </a:ext>
            </a:extLst>
          </p:cNvPr>
          <p:cNvCxnSpPr>
            <a:cxnSpLocks/>
            <a:stCxn id="23" idx="3"/>
            <a:endCxn id="27" idx="1"/>
          </p:cNvCxnSpPr>
          <p:nvPr/>
        </p:nvCxnSpPr>
        <p:spPr>
          <a:xfrm>
            <a:off x="4832248" y="5460606"/>
            <a:ext cx="5482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1578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138</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分析する監視モデルに順序づけ</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i="0">
                <a:solidFill>
                  <a:schemeClr val="tx2">
                    <a:lumMod val="25000"/>
                  </a:schemeClr>
                </a:solidFill>
                <a:effectLst/>
                <a:latin typeface="Lato" panose="020F0502020204030203" pitchFamily="34" charset="0"/>
                <a:cs typeface="Lato" panose="020F0502020204030203" pitchFamily="34" charset="0"/>
              </a:rPr>
              <a:t>従来の制御器合成では</a:t>
            </a:r>
            <a:r>
              <a:rPr lang="ja-JP" altLang="en-JP" sz="2800" i="0">
                <a:solidFill>
                  <a:schemeClr val="tx2">
                    <a:lumMod val="25000"/>
                  </a:schemeClr>
                </a:solidFill>
                <a:effectLst/>
                <a:latin typeface="Lato" panose="020F0502020204030203" pitchFamily="34" charset="0"/>
                <a:cs typeface="Lato" panose="020F0502020204030203" pitchFamily="34" charset="0"/>
              </a:rPr>
              <a:t>監視モデルは</a:t>
            </a:r>
            <a:r>
              <a:rPr lang="ja-JP" altLang="en-US" sz="2800" i="0">
                <a:solidFill>
                  <a:schemeClr val="tx2">
                    <a:lumMod val="25000"/>
                  </a:schemeClr>
                </a:solidFill>
                <a:effectLst/>
                <a:latin typeface="Lato" panose="020F0502020204030203" pitchFamily="34" charset="0"/>
                <a:cs typeface="Lato" panose="020F0502020204030203" pitchFamily="34" charset="0"/>
              </a:rPr>
              <a:t>一度に分析していたが，段階的に分析する</a:t>
            </a:r>
            <a:endParaRPr lang="en-US" altLang="ja-JP" sz="2400" i="0" dirty="0">
              <a:solidFill>
                <a:schemeClr val="tx1"/>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安全性の段階的分析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89031C6F-6746-A8D6-D161-0C2F0EC76514}"/>
              </a:ext>
            </a:extLst>
          </p:cNvPr>
          <p:cNvSpPr/>
          <p:nvPr/>
        </p:nvSpPr>
        <p:spPr>
          <a:xfrm>
            <a:off x="3840081" y="3728024"/>
            <a:ext cx="3825477" cy="2852417"/>
          </a:xfrm>
          <a:prstGeom prst="roundRect">
            <a:avLst>
              <a:gd name="adj" fmla="val 8507"/>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Rounded Rectangle 2">
            <a:extLst>
              <a:ext uri="{FF2B5EF4-FFF2-40B4-BE49-F238E27FC236}">
                <a16:creationId xmlns:a16="http://schemas.microsoft.com/office/drawing/2014/main" id="{8E333161-67DC-CB9D-CCDF-8B6EA066274F}"/>
              </a:ext>
            </a:extLst>
          </p:cNvPr>
          <p:cNvSpPr/>
          <p:nvPr/>
        </p:nvSpPr>
        <p:spPr>
          <a:xfrm>
            <a:off x="1640262" y="4311345"/>
            <a:ext cx="3471665" cy="112011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Chevron 6">
            <a:extLst>
              <a:ext uri="{FF2B5EF4-FFF2-40B4-BE49-F238E27FC236}">
                <a16:creationId xmlns:a16="http://schemas.microsoft.com/office/drawing/2014/main" id="{496469FB-C22A-4DDD-8286-E2888E3DACAB}"/>
              </a:ext>
            </a:extLst>
          </p:cNvPr>
          <p:cNvSpPr/>
          <p:nvPr/>
        </p:nvSpPr>
        <p:spPr>
          <a:xfrm>
            <a:off x="2963912" y="4559821"/>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8" name="Rounded Rectangle 7">
            <a:extLst>
              <a:ext uri="{FF2B5EF4-FFF2-40B4-BE49-F238E27FC236}">
                <a16:creationId xmlns:a16="http://schemas.microsoft.com/office/drawing/2014/main" id="{332DEBDE-6815-63BD-07C6-EDB6DFAB96FE}"/>
              </a:ext>
            </a:extLst>
          </p:cNvPr>
          <p:cNvSpPr/>
          <p:nvPr/>
        </p:nvSpPr>
        <p:spPr>
          <a:xfrm>
            <a:off x="1783460" y="4918268"/>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sp>
        <p:nvSpPr>
          <p:cNvPr id="9" name="Rounded Rectangle 8">
            <a:extLst>
              <a:ext uri="{FF2B5EF4-FFF2-40B4-BE49-F238E27FC236}">
                <a16:creationId xmlns:a16="http://schemas.microsoft.com/office/drawing/2014/main" id="{D4BCF0F9-8130-1ED2-7427-E16F36F23EF9}"/>
              </a:ext>
            </a:extLst>
          </p:cNvPr>
          <p:cNvSpPr/>
          <p:nvPr/>
        </p:nvSpPr>
        <p:spPr>
          <a:xfrm>
            <a:off x="1783460" y="451416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監視モデル1</a:t>
            </a:r>
            <a:endParaRPr lang="en-JP" sz="1200" dirty="0">
              <a:solidFill>
                <a:schemeClr val="bg1"/>
              </a:solidFill>
            </a:endParaRPr>
          </a:p>
        </p:txBody>
      </p:sp>
      <p:cxnSp>
        <p:nvCxnSpPr>
          <p:cNvPr id="10" name="Elbow Connector 9">
            <a:extLst>
              <a:ext uri="{FF2B5EF4-FFF2-40B4-BE49-F238E27FC236}">
                <a16:creationId xmlns:a16="http://schemas.microsoft.com/office/drawing/2014/main" id="{921F2C1C-2ED5-F779-6DEB-3340A6576F73}"/>
              </a:ext>
            </a:extLst>
          </p:cNvPr>
          <p:cNvCxnSpPr>
            <a:cxnSpLocks/>
            <a:stCxn id="8" idx="3"/>
            <a:endCxn id="7" idx="1"/>
          </p:cNvCxnSpPr>
          <p:nvPr/>
        </p:nvCxnSpPr>
        <p:spPr>
          <a:xfrm flipV="1">
            <a:off x="2831829" y="4901791"/>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A334E9-8FE8-17C3-1AF9-5868730DF623}"/>
              </a:ext>
            </a:extLst>
          </p:cNvPr>
          <p:cNvCxnSpPr>
            <a:cxnSpLocks/>
            <a:stCxn id="7" idx="3"/>
          </p:cNvCxnSpPr>
          <p:nvPr/>
        </p:nvCxnSpPr>
        <p:spPr>
          <a:xfrm>
            <a:off x="3955181" y="4901791"/>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510FCAC2-506F-B07C-9D45-D4C2409B8611}"/>
              </a:ext>
            </a:extLst>
          </p:cNvPr>
          <p:cNvCxnSpPr>
            <a:cxnSpLocks/>
            <a:stCxn id="9" idx="3"/>
            <a:endCxn id="7" idx="1"/>
          </p:cNvCxnSpPr>
          <p:nvPr/>
        </p:nvCxnSpPr>
        <p:spPr>
          <a:xfrm>
            <a:off x="2831828" y="4686672"/>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D9EDB0F6-C212-9500-5259-A050F3261B77}"/>
              </a:ext>
            </a:extLst>
          </p:cNvPr>
          <p:cNvSpPr/>
          <p:nvPr/>
        </p:nvSpPr>
        <p:spPr>
          <a:xfrm>
            <a:off x="4063491" y="4679259"/>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14" name="Rounded Rectangle 13">
            <a:extLst>
              <a:ext uri="{FF2B5EF4-FFF2-40B4-BE49-F238E27FC236}">
                <a16:creationId xmlns:a16="http://schemas.microsoft.com/office/drawing/2014/main" id="{F3FD0F9B-7828-8B5D-D8BD-EB67661A6E25}"/>
              </a:ext>
            </a:extLst>
          </p:cNvPr>
          <p:cNvSpPr/>
          <p:nvPr/>
        </p:nvSpPr>
        <p:spPr>
          <a:xfrm>
            <a:off x="1640262" y="5460331"/>
            <a:ext cx="3471665" cy="112011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Chevron 14">
            <a:extLst>
              <a:ext uri="{FF2B5EF4-FFF2-40B4-BE49-F238E27FC236}">
                <a16:creationId xmlns:a16="http://schemas.microsoft.com/office/drawing/2014/main" id="{E0FE960C-6008-E291-F309-F4603A960A4D}"/>
              </a:ext>
            </a:extLst>
          </p:cNvPr>
          <p:cNvSpPr/>
          <p:nvPr/>
        </p:nvSpPr>
        <p:spPr>
          <a:xfrm>
            <a:off x="2963912" y="570880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16" name="Rounded Rectangle 15">
            <a:extLst>
              <a:ext uri="{FF2B5EF4-FFF2-40B4-BE49-F238E27FC236}">
                <a16:creationId xmlns:a16="http://schemas.microsoft.com/office/drawing/2014/main" id="{1B634213-1DAE-8013-CE29-2B81C512E383}"/>
              </a:ext>
            </a:extLst>
          </p:cNvPr>
          <p:cNvSpPr/>
          <p:nvPr/>
        </p:nvSpPr>
        <p:spPr>
          <a:xfrm>
            <a:off x="1783460" y="6067254"/>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環境モデル2</a:t>
            </a:r>
            <a:endParaRPr lang="en-JP" sz="1200" dirty="0">
              <a:solidFill>
                <a:schemeClr val="tx1"/>
              </a:solidFill>
            </a:endParaRPr>
          </a:p>
        </p:txBody>
      </p:sp>
      <p:sp>
        <p:nvSpPr>
          <p:cNvPr id="17" name="Rounded Rectangle 16">
            <a:extLst>
              <a:ext uri="{FF2B5EF4-FFF2-40B4-BE49-F238E27FC236}">
                <a16:creationId xmlns:a16="http://schemas.microsoft.com/office/drawing/2014/main" id="{8E9AE596-601F-1BC7-C623-45CA55DDD30A}"/>
              </a:ext>
            </a:extLst>
          </p:cNvPr>
          <p:cNvSpPr/>
          <p:nvPr/>
        </p:nvSpPr>
        <p:spPr>
          <a:xfrm>
            <a:off x="1783460" y="5663153"/>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監視モデル2</a:t>
            </a:r>
            <a:endParaRPr lang="en-JP" sz="1050" dirty="0">
              <a:solidFill>
                <a:schemeClr val="bg1"/>
              </a:solidFill>
            </a:endParaRPr>
          </a:p>
        </p:txBody>
      </p:sp>
      <p:cxnSp>
        <p:nvCxnSpPr>
          <p:cNvPr id="18" name="Elbow Connector 17">
            <a:extLst>
              <a:ext uri="{FF2B5EF4-FFF2-40B4-BE49-F238E27FC236}">
                <a16:creationId xmlns:a16="http://schemas.microsoft.com/office/drawing/2014/main" id="{F01F2750-394D-FCC0-6E2F-9FB25EB44878}"/>
              </a:ext>
            </a:extLst>
          </p:cNvPr>
          <p:cNvCxnSpPr>
            <a:cxnSpLocks/>
            <a:stCxn id="16" idx="3"/>
            <a:endCxn id="15" idx="1"/>
          </p:cNvCxnSpPr>
          <p:nvPr/>
        </p:nvCxnSpPr>
        <p:spPr>
          <a:xfrm flipV="1">
            <a:off x="2831829" y="6050777"/>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B4C66E-3030-6535-FC73-061788989E59}"/>
              </a:ext>
            </a:extLst>
          </p:cNvPr>
          <p:cNvCxnSpPr>
            <a:cxnSpLocks/>
            <a:stCxn id="15" idx="3"/>
          </p:cNvCxnSpPr>
          <p:nvPr/>
        </p:nvCxnSpPr>
        <p:spPr>
          <a:xfrm>
            <a:off x="3955181" y="6050777"/>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41B272D-1C6E-60E9-9B19-B983FE3C4544}"/>
              </a:ext>
            </a:extLst>
          </p:cNvPr>
          <p:cNvCxnSpPr>
            <a:cxnSpLocks/>
            <a:stCxn id="17" idx="3"/>
            <a:endCxn id="15" idx="1"/>
          </p:cNvCxnSpPr>
          <p:nvPr/>
        </p:nvCxnSpPr>
        <p:spPr>
          <a:xfrm>
            <a:off x="2831828" y="5835658"/>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E8BCD5EC-AE8C-2F26-14C8-1DEB2CDEE31C}"/>
              </a:ext>
            </a:extLst>
          </p:cNvPr>
          <p:cNvSpPr/>
          <p:nvPr/>
        </p:nvSpPr>
        <p:spPr>
          <a:xfrm>
            <a:off x="4063491" y="5828245"/>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22" name="Rounded Rectangle 21">
            <a:extLst>
              <a:ext uri="{FF2B5EF4-FFF2-40B4-BE49-F238E27FC236}">
                <a16:creationId xmlns:a16="http://schemas.microsoft.com/office/drawing/2014/main" id="{F1081208-FDB6-12B0-96B1-4F946FA0E48B}"/>
              </a:ext>
            </a:extLst>
          </p:cNvPr>
          <p:cNvSpPr/>
          <p:nvPr/>
        </p:nvSpPr>
        <p:spPr>
          <a:xfrm>
            <a:off x="3970530" y="389723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監視モデル3</a:t>
            </a:r>
            <a:endParaRPr lang="en-JP" sz="1050" dirty="0">
              <a:solidFill>
                <a:schemeClr val="bg1"/>
              </a:solidFill>
            </a:endParaRPr>
          </a:p>
        </p:txBody>
      </p:sp>
      <p:sp>
        <p:nvSpPr>
          <p:cNvPr id="23" name="Chevron 22">
            <a:extLst>
              <a:ext uri="{FF2B5EF4-FFF2-40B4-BE49-F238E27FC236}">
                <a16:creationId xmlns:a16="http://schemas.microsoft.com/office/drawing/2014/main" id="{8F2D3C5A-9658-3492-A606-39E3B83D1887}"/>
              </a:ext>
            </a:extLst>
          </p:cNvPr>
          <p:cNvSpPr/>
          <p:nvPr/>
        </p:nvSpPr>
        <p:spPr>
          <a:xfrm>
            <a:off x="5401066" y="455385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cxnSp>
        <p:nvCxnSpPr>
          <p:cNvPr id="24" name="Elbow Connector 23">
            <a:extLst>
              <a:ext uri="{FF2B5EF4-FFF2-40B4-BE49-F238E27FC236}">
                <a16:creationId xmlns:a16="http://schemas.microsoft.com/office/drawing/2014/main" id="{27E9D5BA-BD44-BF1E-170B-78EA2AF7426E}"/>
              </a:ext>
            </a:extLst>
          </p:cNvPr>
          <p:cNvCxnSpPr>
            <a:cxnSpLocks/>
            <a:stCxn id="13" idx="3"/>
            <a:endCxn id="23" idx="1"/>
          </p:cNvCxnSpPr>
          <p:nvPr/>
        </p:nvCxnSpPr>
        <p:spPr>
          <a:xfrm flipV="1">
            <a:off x="5018898" y="4895827"/>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9676544-4046-6C4D-DC37-0D5C9DE8F704}"/>
              </a:ext>
            </a:extLst>
          </p:cNvPr>
          <p:cNvCxnSpPr>
            <a:cxnSpLocks/>
            <a:stCxn id="21" idx="3"/>
            <a:endCxn id="23" idx="1"/>
          </p:cNvCxnSpPr>
          <p:nvPr/>
        </p:nvCxnSpPr>
        <p:spPr>
          <a:xfrm flipV="1">
            <a:off x="5018898" y="4895827"/>
            <a:ext cx="520433" cy="114898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135039-78FE-7412-4B80-FF820C465DB5}"/>
              </a:ext>
            </a:extLst>
          </p:cNvPr>
          <p:cNvCxnSpPr>
            <a:cxnSpLocks/>
            <a:stCxn id="22" idx="3"/>
            <a:endCxn id="23" idx="1"/>
          </p:cNvCxnSpPr>
          <p:nvPr/>
        </p:nvCxnSpPr>
        <p:spPr>
          <a:xfrm>
            <a:off x="5018898" y="4069742"/>
            <a:ext cx="520433" cy="82608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B037458-096F-1692-9ACF-7E728408C579}"/>
              </a:ext>
            </a:extLst>
          </p:cNvPr>
          <p:cNvSpPr/>
          <p:nvPr/>
        </p:nvSpPr>
        <p:spPr>
          <a:xfrm>
            <a:off x="6596089" y="4679258"/>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8" name="Straight Arrow Connector 27">
            <a:extLst>
              <a:ext uri="{FF2B5EF4-FFF2-40B4-BE49-F238E27FC236}">
                <a16:creationId xmlns:a16="http://schemas.microsoft.com/office/drawing/2014/main" id="{FE3A58DE-7DD7-2EF4-F4C7-ACA76E5AB1F9}"/>
              </a:ext>
            </a:extLst>
          </p:cNvPr>
          <p:cNvCxnSpPr>
            <a:cxnSpLocks/>
            <a:stCxn id="23" idx="3"/>
            <a:endCxn id="27" idx="1"/>
          </p:cNvCxnSpPr>
          <p:nvPr/>
        </p:nvCxnSpPr>
        <p:spPr>
          <a:xfrm>
            <a:off x="6392335" y="4895827"/>
            <a:ext cx="203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1C6AD70-3E70-6E8A-668E-DE901A5FCA56}"/>
              </a:ext>
            </a:extLst>
          </p:cNvPr>
          <p:cNvSpPr txBox="1"/>
          <p:nvPr/>
        </p:nvSpPr>
        <p:spPr>
          <a:xfrm>
            <a:off x="6432471" y="3807895"/>
            <a:ext cx="1156086" cy="276999"/>
          </a:xfrm>
          <a:prstGeom prst="rect">
            <a:avLst/>
          </a:prstGeom>
          <a:noFill/>
        </p:spPr>
        <p:txBody>
          <a:bodyPr wrap="none" rtlCol="0">
            <a:spAutoFit/>
          </a:bodyPr>
          <a:lstStyle/>
          <a:p>
            <a:r>
              <a:rPr lang="en-US" sz="1200" dirty="0"/>
              <a:t>e</a:t>
            </a:r>
            <a:r>
              <a:rPr lang="en-JP" sz="1200" dirty="0"/>
              <a:t>1とe2でDCS</a:t>
            </a:r>
          </a:p>
        </p:txBody>
      </p:sp>
      <p:sp>
        <p:nvSpPr>
          <p:cNvPr id="30" name="TextBox 29">
            <a:extLst>
              <a:ext uri="{FF2B5EF4-FFF2-40B4-BE49-F238E27FC236}">
                <a16:creationId xmlns:a16="http://schemas.microsoft.com/office/drawing/2014/main" id="{8DA21A7D-615F-369B-62D3-12F4B2261F46}"/>
              </a:ext>
            </a:extLst>
          </p:cNvPr>
          <p:cNvSpPr txBox="1"/>
          <p:nvPr/>
        </p:nvSpPr>
        <p:spPr>
          <a:xfrm>
            <a:off x="3962140" y="4344285"/>
            <a:ext cx="1140056" cy="276999"/>
          </a:xfrm>
          <a:prstGeom prst="rect">
            <a:avLst/>
          </a:prstGeom>
          <a:noFill/>
        </p:spPr>
        <p:txBody>
          <a:bodyPr wrap="none" rtlCol="0">
            <a:spAutoFit/>
          </a:bodyPr>
          <a:lstStyle/>
          <a:p>
            <a:r>
              <a:rPr lang="en-US" altLang="ja-JP" sz="1200" dirty="0"/>
              <a:t>e</a:t>
            </a:r>
            <a:r>
              <a:rPr lang="en-JP" sz="1200" dirty="0"/>
              <a:t>1のみでDCS</a:t>
            </a:r>
          </a:p>
        </p:txBody>
      </p:sp>
      <p:sp>
        <p:nvSpPr>
          <p:cNvPr id="31" name="TextBox 30">
            <a:extLst>
              <a:ext uri="{FF2B5EF4-FFF2-40B4-BE49-F238E27FC236}">
                <a16:creationId xmlns:a16="http://schemas.microsoft.com/office/drawing/2014/main" id="{F018B189-02C2-35F4-5E14-578F73E4EC7F}"/>
              </a:ext>
            </a:extLst>
          </p:cNvPr>
          <p:cNvSpPr txBox="1"/>
          <p:nvPr/>
        </p:nvSpPr>
        <p:spPr>
          <a:xfrm>
            <a:off x="3979182" y="5477532"/>
            <a:ext cx="1140056" cy="276999"/>
          </a:xfrm>
          <a:prstGeom prst="rect">
            <a:avLst/>
          </a:prstGeom>
          <a:noFill/>
        </p:spPr>
        <p:txBody>
          <a:bodyPr wrap="none" rtlCol="0">
            <a:spAutoFit/>
          </a:bodyPr>
          <a:lstStyle/>
          <a:p>
            <a:r>
              <a:rPr lang="en-US" altLang="ja-JP" sz="1200" dirty="0"/>
              <a:t>e</a:t>
            </a:r>
            <a:r>
              <a:rPr lang="en-JP" altLang="ja-JP" sz="1200" dirty="0"/>
              <a:t>2</a:t>
            </a:r>
            <a:r>
              <a:rPr lang="en-JP" sz="1200" dirty="0"/>
              <a:t>のみでDCS</a:t>
            </a:r>
          </a:p>
        </p:txBody>
      </p:sp>
    </p:spTree>
    <p:extLst>
      <p:ext uri="{BB962C8B-B14F-4D97-AF65-F5344CB8AC3E}">
        <p14:creationId xmlns:p14="http://schemas.microsoft.com/office/powerpoint/2010/main" val="24515865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全体モデルの構築（Step1）</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63" name="Rounded Rectangle 162">
            <a:extLst>
              <a:ext uri="{FF2B5EF4-FFF2-40B4-BE49-F238E27FC236}">
                <a16:creationId xmlns:a16="http://schemas.microsoft.com/office/drawing/2014/main" id="{EF2A01C2-8B78-184A-4BB4-66E0EBD543F3}"/>
              </a:ext>
            </a:extLst>
          </p:cNvPr>
          <p:cNvSpPr/>
          <p:nvPr/>
        </p:nvSpPr>
        <p:spPr>
          <a:xfrm>
            <a:off x="2665405" y="4235569"/>
            <a:ext cx="4047630" cy="2553419"/>
          </a:xfrm>
          <a:prstGeom prst="roundRect">
            <a:avLst>
              <a:gd name="adj" fmla="val 7421"/>
            </a:avLst>
          </a:prstGeom>
          <a:solidFill>
            <a:schemeClr val="bg1">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altLang="ja-JP" dirty="0"/>
              <a:t>2</a:t>
            </a:r>
            <a:r>
              <a:rPr lang="en-JP" dirty="0"/>
              <a:t>：ゲーム空間の構築</a:t>
            </a:r>
          </a:p>
        </p:txBody>
      </p:sp>
      <p:sp>
        <p:nvSpPr>
          <p:cNvPr id="164" name="Rounded Rectangle 163">
            <a:extLst>
              <a:ext uri="{FF2B5EF4-FFF2-40B4-BE49-F238E27FC236}">
                <a16:creationId xmlns:a16="http://schemas.microsoft.com/office/drawing/2014/main" id="{4C5D8B69-A7C3-BA64-1107-60C5EC9A0489}"/>
              </a:ext>
            </a:extLst>
          </p:cNvPr>
          <p:cNvSpPr/>
          <p:nvPr/>
        </p:nvSpPr>
        <p:spPr>
          <a:xfrm>
            <a:off x="5556594" y="4769448"/>
            <a:ext cx="3510668" cy="1193809"/>
          </a:xfrm>
          <a:prstGeom prst="roundRect">
            <a:avLst>
              <a:gd name="adj" fmla="val 11475"/>
            </a:avLst>
          </a:prstGeom>
          <a:solidFill>
            <a:schemeClr val="bg1">
              <a:lumMod val="6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dirty="0"/>
              <a:t>3</a:t>
            </a:r>
            <a:r>
              <a:rPr lang="en-JP" dirty="0"/>
              <a:t>：ゲーム空間の構築</a:t>
            </a:r>
          </a:p>
        </p:txBody>
      </p:sp>
      <p:sp>
        <p:nvSpPr>
          <p:cNvPr id="165" name="Rounded Rectangle 164">
            <a:extLst>
              <a:ext uri="{FF2B5EF4-FFF2-40B4-BE49-F238E27FC236}">
                <a16:creationId xmlns:a16="http://schemas.microsoft.com/office/drawing/2014/main" id="{DE994343-9F96-2EF6-E7DA-2A2784F8882A}"/>
              </a:ext>
            </a:extLst>
          </p:cNvPr>
          <p:cNvSpPr/>
          <p:nvPr/>
        </p:nvSpPr>
        <p:spPr>
          <a:xfrm>
            <a:off x="138437" y="3859152"/>
            <a:ext cx="3899139" cy="1329122"/>
          </a:xfrm>
          <a:prstGeom prst="roundRect">
            <a:avLst>
              <a:gd name="adj" fmla="val 11475"/>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Step1：全体モデルの構築</a:t>
            </a:r>
          </a:p>
        </p:txBody>
      </p:sp>
      <p:sp>
        <p:nvSpPr>
          <p:cNvPr id="166" name="Chevron 165">
            <a:extLst>
              <a:ext uri="{FF2B5EF4-FFF2-40B4-BE49-F238E27FC236}">
                <a16:creationId xmlns:a16="http://schemas.microsoft.com/office/drawing/2014/main" id="{D599E7C8-053C-455D-A138-B3298999F1EA}"/>
              </a:ext>
            </a:extLst>
          </p:cNvPr>
          <p:cNvSpPr/>
          <p:nvPr/>
        </p:nvSpPr>
        <p:spPr>
          <a:xfrm>
            <a:off x="1657039" y="4387714"/>
            <a:ext cx="955407"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並列合成</a:t>
            </a:r>
          </a:p>
        </p:txBody>
      </p:sp>
      <p:cxnSp>
        <p:nvCxnSpPr>
          <p:cNvPr id="167" name="Elbow Connector 166">
            <a:extLst>
              <a:ext uri="{FF2B5EF4-FFF2-40B4-BE49-F238E27FC236}">
                <a16:creationId xmlns:a16="http://schemas.microsoft.com/office/drawing/2014/main" id="{D00F125B-28C5-2885-5158-0E90A6B8A2E4}"/>
              </a:ext>
            </a:extLst>
          </p:cNvPr>
          <p:cNvCxnSpPr>
            <a:cxnSpLocks/>
            <a:stCxn id="170" idx="3"/>
            <a:endCxn id="183" idx="1"/>
          </p:cNvCxnSpPr>
          <p:nvPr/>
        </p:nvCxnSpPr>
        <p:spPr>
          <a:xfrm flipV="1">
            <a:off x="3914456" y="5435599"/>
            <a:ext cx="686731" cy="321201"/>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8" name="Rounded Rectangle 167">
            <a:extLst>
              <a:ext uri="{FF2B5EF4-FFF2-40B4-BE49-F238E27FC236}">
                <a16:creationId xmlns:a16="http://schemas.microsoft.com/office/drawing/2014/main" id="{9AACD03A-CE70-BAB5-27FE-1A028EF09163}"/>
              </a:ext>
            </a:extLst>
          </p:cNvPr>
          <p:cNvSpPr/>
          <p:nvPr/>
        </p:nvSpPr>
        <p:spPr>
          <a:xfrm>
            <a:off x="238229" y="4332989"/>
            <a:ext cx="1163692"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環境モデル 1</a:t>
            </a:r>
            <a:endParaRPr lang="en-JP" sz="1200" dirty="0">
              <a:solidFill>
                <a:schemeClr val="tx1"/>
              </a:solidFill>
            </a:endParaRPr>
          </a:p>
        </p:txBody>
      </p:sp>
      <p:sp>
        <p:nvSpPr>
          <p:cNvPr id="169" name="Rounded Rectangle 168">
            <a:extLst>
              <a:ext uri="{FF2B5EF4-FFF2-40B4-BE49-F238E27FC236}">
                <a16:creationId xmlns:a16="http://schemas.microsoft.com/office/drawing/2014/main" id="{8D5862D2-A4D5-737C-4797-A3F7FB8D60A2}"/>
              </a:ext>
            </a:extLst>
          </p:cNvPr>
          <p:cNvSpPr/>
          <p:nvPr/>
        </p:nvSpPr>
        <p:spPr>
          <a:xfrm>
            <a:off x="237367" y="4718373"/>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環境モデル 2</a:t>
            </a:r>
            <a:endParaRPr lang="en-JP" sz="1200" dirty="0">
              <a:solidFill>
                <a:schemeClr val="tx1"/>
              </a:solidFill>
            </a:endParaRPr>
          </a:p>
        </p:txBody>
      </p:sp>
      <p:sp>
        <p:nvSpPr>
          <p:cNvPr id="170" name="Rounded Rectangle 169">
            <a:extLst>
              <a:ext uri="{FF2B5EF4-FFF2-40B4-BE49-F238E27FC236}">
                <a16:creationId xmlns:a16="http://schemas.microsoft.com/office/drawing/2014/main" id="{4D156BEA-FACC-2523-7711-196AA338F4E6}"/>
              </a:ext>
            </a:extLst>
          </p:cNvPr>
          <p:cNvSpPr/>
          <p:nvPr/>
        </p:nvSpPr>
        <p:spPr>
          <a:xfrm>
            <a:off x="2749903" y="5584295"/>
            <a:ext cx="1164553"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1</a:t>
            </a:r>
            <a:endParaRPr lang="en-JP" sz="1200" dirty="0">
              <a:solidFill>
                <a:schemeClr val="bg1">
                  <a:lumMod val="75000"/>
                </a:schemeClr>
              </a:solidFill>
            </a:endParaRPr>
          </a:p>
        </p:txBody>
      </p:sp>
      <p:sp>
        <p:nvSpPr>
          <p:cNvPr id="171" name="Rounded Rectangle 170">
            <a:extLst>
              <a:ext uri="{FF2B5EF4-FFF2-40B4-BE49-F238E27FC236}">
                <a16:creationId xmlns:a16="http://schemas.microsoft.com/office/drawing/2014/main" id="{B6F9A4BA-2DE8-FD49-3FAD-95339CE054EF}"/>
              </a:ext>
            </a:extLst>
          </p:cNvPr>
          <p:cNvSpPr/>
          <p:nvPr/>
        </p:nvSpPr>
        <p:spPr>
          <a:xfrm>
            <a:off x="2749903" y="5963257"/>
            <a:ext cx="1164553"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2</a:t>
            </a:r>
            <a:endParaRPr lang="en-JP" sz="1200" dirty="0">
              <a:solidFill>
                <a:schemeClr val="bg1">
                  <a:lumMod val="75000"/>
                </a:schemeClr>
              </a:solidFill>
            </a:endParaRPr>
          </a:p>
        </p:txBody>
      </p:sp>
      <p:sp>
        <p:nvSpPr>
          <p:cNvPr id="172" name="Rounded Rectangle 171">
            <a:extLst>
              <a:ext uri="{FF2B5EF4-FFF2-40B4-BE49-F238E27FC236}">
                <a16:creationId xmlns:a16="http://schemas.microsoft.com/office/drawing/2014/main" id="{53BBA0C5-553A-057B-8890-4FD5CC950140}"/>
              </a:ext>
            </a:extLst>
          </p:cNvPr>
          <p:cNvSpPr/>
          <p:nvPr/>
        </p:nvSpPr>
        <p:spPr>
          <a:xfrm>
            <a:off x="7990903" y="5218727"/>
            <a:ext cx="955407" cy="43313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lumMod val="75000"/>
                  </a:schemeClr>
                </a:solidFill>
              </a:rPr>
              <a:t>制御器</a:t>
            </a:r>
          </a:p>
        </p:txBody>
      </p:sp>
      <p:cxnSp>
        <p:nvCxnSpPr>
          <p:cNvPr id="173" name="Elbow Connector 172">
            <a:extLst>
              <a:ext uri="{FF2B5EF4-FFF2-40B4-BE49-F238E27FC236}">
                <a16:creationId xmlns:a16="http://schemas.microsoft.com/office/drawing/2014/main" id="{80DD950E-BDB5-3115-0D6B-BB29CD4BD32B}"/>
              </a:ext>
            </a:extLst>
          </p:cNvPr>
          <p:cNvCxnSpPr>
            <a:cxnSpLocks/>
            <a:stCxn id="168" idx="3"/>
            <a:endCxn id="166" idx="1"/>
          </p:cNvCxnSpPr>
          <p:nvPr/>
        </p:nvCxnSpPr>
        <p:spPr>
          <a:xfrm>
            <a:off x="1401921" y="4505494"/>
            <a:ext cx="341025" cy="172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Rounded Rectangle 173">
            <a:extLst>
              <a:ext uri="{FF2B5EF4-FFF2-40B4-BE49-F238E27FC236}">
                <a16:creationId xmlns:a16="http://schemas.microsoft.com/office/drawing/2014/main" id="{B027426D-FBBB-0339-4119-B4D9D0A19280}"/>
              </a:ext>
            </a:extLst>
          </p:cNvPr>
          <p:cNvSpPr/>
          <p:nvPr/>
        </p:nvSpPr>
        <p:spPr>
          <a:xfrm>
            <a:off x="2749903" y="6342147"/>
            <a:ext cx="1164553"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3</a:t>
            </a:r>
            <a:endParaRPr lang="en-JP" sz="1200" dirty="0">
              <a:solidFill>
                <a:schemeClr val="bg1">
                  <a:lumMod val="75000"/>
                </a:schemeClr>
              </a:solidFill>
            </a:endParaRPr>
          </a:p>
        </p:txBody>
      </p:sp>
      <p:cxnSp>
        <p:nvCxnSpPr>
          <p:cNvPr id="175" name="Elbow Connector 174">
            <a:extLst>
              <a:ext uri="{FF2B5EF4-FFF2-40B4-BE49-F238E27FC236}">
                <a16:creationId xmlns:a16="http://schemas.microsoft.com/office/drawing/2014/main" id="{A31734BB-26E4-F0D8-2F3D-9079E5FF4B90}"/>
              </a:ext>
            </a:extLst>
          </p:cNvPr>
          <p:cNvCxnSpPr>
            <a:cxnSpLocks/>
            <a:stCxn id="174" idx="3"/>
            <a:endCxn id="183" idx="1"/>
          </p:cNvCxnSpPr>
          <p:nvPr/>
        </p:nvCxnSpPr>
        <p:spPr>
          <a:xfrm flipV="1">
            <a:off x="3914456" y="5435599"/>
            <a:ext cx="686731" cy="107905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Rounded Rectangle 175">
            <a:extLst>
              <a:ext uri="{FF2B5EF4-FFF2-40B4-BE49-F238E27FC236}">
                <a16:creationId xmlns:a16="http://schemas.microsoft.com/office/drawing/2014/main" id="{AA8D8173-E3F6-3008-67F4-9758962546EB}"/>
              </a:ext>
            </a:extLst>
          </p:cNvPr>
          <p:cNvSpPr/>
          <p:nvPr/>
        </p:nvSpPr>
        <p:spPr>
          <a:xfrm>
            <a:off x="5689384" y="5018246"/>
            <a:ext cx="955407" cy="83470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lumMod val="75000"/>
                  </a:schemeClr>
                </a:solidFill>
              </a:rPr>
              <a:t>ゲーム</a:t>
            </a:r>
          </a:p>
          <a:p>
            <a:pPr algn="ctr"/>
            <a:r>
              <a:rPr lang="en-JP" sz="1200" dirty="0">
                <a:solidFill>
                  <a:schemeClr val="bg1">
                    <a:lumMod val="75000"/>
                  </a:schemeClr>
                </a:solidFill>
              </a:rPr>
              <a:t>空間</a:t>
            </a:r>
          </a:p>
        </p:txBody>
      </p:sp>
      <p:cxnSp>
        <p:nvCxnSpPr>
          <p:cNvPr id="177" name="Straight Arrow Connector 176">
            <a:extLst>
              <a:ext uri="{FF2B5EF4-FFF2-40B4-BE49-F238E27FC236}">
                <a16:creationId xmlns:a16="http://schemas.microsoft.com/office/drawing/2014/main" id="{DC435240-5D6A-90EE-02D5-D2EF0A69D867}"/>
              </a:ext>
            </a:extLst>
          </p:cNvPr>
          <p:cNvCxnSpPr>
            <a:cxnSpLocks/>
            <a:stCxn id="176" idx="3"/>
            <a:endCxn id="184" idx="1"/>
          </p:cNvCxnSpPr>
          <p:nvPr/>
        </p:nvCxnSpPr>
        <p:spPr>
          <a:xfrm flipV="1">
            <a:off x="6644791" y="5435599"/>
            <a:ext cx="275103"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2ABF237-3A36-33DD-36A8-6D1651532722}"/>
              </a:ext>
            </a:extLst>
          </p:cNvPr>
          <p:cNvCxnSpPr>
            <a:cxnSpLocks/>
            <a:stCxn id="184" idx="3"/>
            <a:endCxn id="172" idx="1"/>
          </p:cNvCxnSpPr>
          <p:nvPr/>
        </p:nvCxnSpPr>
        <p:spPr>
          <a:xfrm flipV="1">
            <a:off x="7789394" y="5435296"/>
            <a:ext cx="201509" cy="30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78">
            <a:extLst>
              <a:ext uri="{FF2B5EF4-FFF2-40B4-BE49-F238E27FC236}">
                <a16:creationId xmlns:a16="http://schemas.microsoft.com/office/drawing/2014/main" id="{645A1CE9-16E4-2E74-2E77-B280EB6ECA78}"/>
              </a:ext>
            </a:extLst>
          </p:cNvPr>
          <p:cNvCxnSpPr>
            <a:cxnSpLocks/>
            <a:stCxn id="169" idx="3"/>
            <a:endCxn id="166" idx="1"/>
          </p:cNvCxnSpPr>
          <p:nvPr/>
        </p:nvCxnSpPr>
        <p:spPr>
          <a:xfrm flipV="1">
            <a:off x="1401920" y="4677998"/>
            <a:ext cx="341026" cy="21288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274F4491-BE93-3702-FC10-50FFEB615600}"/>
              </a:ext>
            </a:extLst>
          </p:cNvPr>
          <p:cNvCxnSpPr>
            <a:cxnSpLocks/>
            <a:stCxn id="181" idx="3"/>
            <a:endCxn id="183" idx="1"/>
          </p:cNvCxnSpPr>
          <p:nvPr/>
        </p:nvCxnSpPr>
        <p:spPr>
          <a:xfrm>
            <a:off x="3914456" y="4672409"/>
            <a:ext cx="686731" cy="763190"/>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Rounded Rectangle 180">
            <a:extLst>
              <a:ext uri="{FF2B5EF4-FFF2-40B4-BE49-F238E27FC236}">
                <a16:creationId xmlns:a16="http://schemas.microsoft.com/office/drawing/2014/main" id="{C1A1B68E-B71F-1034-60FC-FA240DE3B808}"/>
              </a:ext>
            </a:extLst>
          </p:cNvPr>
          <p:cNvSpPr/>
          <p:nvPr/>
        </p:nvSpPr>
        <p:spPr>
          <a:xfrm>
            <a:off x="2959049" y="4326485"/>
            <a:ext cx="955407"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182" name="Straight Arrow Connector 181">
            <a:extLst>
              <a:ext uri="{FF2B5EF4-FFF2-40B4-BE49-F238E27FC236}">
                <a16:creationId xmlns:a16="http://schemas.microsoft.com/office/drawing/2014/main" id="{CCF02BAF-5C68-8D9F-934B-AEABB0D160BA}"/>
              </a:ext>
            </a:extLst>
          </p:cNvPr>
          <p:cNvCxnSpPr>
            <a:cxnSpLocks/>
            <a:stCxn id="166" idx="3"/>
            <a:endCxn id="181" idx="1"/>
          </p:cNvCxnSpPr>
          <p:nvPr/>
        </p:nvCxnSpPr>
        <p:spPr>
          <a:xfrm flipV="1">
            <a:off x="2612446" y="4672409"/>
            <a:ext cx="346603" cy="5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Chevron 182">
            <a:extLst>
              <a:ext uri="{FF2B5EF4-FFF2-40B4-BE49-F238E27FC236}">
                <a16:creationId xmlns:a16="http://schemas.microsoft.com/office/drawing/2014/main" id="{2D39DB2A-3193-5713-BB04-36B9A059F699}"/>
              </a:ext>
            </a:extLst>
          </p:cNvPr>
          <p:cNvSpPr/>
          <p:nvPr/>
        </p:nvSpPr>
        <p:spPr>
          <a:xfrm>
            <a:off x="4515280" y="5145315"/>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改変</a:t>
            </a:r>
          </a:p>
          <a:p>
            <a:pPr algn="ctr"/>
            <a:r>
              <a:rPr lang="en-JP" sz="1100" dirty="0">
                <a:solidFill>
                  <a:schemeClr val="bg1"/>
                </a:solidFill>
              </a:rPr>
              <a:t>並列合成</a:t>
            </a:r>
          </a:p>
        </p:txBody>
      </p:sp>
      <p:sp>
        <p:nvSpPr>
          <p:cNvPr id="184" name="Chevron 183">
            <a:extLst>
              <a:ext uri="{FF2B5EF4-FFF2-40B4-BE49-F238E27FC236}">
                <a16:creationId xmlns:a16="http://schemas.microsoft.com/office/drawing/2014/main" id="{6C5474AC-DECD-B369-2EDC-1801FB492B2F}"/>
              </a:ext>
            </a:extLst>
          </p:cNvPr>
          <p:cNvSpPr/>
          <p:nvPr/>
        </p:nvSpPr>
        <p:spPr>
          <a:xfrm>
            <a:off x="6833987" y="5145315"/>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安全性</a:t>
            </a:r>
          </a:p>
          <a:p>
            <a:pPr algn="ctr"/>
            <a:r>
              <a:rPr lang="en-JP" sz="1100" dirty="0">
                <a:solidFill>
                  <a:schemeClr val="bg1"/>
                </a:solidFill>
              </a:rPr>
              <a:t>ゲーム</a:t>
            </a:r>
          </a:p>
        </p:txBody>
      </p:sp>
      <p:cxnSp>
        <p:nvCxnSpPr>
          <p:cNvPr id="185" name="Elbow Connector 184">
            <a:extLst>
              <a:ext uri="{FF2B5EF4-FFF2-40B4-BE49-F238E27FC236}">
                <a16:creationId xmlns:a16="http://schemas.microsoft.com/office/drawing/2014/main" id="{D55FD306-CEC9-0492-C071-42E17DF6AD05}"/>
              </a:ext>
            </a:extLst>
          </p:cNvPr>
          <p:cNvCxnSpPr>
            <a:cxnSpLocks/>
            <a:stCxn id="171" idx="3"/>
            <a:endCxn id="183" idx="1"/>
          </p:cNvCxnSpPr>
          <p:nvPr/>
        </p:nvCxnSpPr>
        <p:spPr>
          <a:xfrm flipV="1">
            <a:off x="3914456" y="5435599"/>
            <a:ext cx="686731" cy="70016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3492511-86CD-B719-B80D-F8F75BA8C01B}"/>
              </a:ext>
            </a:extLst>
          </p:cNvPr>
          <p:cNvCxnSpPr>
            <a:cxnSpLocks/>
            <a:stCxn id="183" idx="3"/>
            <a:endCxn id="176" idx="1"/>
          </p:cNvCxnSpPr>
          <p:nvPr/>
        </p:nvCxnSpPr>
        <p:spPr>
          <a:xfrm>
            <a:off x="5470687" y="5435599"/>
            <a:ext cx="218697"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Rounded Rectangular Callout 186">
            <a:extLst>
              <a:ext uri="{FF2B5EF4-FFF2-40B4-BE49-F238E27FC236}">
                <a16:creationId xmlns:a16="http://schemas.microsoft.com/office/drawing/2014/main" id="{31B49016-21BA-7E6F-A23D-A02ED06449AB}"/>
              </a:ext>
            </a:extLst>
          </p:cNvPr>
          <p:cNvSpPr/>
          <p:nvPr/>
        </p:nvSpPr>
        <p:spPr>
          <a:xfrm>
            <a:off x="4208528" y="2561591"/>
            <a:ext cx="3868919" cy="1721570"/>
          </a:xfrm>
          <a:prstGeom prst="wedgeRoundRectCallout">
            <a:avLst>
              <a:gd name="adj1" fmla="val -94998"/>
              <a:gd name="adj2" fmla="val 68219"/>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50000"/>
                </a:schemeClr>
              </a:solidFill>
            </a:endParaRPr>
          </a:p>
        </p:txBody>
      </p:sp>
      <p:sp>
        <p:nvSpPr>
          <p:cNvPr id="188" name="Oval 187">
            <a:extLst>
              <a:ext uri="{FF2B5EF4-FFF2-40B4-BE49-F238E27FC236}">
                <a16:creationId xmlns:a16="http://schemas.microsoft.com/office/drawing/2014/main" id="{8F94DA39-6BF9-9388-0887-E6A5E73D4B8E}"/>
              </a:ext>
            </a:extLst>
          </p:cNvPr>
          <p:cNvSpPr/>
          <p:nvPr/>
        </p:nvSpPr>
        <p:spPr>
          <a:xfrm>
            <a:off x="4435054" y="2957956"/>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189" name="Oval 188">
            <a:extLst>
              <a:ext uri="{FF2B5EF4-FFF2-40B4-BE49-F238E27FC236}">
                <a16:creationId xmlns:a16="http://schemas.microsoft.com/office/drawing/2014/main" id="{1DB85851-9476-9536-7FA2-947FB55456F8}"/>
              </a:ext>
            </a:extLst>
          </p:cNvPr>
          <p:cNvSpPr/>
          <p:nvPr/>
        </p:nvSpPr>
        <p:spPr>
          <a:xfrm>
            <a:off x="5136137" y="2957956"/>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190" name="Oval 189">
            <a:extLst>
              <a:ext uri="{FF2B5EF4-FFF2-40B4-BE49-F238E27FC236}">
                <a16:creationId xmlns:a16="http://schemas.microsoft.com/office/drawing/2014/main" id="{6AEB30A3-1715-7606-2342-ED87B2348C18}"/>
              </a:ext>
            </a:extLst>
          </p:cNvPr>
          <p:cNvSpPr/>
          <p:nvPr/>
        </p:nvSpPr>
        <p:spPr>
          <a:xfrm>
            <a:off x="4435054" y="3633072"/>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191" name="Oval 190">
            <a:extLst>
              <a:ext uri="{FF2B5EF4-FFF2-40B4-BE49-F238E27FC236}">
                <a16:creationId xmlns:a16="http://schemas.microsoft.com/office/drawing/2014/main" id="{213A4842-95A2-3D6D-899A-9B0B34395A3B}"/>
              </a:ext>
            </a:extLst>
          </p:cNvPr>
          <p:cNvSpPr/>
          <p:nvPr/>
        </p:nvSpPr>
        <p:spPr>
          <a:xfrm>
            <a:off x="5136137" y="3633072"/>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cxnSp>
        <p:nvCxnSpPr>
          <p:cNvPr id="192" name="Straight Arrow Connector 191">
            <a:extLst>
              <a:ext uri="{FF2B5EF4-FFF2-40B4-BE49-F238E27FC236}">
                <a16:creationId xmlns:a16="http://schemas.microsoft.com/office/drawing/2014/main" id="{2A77E257-E304-BE32-8D88-576C0D94D5ED}"/>
              </a:ext>
            </a:extLst>
          </p:cNvPr>
          <p:cNvCxnSpPr>
            <a:stCxn id="188" idx="7"/>
            <a:endCxn id="189" idx="1"/>
          </p:cNvCxnSpPr>
          <p:nvPr/>
        </p:nvCxnSpPr>
        <p:spPr>
          <a:xfrm>
            <a:off x="4735399" y="3009487"/>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2AB02CDE-4506-C332-02FC-9C685C652113}"/>
              </a:ext>
            </a:extLst>
          </p:cNvPr>
          <p:cNvCxnSpPr>
            <a:stCxn id="189" idx="3"/>
            <a:endCxn id="188" idx="5"/>
          </p:cNvCxnSpPr>
          <p:nvPr/>
        </p:nvCxnSpPr>
        <p:spPr>
          <a:xfrm flipH="1">
            <a:off x="4735399" y="3258301"/>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9CB68465-4AF8-8173-579E-418FFD7DB81D}"/>
              </a:ext>
            </a:extLst>
          </p:cNvPr>
          <p:cNvCxnSpPr>
            <a:stCxn id="190" idx="7"/>
            <a:endCxn id="191" idx="1"/>
          </p:cNvCxnSpPr>
          <p:nvPr/>
        </p:nvCxnSpPr>
        <p:spPr>
          <a:xfrm>
            <a:off x="4735399" y="3684603"/>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981A4E22-585E-4937-00EB-D2601E876D4C}"/>
              </a:ext>
            </a:extLst>
          </p:cNvPr>
          <p:cNvCxnSpPr>
            <a:stCxn id="191" idx="3"/>
            <a:endCxn id="190" idx="5"/>
          </p:cNvCxnSpPr>
          <p:nvPr/>
        </p:nvCxnSpPr>
        <p:spPr>
          <a:xfrm flipH="1">
            <a:off x="4735399" y="3933417"/>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EDEB4EA0-F7B8-C9E6-2DEA-995646EF11FF}"/>
              </a:ext>
            </a:extLst>
          </p:cNvPr>
          <p:cNvSpPr/>
          <p:nvPr/>
        </p:nvSpPr>
        <p:spPr>
          <a:xfrm>
            <a:off x="6721605" y="2957253"/>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197" name="Oval 196">
            <a:extLst>
              <a:ext uri="{FF2B5EF4-FFF2-40B4-BE49-F238E27FC236}">
                <a16:creationId xmlns:a16="http://schemas.microsoft.com/office/drawing/2014/main" id="{76A91A0C-A404-FD9C-AB1C-E00942DC614E}"/>
              </a:ext>
            </a:extLst>
          </p:cNvPr>
          <p:cNvSpPr/>
          <p:nvPr/>
        </p:nvSpPr>
        <p:spPr>
          <a:xfrm>
            <a:off x="7422688" y="2957253"/>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198" name="Oval 197">
            <a:extLst>
              <a:ext uri="{FF2B5EF4-FFF2-40B4-BE49-F238E27FC236}">
                <a16:creationId xmlns:a16="http://schemas.microsoft.com/office/drawing/2014/main" id="{22BBE58B-6DBF-17A2-7891-211805DB04CC}"/>
              </a:ext>
            </a:extLst>
          </p:cNvPr>
          <p:cNvSpPr/>
          <p:nvPr/>
        </p:nvSpPr>
        <p:spPr>
          <a:xfrm>
            <a:off x="6721605" y="3632369"/>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199" name="Oval 198">
            <a:extLst>
              <a:ext uri="{FF2B5EF4-FFF2-40B4-BE49-F238E27FC236}">
                <a16:creationId xmlns:a16="http://schemas.microsoft.com/office/drawing/2014/main" id="{A240357D-B5E4-880B-753F-3ED643B897E4}"/>
              </a:ext>
            </a:extLst>
          </p:cNvPr>
          <p:cNvSpPr/>
          <p:nvPr/>
        </p:nvSpPr>
        <p:spPr>
          <a:xfrm>
            <a:off x="7422688" y="3632369"/>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200" name="Straight Arrow Connector 199">
            <a:extLst>
              <a:ext uri="{FF2B5EF4-FFF2-40B4-BE49-F238E27FC236}">
                <a16:creationId xmlns:a16="http://schemas.microsoft.com/office/drawing/2014/main" id="{CCE5A0D2-A87A-5E0C-F9F0-C421EF1CA2B9}"/>
              </a:ext>
            </a:extLst>
          </p:cNvPr>
          <p:cNvCxnSpPr>
            <a:stCxn id="196" idx="7"/>
            <a:endCxn id="197" idx="1"/>
          </p:cNvCxnSpPr>
          <p:nvPr/>
        </p:nvCxnSpPr>
        <p:spPr>
          <a:xfrm>
            <a:off x="7021950" y="3008784"/>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56A0D16-37FB-FD85-B3DF-490FE879AE36}"/>
              </a:ext>
            </a:extLst>
          </p:cNvPr>
          <p:cNvCxnSpPr>
            <a:stCxn id="197" idx="3"/>
            <a:endCxn id="196" idx="5"/>
          </p:cNvCxnSpPr>
          <p:nvPr/>
        </p:nvCxnSpPr>
        <p:spPr>
          <a:xfrm flipH="1">
            <a:off x="7021950" y="3257598"/>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025211C-EB3C-2CC9-9397-69B9FD1BB8C0}"/>
              </a:ext>
            </a:extLst>
          </p:cNvPr>
          <p:cNvCxnSpPr>
            <a:stCxn id="198" idx="7"/>
            <a:endCxn id="199" idx="1"/>
          </p:cNvCxnSpPr>
          <p:nvPr/>
        </p:nvCxnSpPr>
        <p:spPr>
          <a:xfrm>
            <a:off x="7021950" y="3683900"/>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1FBAC843-9C1A-68AA-0071-3E26E23F41B2}"/>
              </a:ext>
            </a:extLst>
          </p:cNvPr>
          <p:cNvCxnSpPr>
            <a:stCxn id="199" idx="3"/>
            <a:endCxn id="198" idx="5"/>
          </p:cNvCxnSpPr>
          <p:nvPr/>
        </p:nvCxnSpPr>
        <p:spPr>
          <a:xfrm flipH="1">
            <a:off x="7021950" y="3932714"/>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F4422A6-4792-80A6-EC77-FBB32BBF29FA}"/>
              </a:ext>
            </a:extLst>
          </p:cNvPr>
          <p:cNvCxnSpPr>
            <a:stCxn id="197" idx="5"/>
            <a:endCxn id="199" idx="7"/>
          </p:cNvCxnSpPr>
          <p:nvPr/>
        </p:nvCxnSpPr>
        <p:spPr>
          <a:xfrm>
            <a:off x="7723033" y="3257598"/>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7BCC574-D744-0AA4-7576-1182122CE699}"/>
              </a:ext>
            </a:extLst>
          </p:cNvPr>
          <p:cNvCxnSpPr>
            <a:cxnSpLocks/>
            <a:stCxn id="199" idx="1"/>
          </p:cNvCxnSpPr>
          <p:nvPr/>
        </p:nvCxnSpPr>
        <p:spPr>
          <a:xfrm flipV="1">
            <a:off x="7474219" y="3257598"/>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C1DA8C8-1900-4A6D-31FE-B7BA748F6F86}"/>
              </a:ext>
            </a:extLst>
          </p:cNvPr>
          <p:cNvCxnSpPr>
            <a:stCxn id="196" idx="5"/>
            <a:endCxn id="198" idx="7"/>
          </p:cNvCxnSpPr>
          <p:nvPr/>
        </p:nvCxnSpPr>
        <p:spPr>
          <a:xfrm>
            <a:off x="7021950" y="3257598"/>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61259B0B-EB19-721E-DF95-EC0CC6301030}"/>
              </a:ext>
            </a:extLst>
          </p:cNvPr>
          <p:cNvCxnSpPr>
            <a:stCxn id="198" idx="1"/>
            <a:endCxn id="196" idx="3"/>
          </p:cNvCxnSpPr>
          <p:nvPr/>
        </p:nvCxnSpPr>
        <p:spPr>
          <a:xfrm flipV="1">
            <a:off x="6773136" y="3257598"/>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7FFEC000-EEA5-2606-2393-CFB73D6D45E7}"/>
              </a:ext>
            </a:extLst>
          </p:cNvPr>
          <p:cNvSpPr txBox="1"/>
          <p:nvPr/>
        </p:nvSpPr>
        <p:spPr>
          <a:xfrm>
            <a:off x="4746997" y="2820809"/>
            <a:ext cx="426720" cy="215444"/>
          </a:xfrm>
          <a:prstGeom prst="rect">
            <a:avLst/>
          </a:prstGeom>
          <a:noFill/>
        </p:spPr>
        <p:txBody>
          <a:bodyPr wrap="none" rtlCol="0">
            <a:spAutoFit/>
          </a:bodyPr>
          <a:lstStyle/>
          <a:p>
            <a:r>
              <a:rPr lang="en-US" sz="800" dirty="0"/>
              <a:t>d</a:t>
            </a:r>
            <a:r>
              <a:rPr lang="en-JP" sz="800" dirty="0"/>
              <a:t>o_A</a:t>
            </a:r>
          </a:p>
        </p:txBody>
      </p:sp>
      <p:sp>
        <p:nvSpPr>
          <p:cNvPr id="209" name="TextBox 208">
            <a:extLst>
              <a:ext uri="{FF2B5EF4-FFF2-40B4-BE49-F238E27FC236}">
                <a16:creationId xmlns:a16="http://schemas.microsoft.com/office/drawing/2014/main" id="{7512B031-B72F-BC4E-20A8-F4CCC036E059}"/>
              </a:ext>
            </a:extLst>
          </p:cNvPr>
          <p:cNvSpPr txBox="1"/>
          <p:nvPr/>
        </p:nvSpPr>
        <p:spPr>
          <a:xfrm>
            <a:off x="4746997" y="3484402"/>
            <a:ext cx="426720" cy="215444"/>
          </a:xfrm>
          <a:prstGeom prst="rect">
            <a:avLst/>
          </a:prstGeom>
          <a:noFill/>
        </p:spPr>
        <p:txBody>
          <a:bodyPr wrap="none" rtlCol="0">
            <a:spAutoFit/>
          </a:bodyPr>
          <a:lstStyle/>
          <a:p>
            <a:r>
              <a:rPr lang="en-US" sz="800" dirty="0"/>
              <a:t>d</a:t>
            </a:r>
            <a:r>
              <a:rPr lang="en-JP" sz="800" dirty="0"/>
              <a:t>o_B</a:t>
            </a:r>
          </a:p>
        </p:txBody>
      </p:sp>
      <p:sp>
        <p:nvSpPr>
          <p:cNvPr id="210" name="TextBox 209">
            <a:extLst>
              <a:ext uri="{FF2B5EF4-FFF2-40B4-BE49-F238E27FC236}">
                <a16:creationId xmlns:a16="http://schemas.microsoft.com/office/drawing/2014/main" id="{1E1E80D1-B9F5-B536-2E48-8D7612006427}"/>
              </a:ext>
            </a:extLst>
          </p:cNvPr>
          <p:cNvSpPr txBox="1"/>
          <p:nvPr/>
        </p:nvSpPr>
        <p:spPr>
          <a:xfrm>
            <a:off x="4723705" y="3902755"/>
            <a:ext cx="542136" cy="215444"/>
          </a:xfrm>
          <a:prstGeom prst="rect">
            <a:avLst/>
          </a:prstGeom>
          <a:noFill/>
        </p:spPr>
        <p:txBody>
          <a:bodyPr wrap="none" rtlCol="0">
            <a:spAutoFit/>
          </a:bodyPr>
          <a:lstStyle/>
          <a:p>
            <a:r>
              <a:rPr lang="en-US" sz="800" dirty="0"/>
              <a:t>d</a:t>
            </a:r>
            <a:r>
              <a:rPr lang="en-JP" sz="800" dirty="0"/>
              <a:t>one_B</a:t>
            </a:r>
          </a:p>
        </p:txBody>
      </p:sp>
      <p:sp>
        <p:nvSpPr>
          <p:cNvPr id="211" name="TextBox 210">
            <a:extLst>
              <a:ext uri="{FF2B5EF4-FFF2-40B4-BE49-F238E27FC236}">
                <a16:creationId xmlns:a16="http://schemas.microsoft.com/office/drawing/2014/main" id="{AC3A7B6F-8A36-1F69-ABBE-681334174217}"/>
              </a:ext>
            </a:extLst>
          </p:cNvPr>
          <p:cNvSpPr txBox="1"/>
          <p:nvPr/>
        </p:nvSpPr>
        <p:spPr>
          <a:xfrm>
            <a:off x="4723705" y="3235312"/>
            <a:ext cx="542136" cy="215444"/>
          </a:xfrm>
          <a:prstGeom prst="rect">
            <a:avLst/>
          </a:prstGeom>
          <a:noFill/>
        </p:spPr>
        <p:txBody>
          <a:bodyPr wrap="none" rtlCol="0">
            <a:spAutoFit/>
          </a:bodyPr>
          <a:lstStyle/>
          <a:p>
            <a:r>
              <a:rPr lang="en-US" sz="800" dirty="0"/>
              <a:t>d</a:t>
            </a:r>
            <a:r>
              <a:rPr lang="en-JP" sz="800" dirty="0"/>
              <a:t>one_A</a:t>
            </a:r>
          </a:p>
        </p:txBody>
      </p:sp>
      <p:sp>
        <p:nvSpPr>
          <p:cNvPr id="212" name="TextBox 211">
            <a:extLst>
              <a:ext uri="{FF2B5EF4-FFF2-40B4-BE49-F238E27FC236}">
                <a16:creationId xmlns:a16="http://schemas.microsoft.com/office/drawing/2014/main" id="{DED3B5CB-A551-8689-1FB1-E58D2C394195}"/>
              </a:ext>
            </a:extLst>
          </p:cNvPr>
          <p:cNvSpPr txBox="1"/>
          <p:nvPr/>
        </p:nvSpPr>
        <p:spPr>
          <a:xfrm>
            <a:off x="7058525" y="2852346"/>
            <a:ext cx="365806" cy="184666"/>
          </a:xfrm>
          <a:prstGeom prst="rect">
            <a:avLst/>
          </a:prstGeom>
          <a:noFill/>
        </p:spPr>
        <p:txBody>
          <a:bodyPr wrap="none" rtlCol="0">
            <a:spAutoFit/>
          </a:bodyPr>
          <a:lstStyle/>
          <a:p>
            <a:r>
              <a:rPr lang="en-US" sz="600" dirty="0"/>
              <a:t>d</a:t>
            </a:r>
            <a:r>
              <a:rPr lang="en-JP" sz="600" dirty="0"/>
              <a:t>o_A</a:t>
            </a:r>
          </a:p>
        </p:txBody>
      </p:sp>
      <p:sp>
        <p:nvSpPr>
          <p:cNvPr id="213" name="TextBox 212">
            <a:extLst>
              <a:ext uri="{FF2B5EF4-FFF2-40B4-BE49-F238E27FC236}">
                <a16:creationId xmlns:a16="http://schemas.microsoft.com/office/drawing/2014/main" id="{8CDE4C9E-EF4A-86F4-2D41-04B264B37A56}"/>
              </a:ext>
            </a:extLst>
          </p:cNvPr>
          <p:cNvSpPr txBox="1"/>
          <p:nvPr/>
        </p:nvSpPr>
        <p:spPr>
          <a:xfrm>
            <a:off x="7035233" y="3105917"/>
            <a:ext cx="452368" cy="184666"/>
          </a:xfrm>
          <a:prstGeom prst="rect">
            <a:avLst/>
          </a:prstGeom>
          <a:noFill/>
        </p:spPr>
        <p:txBody>
          <a:bodyPr wrap="none" rtlCol="0">
            <a:spAutoFit/>
          </a:bodyPr>
          <a:lstStyle/>
          <a:p>
            <a:r>
              <a:rPr lang="en-US" sz="600" dirty="0"/>
              <a:t>d</a:t>
            </a:r>
            <a:r>
              <a:rPr lang="en-JP" sz="600" dirty="0"/>
              <a:t>one_A</a:t>
            </a:r>
          </a:p>
        </p:txBody>
      </p:sp>
      <p:sp>
        <p:nvSpPr>
          <p:cNvPr id="214" name="TextBox 213">
            <a:extLst>
              <a:ext uri="{FF2B5EF4-FFF2-40B4-BE49-F238E27FC236}">
                <a16:creationId xmlns:a16="http://schemas.microsoft.com/office/drawing/2014/main" id="{E010940E-38B6-FD33-D4B8-34B6507079C2}"/>
              </a:ext>
            </a:extLst>
          </p:cNvPr>
          <p:cNvSpPr txBox="1"/>
          <p:nvPr/>
        </p:nvSpPr>
        <p:spPr>
          <a:xfrm>
            <a:off x="7070423" y="3530328"/>
            <a:ext cx="365806" cy="184666"/>
          </a:xfrm>
          <a:prstGeom prst="rect">
            <a:avLst/>
          </a:prstGeom>
          <a:noFill/>
        </p:spPr>
        <p:txBody>
          <a:bodyPr wrap="none" rtlCol="0">
            <a:spAutoFit/>
          </a:bodyPr>
          <a:lstStyle/>
          <a:p>
            <a:r>
              <a:rPr lang="en-US" sz="600" dirty="0"/>
              <a:t>d</a:t>
            </a:r>
            <a:r>
              <a:rPr lang="en-JP" sz="600" dirty="0"/>
              <a:t>o_A</a:t>
            </a:r>
          </a:p>
        </p:txBody>
      </p:sp>
      <p:sp>
        <p:nvSpPr>
          <p:cNvPr id="215" name="TextBox 214">
            <a:extLst>
              <a:ext uri="{FF2B5EF4-FFF2-40B4-BE49-F238E27FC236}">
                <a16:creationId xmlns:a16="http://schemas.microsoft.com/office/drawing/2014/main" id="{CA05F9BC-998B-58AC-3E45-7F7C178FC45C}"/>
              </a:ext>
            </a:extLst>
          </p:cNvPr>
          <p:cNvSpPr txBox="1"/>
          <p:nvPr/>
        </p:nvSpPr>
        <p:spPr>
          <a:xfrm>
            <a:off x="7047131" y="3783899"/>
            <a:ext cx="452368" cy="184666"/>
          </a:xfrm>
          <a:prstGeom prst="rect">
            <a:avLst/>
          </a:prstGeom>
          <a:noFill/>
        </p:spPr>
        <p:txBody>
          <a:bodyPr wrap="none" rtlCol="0">
            <a:spAutoFit/>
          </a:bodyPr>
          <a:lstStyle/>
          <a:p>
            <a:r>
              <a:rPr lang="en-US" sz="600" dirty="0"/>
              <a:t>d</a:t>
            </a:r>
            <a:r>
              <a:rPr lang="en-JP" sz="600" dirty="0"/>
              <a:t>one_A</a:t>
            </a:r>
          </a:p>
        </p:txBody>
      </p:sp>
      <p:sp>
        <p:nvSpPr>
          <p:cNvPr id="216" name="TextBox 215">
            <a:extLst>
              <a:ext uri="{FF2B5EF4-FFF2-40B4-BE49-F238E27FC236}">
                <a16:creationId xmlns:a16="http://schemas.microsoft.com/office/drawing/2014/main" id="{ED0C54A0-8352-688D-AC3D-A657941E4F61}"/>
              </a:ext>
            </a:extLst>
          </p:cNvPr>
          <p:cNvSpPr txBox="1"/>
          <p:nvPr/>
        </p:nvSpPr>
        <p:spPr>
          <a:xfrm>
            <a:off x="6865801" y="3374440"/>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217" name="TextBox 216">
            <a:extLst>
              <a:ext uri="{FF2B5EF4-FFF2-40B4-BE49-F238E27FC236}">
                <a16:creationId xmlns:a16="http://schemas.microsoft.com/office/drawing/2014/main" id="{371EC675-36E9-F038-3C11-69249F98DB4B}"/>
              </a:ext>
            </a:extLst>
          </p:cNvPr>
          <p:cNvSpPr txBox="1"/>
          <p:nvPr/>
        </p:nvSpPr>
        <p:spPr>
          <a:xfrm>
            <a:off x="7200187" y="3374033"/>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218" name="TextBox 217">
            <a:extLst>
              <a:ext uri="{FF2B5EF4-FFF2-40B4-BE49-F238E27FC236}">
                <a16:creationId xmlns:a16="http://schemas.microsoft.com/office/drawing/2014/main" id="{4FCFDEC4-D8BB-97D5-C423-54337E1D1CE7}"/>
              </a:ext>
            </a:extLst>
          </p:cNvPr>
          <p:cNvSpPr txBox="1"/>
          <p:nvPr/>
        </p:nvSpPr>
        <p:spPr>
          <a:xfrm>
            <a:off x="7563014" y="3374638"/>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219" name="TextBox 218">
            <a:extLst>
              <a:ext uri="{FF2B5EF4-FFF2-40B4-BE49-F238E27FC236}">
                <a16:creationId xmlns:a16="http://schemas.microsoft.com/office/drawing/2014/main" id="{7292C5F4-0428-2B6D-6587-5B6FA78235BA}"/>
              </a:ext>
            </a:extLst>
          </p:cNvPr>
          <p:cNvSpPr txBox="1"/>
          <p:nvPr/>
        </p:nvSpPr>
        <p:spPr>
          <a:xfrm>
            <a:off x="6489533" y="3380790"/>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220" name="Right Arrow 219">
            <a:extLst>
              <a:ext uri="{FF2B5EF4-FFF2-40B4-BE49-F238E27FC236}">
                <a16:creationId xmlns:a16="http://schemas.microsoft.com/office/drawing/2014/main" id="{EA0577FE-55FF-6CDF-7154-AE3CDA6F1C2B}"/>
              </a:ext>
            </a:extLst>
          </p:cNvPr>
          <p:cNvSpPr/>
          <p:nvPr/>
        </p:nvSpPr>
        <p:spPr>
          <a:xfrm>
            <a:off x="5654222" y="3362369"/>
            <a:ext cx="822954" cy="2844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bg1">
                  <a:lumMod val="50000"/>
                </a:schemeClr>
              </a:solidFill>
            </a:endParaRPr>
          </a:p>
        </p:txBody>
      </p:sp>
      <p:sp>
        <p:nvSpPr>
          <p:cNvPr id="221" name="TextBox 220">
            <a:extLst>
              <a:ext uri="{FF2B5EF4-FFF2-40B4-BE49-F238E27FC236}">
                <a16:creationId xmlns:a16="http://schemas.microsoft.com/office/drawing/2014/main" id="{FE375E02-8CA3-5BF8-018D-0C877784FC6C}"/>
              </a:ext>
            </a:extLst>
          </p:cNvPr>
          <p:cNvSpPr txBox="1"/>
          <p:nvPr/>
        </p:nvSpPr>
        <p:spPr>
          <a:xfrm>
            <a:off x="5618535" y="3621684"/>
            <a:ext cx="902811" cy="338554"/>
          </a:xfrm>
          <a:prstGeom prst="rect">
            <a:avLst/>
          </a:prstGeom>
          <a:noFill/>
        </p:spPr>
        <p:txBody>
          <a:bodyPr wrap="none" rtlCol="0">
            <a:spAutoFit/>
          </a:bodyPr>
          <a:lstStyle/>
          <a:p>
            <a:pPr algn="ctr"/>
            <a:r>
              <a:rPr lang="en-JP" sz="800" dirty="0">
                <a:solidFill>
                  <a:schemeClr val="bg1">
                    <a:lumMod val="50000"/>
                  </a:schemeClr>
                </a:solidFill>
              </a:rPr>
              <a:t>複数のモデルを</a:t>
            </a:r>
          </a:p>
          <a:p>
            <a:pPr algn="ctr"/>
            <a:r>
              <a:rPr lang="en-JP" sz="800" dirty="0">
                <a:solidFill>
                  <a:schemeClr val="bg1">
                    <a:lumMod val="50000"/>
                  </a:schemeClr>
                </a:solidFill>
              </a:rPr>
              <a:t>同期する</a:t>
            </a:r>
          </a:p>
        </p:txBody>
      </p:sp>
    </p:spTree>
    <p:extLst>
      <p:ext uri="{BB962C8B-B14F-4D97-AF65-F5344CB8AC3E}">
        <p14:creationId xmlns:p14="http://schemas.microsoft.com/office/powerpoint/2010/main" val="867202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43000"/>
            <a:ext cx="8585200" cy="29154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離散制御器合成</a:t>
            </a:r>
            <a:r>
              <a:rPr lang="ja-JP" altLang="en-US" sz="2800" b="0" i="0">
                <a:solidFill>
                  <a:schemeClr val="tx2">
                    <a:lumMod val="25000"/>
                  </a:schemeClr>
                </a:solidFill>
                <a:effectLst/>
                <a:latin typeface="Lato" panose="020F0502020204030203" pitchFamily="34" charset="0"/>
                <a:cs typeface="Lato" panose="020F0502020204030203" pitchFamily="34" charset="0"/>
              </a:rPr>
              <a:t>は</a:t>
            </a:r>
            <a:r>
              <a:rPr lang="ja-JP" altLang="en-US" sz="2800" b="0" i="0" u="sng">
                <a:solidFill>
                  <a:srgbClr val="FF0000"/>
                </a:solidFill>
                <a:effectLst/>
                <a:latin typeface="Lato" panose="020F0502020204030203" pitchFamily="34" charset="0"/>
                <a:cs typeface="Lato" panose="020F0502020204030203" pitchFamily="34" charset="0"/>
              </a:rPr>
              <a:t>４ステップ</a:t>
            </a:r>
            <a:r>
              <a:rPr lang="ja-JP" altLang="en-US" sz="2800">
                <a:solidFill>
                  <a:schemeClr val="tx2">
                    <a:lumMod val="25000"/>
                  </a:schemeClr>
                </a:solidFill>
                <a:latin typeface="Lato" panose="020F0502020204030203" pitchFamily="34" charset="0"/>
                <a:cs typeface="Lato" panose="020F0502020204030203" pitchFamily="34" charset="0"/>
              </a:rPr>
              <a:t>で構成される</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制御器を合成する上で３つの中間生成物が生成される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・全体モデル：環境全体の振る舞いを表す</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・マップ空間：全体モデルに違反状態をマッピングした</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・ゲーム空間：安全性ゲームを解くための</a:t>
            </a:r>
            <a:r>
              <a:rPr lang="en-US" altLang="ja-JP" sz="2400" dirty="0">
                <a:solidFill>
                  <a:schemeClr val="tx2">
                    <a:lumMod val="25000"/>
                  </a:schemeClr>
                </a:solidFill>
                <a:latin typeface="Lato" panose="020F0502020204030203" pitchFamily="34" charset="0"/>
                <a:cs typeface="Lato" panose="020F0502020204030203" pitchFamily="34" charset="0"/>
              </a:rPr>
              <a:t>LTS</a:t>
            </a:r>
          </a:p>
        </p:txBody>
      </p:sp>
      <p:sp>
        <p:nvSpPr>
          <p:cNvPr id="111" name="Chevron 110">
            <a:extLst>
              <a:ext uri="{FF2B5EF4-FFF2-40B4-BE49-F238E27FC236}">
                <a16:creationId xmlns:a16="http://schemas.microsoft.com/office/drawing/2014/main" id="{18FB7F96-3ED4-16CF-41C7-2176EE93700E}"/>
              </a:ext>
            </a:extLst>
          </p:cNvPr>
          <p:cNvSpPr/>
          <p:nvPr/>
        </p:nvSpPr>
        <p:spPr>
          <a:xfrm>
            <a:off x="1474023"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194" idx="1"/>
          </p:cNvCxnSpPr>
          <p:nvPr/>
        </p:nvCxnSpPr>
        <p:spPr>
          <a:xfrm flipV="1">
            <a:off x="1384330"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31413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69952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757365"/>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136327"/>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160" idx="3"/>
            <a:endCxn id="194" idx="1"/>
          </p:cNvCxnSpPr>
          <p:nvPr/>
        </p:nvCxnSpPr>
        <p:spPr>
          <a:xfrm>
            <a:off x="3100024"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AB04828F-0A1E-888F-1335-C68E529ACF8A}"/>
              </a:ext>
            </a:extLst>
          </p:cNvPr>
          <p:cNvSpPr/>
          <p:nvPr/>
        </p:nvSpPr>
        <p:spPr>
          <a:xfrm>
            <a:off x="2338105"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166" name="Straight Arrow Connector 165">
            <a:extLst>
              <a:ext uri="{FF2B5EF4-FFF2-40B4-BE49-F238E27FC236}">
                <a16:creationId xmlns:a16="http://schemas.microsoft.com/office/drawing/2014/main" id="{52399207-2390-69C9-9E8C-ADBD4A0E7940}"/>
              </a:ext>
            </a:extLst>
          </p:cNvPr>
          <p:cNvCxnSpPr>
            <a:cxnSpLocks/>
            <a:stCxn id="111" idx="3"/>
            <a:endCxn id="160" idx="1"/>
          </p:cNvCxnSpPr>
          <p:nvPr/>
        </p:nvCxnSpPr>
        <p:spPr>
          <a:xfrm>
            <a:off x="2235942"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4" name="Chevron 193">
            <a:extLst>
              <a:ext uri="{FF2B5EF4-FFF2-40B4-BE49-F238E27FC236}">
                <a16:creationId xmlns:a16="http://schemas.microsoft.com/office/drawing/2014/main" id="{B4F41BA7-E8B7-CC1E-CFB9-FB680D551BB9}"/>
              </a:ext>
            </a:extLst>
          </p:cNvPr>
          <p:cNvSpPr/>
          <p:nvPr/>
        </p:nvSpPr>
        <p:spPr>
          <a:xfrm>
            <a:off x="3301992"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195" name="Chevron 194">
            <a:extLst>
              <a:ext uri="{FF2B5EF4-FFF2-40B4-BE49-F238E27FC236}">
                <a16:creationId xmlns:a16="http://schemas.microsoft.com/office/drawing/2014/main" id="{69C3195D-F048-1E74-D6CC-9C5CCA3298D1}"/>
              </a:ext>
            </a:extLst>
          </p:cNvPr>
          <p:cNvSpPr/>
          <p:nvPr/>
        </p:nvSpPr>
        <p:spPr>
          <a:xfrm>
            <a:off x="7168374"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34" name="Straight Arrow Connector 233">
            <a:extLst>
              <a:ext uri="{FF2B5EF4-FFF2-40B4-BE49-F238E27FC236}">
                <a16:creationId xmlns:a16="http://schemas.microsoft.com/office/drawing/2014/main" id="{5196855D-314F-DA72-DA5E-F5220820BEE5}"/>
              </a:ext>
            </a:extLst>
          </p:cNvPr>
          <p:cNvCxnSpPr>
            <a:cxnSpLocks/>
            <a:stCxn id="194" idx="3"/>
            <a:endCxn id="17" idx="1"/>
          </p:cNvCxnSpPr>
          <p:nvPr/>
        </p:nvCxnSpPr>
        <p:spPr>
          <a:xfrm>
            <a:off x="4164704"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682B44D-7784-029A-3F58-0FF50826F21F}"/>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a:t>
            </a:r>
            <a:r>
              <a:rPr lang="en-US"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の概要</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7" name="Rounded Rectangle 16">
            <a:extLst>
              <a:ext uri="{FF2B5EF4-FFF2-40B4-BE49-F238E27FC236}">
                <a16:creationId xmlns:a16="http://schemas.microsoft.com/office/drawing/2014/main" id="{5CE9707F-8D97-EF04-F0F0-1B68EA96DB7A}"/>
              </a:ext>
            </a:extLst>
          </p:cNvPr>
          <p:cNvSpPr/>
          <p:nvPr/>
        </p:nvSpPr>
        <p:spPr>
          <a:xfrm>
            <a:off x="4312926"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3" name="Chevron 22">
            <a:extLst>
              <a:ext uri="{FF2B5EF4-FFF2-40B4-BE49-F238E27FC236}">
                <a16:creationId xmlns:a16="http://schemas.microsoft.com/office/drawing/2014/main" id="{83C529AB-FD32-D27E-9A17-2C440CFA18BA}"/>
              </a:ext>
            </a:extLst>
          </p:cNvPr>
          <p:cNvSpPr/>
          <p:nvPr/>
        </p:nvSpPr>
        <p:spPr>
          <a:xfrm>
            <a:off x="5228343"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23" idx="3"/>
            <a:endCxn id="19" idx="1"/>
          </p:cNvCxnSpPr>
          <p:nvPr/>
        </p:nvCxnSpPr>
        <p:spPr>
          <a:xfrm flipV="1">
            <a:off x="5999872"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125618-CAB4-5732-49FE-9EA4AF6D8C72}"/>
              </a:ext>
            </a:extLst>
          </p:cNvPr>
          <p:cNvCxnSpPr>
            <a:cxnSpLocks/>
            <a:stCxn id="17" idx="3"/>
            <a:endCxn id="23" idx="1"/>
          </p:cNvCxnSpPr>
          <p:nvPr/>
        </p:nvCxnSpPr>
        <p:spPr>
          <a:xfrm>
            <a:off x="5074845"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74F1ADE-6AD2-8EB6-E6E9-37AC42399E45}"/>
              </a:ext>
            </a:extLst>
          </p:cNvPr>
          <p:cNvSpPr txBox="1"/>
          <p:nvPr/>
        </p:nvSpPr>
        <p:spPr>
          <a:xfrm>
            <a:off x="4230693" y="6509868"/>
            <a:ext cx="4775959" cy="268383"/>
          </a:xfrm>
          <a:prstGeom prst="rect">
            <a:avLst/>
          </a:prstGeom>
          <a:noFill/>
          <a:ln>
            <a:noFill/>
          </a:ln>
        </p:spPr>
        <p:txBody>
          <a:bodyPr wrap="square" rtlCol="0">
            <a:spAutoFit/>
          </a:bodyPr>
          <a:lstStyle/>
          <a:p>
            <a:r>
              <a:rPr lang="en-JP" sz="1100" dirty="0">
                <a:solidFill>
                  <a:schemeClr val="tx2">
                    <a:lumMod val="50000"/>
                  </a:schemeClr>
                </a:solidFill>
                <a:latin typeface="+mj-lt"/>
              </a:rPr>
              <a:t>[1] </a:t>
            </a:r>
            <a:r>
              <a:rPr lang="en-US" sz="1100" b="0" i="0" dirty="0">
                <a:effectLst/>
                <a:latin typeface="+mj-lt"/>
              </a:rPr>
              <a:t>N. R. </a:t>
            </a:r>
            <a:r>
              <a:rPr lang="en-US" sz="1100" b="0" i="0" dirty="0" err="1">
                <a:effectLst/>
                <a:latin typeface="+mj-lt"/>
              </a:rPr>
              <a:t>D’Ippolito</a:t>
            </a:r>
            <a:r>
              <a:rPr lang="en-US" sz="1100" b="0" i="0" dirty="0">
                <a:effectLst/>
                <a:latin typeface="+mj-lt"/>
              </a:rPr>
              <a:t>, </a:t>
            </a:r>
            <a:r>
              <a:rPr lang="en-US" sz="1100" b="0" i="0" dirty="0" err="1">
                <a:effectLst/>
                <a:latin typeface="+mj-lt"/>
              </a:rPr>
              <a:t>et.al</a:t>
            </a:r>
            <a:r>
              <a:rPr lang="en-US" sz="1100" b="0" i="0" dirty="0">
                <a:effectLst/>
                <a:latin typeface="+mj-lt"/>
              </a:rPr>
              <a:t>., “Synthesis of live </a:t>
            </a:r>
            <a:r>
              <a:rPr lang="en-US" sz="1100" b="0" i="0" dirty="0" err="1">
                <a:effectLst/>
                <a:latin typeface="+mj-lt"/>
              </a:rPr>
              <a:t>behaviour</a:t>
            </a:r>
            <a:r>
              <a:rPr lang="en-US" sz="1100" b="0" i="0" dirty="0">
                <a:effectLst/>
                <a:latin typeface="+mj-lt"/>
              </a:rPr>
              <a:t> models,” FSE ’10</a:t>
            </a:r>
            <a:endParaRPr lang="en-JP" sz="1100" dirty="0">
              <a:solidFill>
                <a:schemeClr val="tx2">
                  <a:lumMod val="50000"/>
                </a:schemeClr>
              </a:solidFill>
              <a:latin typeface="+mj-lt"/>
            </a:endParaRPr>
          </a:p>
        </p:txBody>
      </p:sp>
      <p:sp>
        <p:nvSpPr>
          <p:cNvPr id="13" name="Rectangle 12">
            <a:extLst>
              <a:ext uri="{FF2B5EF4-FFF2-40B4-BE49-F238E27FC236}">
                <a16:creationId xmlns:a16="http://schemas.microsoft.com/office/drawing/2014/main" id="{C3787271-5405-14E1-5061-8068222081D9}"/>
              </a:ext>
            </a:extLst>
          </p:cNvPr>
          <p:cNvSpPr/>
          <p:nvPr/>
        </p:nvSpPr>
        <p:spPr>
          <a:xfrm>
            <a:off x="543154"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978461"/>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439084"/>
            <a:ext cx="234360" cy="307777"/>
          </a:xfrm>
          <a:prstGeom prst="rect">
            <a:avLst/>
          </a:prstGeom>
          <a:noFill/>
        </p:spPr>
        <p:txBody>
          <a:bodyPr wrap="none" rtlCol="0">
            <a:spAutoFit/>
          </a:bodyPr>
          <a:lstStyle/>
          <a:p>
            <a:r>
              <a:rPr lang="en-JP" dirty="0">
                <a:solidFill>
                  <a:schemeClr val="bg1"/>
                </a:solidFill>
              </a:rPr>
              <a:t>:</a:t>
            </a:r>
          </a:p>
        </p:txBody>
      </p:sp>
      <p:cxnSp>
        <p:nvCxnSpPr>
          <p:cNvPr id="21" name="Straight Arrow Connector 20">
            <a:extLst>
              <a:ext uri="{FF2B5EF4-FFF2-40B4-BE49-F238E27FC236}">
                <a16:creationId xmlns:a16="http://schemas.microsoft.com/office/drawing/2014/main" id="{1A796B84-5CAD-0389-70BB-E9349A2098B0}"/>
              </a:ext>
            </a:extLst>
          </p:cNvPr>
          <p:cNvCxnSpPr>
            <a:cxnSpLocks/>
            <a:stCxn id="3" idx="3"/>
            <a:endCxn id="111" idx="1"/>
          </p:cNvCxnSpPr>
          <p:nvPr/>
        </p:nvCxnSpPr>
        <p:spPr>
          <a:xfrm>
            <a:off x="1388574"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131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140</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ゲーム空間の構築</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（Step2）</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EFEA726B-916A-9A10-D4E9-2705907E1FA9}"/>
              </a:ext>
            </a:extLst>
          </p:cNvPr>
          <p:cNvSpPr/>
          <p:nvPr/>
        </p:nvSpPr>
        <p:spPr>
          <a:xfrm>
            <a:off x="5556594" y="4769448"/>
            <a:ext cx="3510668" cy="1193809"/>
          </a:xfrm>
          <a:prstGeom prst="roundRect">
            <a:avLst>
              <a:gd name="adj" fmla="val 11475"/>
            </a:avLst>
          </a:prstGeom>
          <a:solidFill>
            <a:schemeClr val="bg1">
              <a:lumMod val="6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dirty="0"/>
              <a:t>3</a:t>
            </a:r>
            <a:r>
              <a:rPr lang="en-JP" dirty="0"/>
              <a:t>：ゲーム空間の構築</a:t>
            </a:r>
          </a:p>
        </p:txBody>
      </p:sp>
      <p:sp>
        <p:nvSpPr>
          <p:cNvPr id="3" name="Rounded Rectangle 2">
            <a:extLst>
              <a:ext uri="{FF2B5EF4-FFF2-40B4-BE49-F238E27FC236}">
                <a16:creationId xmlns:a16="http://schemas.microsoft.com/office/drawing/2014/main" id="{BA9A93D6-DA7C-184A-3623-42C980EC7BB9}"/>
              </a:ext>
            </a:extLst>
          </p:cNvPr>
          <p:cNvSpPr/>
          <p:nvPr/>
        </p:nvSpPr>
        <p:spPr>
          <a:xfrm>
            <a:off x="138437" y="3859152"/>
            <a:ext cx="3899139" cy="1329122"/>
          </a:xfrm>
          <a:prstGeom prst="roundRect">
            <a:avLst>
              <a:gd name="adj" fmla="val 11475"/>
            </a:avLst>
          </a:prstGeom>
          <a:solidFill>
            <a:schemeClr val="bg1">
              <a:lumMod val="85000"/>
              <a:alpha val="600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Step1：全体モデルの構築</a:t>
            </a:r>
          </a:p>
        </p:txBody>
      </p:sp>
      <p:sp>
        <p:nvSpPr>
          <p:cNvPr id="9" name="Rounded Rectangle 8">
            <a:extLst>
              <a:ext uri="{FF2B5EF4-FFF2-40B4-BE49-F238E27FC236}">
                <a16:creationId xmlns:a16="http://schemas.microsoft.com/office/drawing/2014/main" id="{AFDD5591-300A-5450-3271-34423F580B78}"/>
              </a:ext>
            </a:extLst>
          </p:cNvPr>
          <p:cNvSpPr/>
          <p:nvPr/>
        </p:nvSpPr>
        <p:spPr>
          <a:xfrm>
            <a:off x="2665405" y="4235569"/>
            <a:ext cx="4047630" cy="2553419"/>
          </a:xfrm>
          <a:prstGeom prst="roundRect">
            <a:avLst>
              <a:gd name="adj" fmla="val 742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altLang="ja-JP" dirty="0"/>
              <a:t>2</a:t>
            </a:r>
            <a:r>
              <a:rPr lang="en-JP" dirty="0"/>
              <a:t>：ゲーム空間の構築</a:t>
            </a:r>
          </a:p>
        </p:txBody>
      </p:sp>
      <p:sp>
        <p:nvSpPr>
          <p:cNvPr id="10" name="Chevron 9">
            <a:extLst>
              <a:ext uri="{FF2B5EF4-FFF2-40B4-BE49-F238E27FC236}">
                <a16:creationId xmlns:a16="http://schemas.microsoft.com/office/drawing/2014/main" id="{597AABE5-476F-6B9D-F531-F500FB07F880}"/>
              </a:ext>
            </a:extLst>
          </p:cNvPr>
          <p:cNvSpPr/>
          <p:nvPr/>
        </p:nvSpPr>
        <p:spPr>
          <a:xfrm>
            <a:off x="1657039" y="4387714"/>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並列合成</a:t>
            </a:r>
          </a:p>
        </p:txBody>
      </p:sp>
      <p:cxnSp>
        <p:nvCxnSpPr>
          <p:cNvPr id="11" name="Elbow Connector 10">
            <a:extLst>
              <a:ext uri="{FF2B5EF4-FFF2-40B4-BE49-F238E27FC236}">
                <a16:creationId xmlns:a16="http://schemas.microsoft.com/office/drawing/2014/main" id="{A47F766B-98C4-FC8E-AF6B-3948A575DF0E}"/>
              </a:ext>
            </a:extLst>
          </p:cNvPr>
          <p:cNvCxnSpPr>
            <a:cxnSpLocks/>
            <a:stCxn id="14" idx="3"/>
            <a:endCxn id="27" idx="1"/>
          </p:cNvCxnSpPr>
          <p:nvPr/>
        </p:nvCxnSpPr>
        <p:spPr>
          <a:xfrm flipV="1">
            <a:off x="3914456" y="5435599"/>
            <a:ext cx="686731" cy="321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97EF78E6-CE14-535D-DB6C-344C0F10B54F}"/>
              </a:ext>
            </a:extLst>
          </p:cNvPr>
          <p:cNvSpPr/>
          <p:nvPr/>
        </p:nvSpPr>
        <p:spPr>
          <a:xfrm>
            <a:off x="238229" y="4332989"/>
            <a:ext cx="1163692"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環境モデル 1</a:t>
            </a:r>
            <a:endParaRPr lang="en-JP" sz="1200" dirty="0">
              <a:solidFill>
                <a:schemeClr val="bg1">
                  <a:lumMod val="75000"/>
                </a:schemeClr>
              </a:solidFill>
            </a:endParaRPr>
          </a:p>
        </p:txBody>
      </p:sp>
      <p:sp>
        <p:nvSpPr>
          <p:cNvPr id="13" name="Rounded Rectangle 12">
            <a:extLst>
              <a:ext uri="{FF2B5EF4-FFF2-40B4-BE49-F238E27FC236}">
                <a16:creationId xmlns:a16="http://schemas.microsoft.com/office/drawing/2014/main" id="{10CCA25F-BB3B-3424-49E5-4F22B786C9B0}"/>
              </a:ext>
            </a:extLst>
          </p:cNvPr>
          <p:cNvSpPr/>
          <p:nvPr/>
        </p:nvSpPr>
        <p:spPr>
          <a:xfrm>
            <a:off x="237367" y="4718373"/>
            <a:ext cx="1164553"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環境モデル 2</a:t>
            </a:r>
            <a:endParaRPr lang="en-JP" sz="1200" dirty="0">
              <a:solidFill>
                <a:schemeClr val="bg1">
                  <a:lumMod val="75000"/>
                </a:schemeClr>
              </a:solidFill>
            </a:endParaRPr>
          </a:p>
        </p:txBody>
      </p:sp>
      <p:sp>
        <p:nvSpPr>
          <p:cNvPr id="14" name="Rounded Rectangle 13">
            <a:extLst>
              <a:ext uri="{FF2B5EF4-FFF2-40B4-BE49-F238E27FC236}">
                <a16:creationId xmlns:a16="http://schemas.microsoft.com/office/drawing/2014/main" id="{D48FADC2-3BC8-662F-05C2-43ABB8F94A4A}"/>
              </a:ext>
            </a:extLst>
          </p:cNvPr>
          <p:cNvSpPr/>
          <p:nvPr/>
        </p:nvSpPr>
        <p:spPr>
          <a:xfrm>
            <a:off x="2749903" y="5584295"/>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監視モデル 1</a:t>
            </a:r>
            <a:endParaRPr lang="en-JP" sz="1200" dirty="0">
              <a:solidFill>
                <a:schemeClr val="tx1"/>
              </a:solidFill>
            </a:endParaRPr>
          </a:p>
        </p:txBody>
      </p:sp>
      <p:sp>
        <p:nvSpPr>
          <p:cNvPr id="15" name="Rounded Rectangle 14">
            <a:extLst>
              <a:ext uri="{FF2B5EF4-FFF2-40B4-BE49-F238E27FC236}">
                <a16:creationId xmlns:a16="http://schemas.microsoft.com/office/drawing/2014/main" id="{BBABD241-6E63-2EFD-74F9-92C2417FC1CC}"/>
              </a:ext>
            </a:extLst>
          </p:cNvPr>
          <p:cNvSpPr/>
          <p:nvPr/>
        </p:nvSpPr>
        <p:spPr>
          <a:xfrm>
            <a:off x="2749903" y="5963257"/>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監視モデル 2</a:t>
            </a:r>
            <a:endParaRPr lang="en-JP" sz="1200" dirty="0">
              <a:solidFill>
                <a:schemeClr val="tx1"/>
              </a:solidFill>
            </a:endParaRPr>
          </a:p>
        </p:txBody>
      </p:sp>
      <p:sp>
        <p:nvSpPr>
          <p:cNvPr id="16" name="Rounded Rectangle 15">
            <a:extLst>
              <a:ext uri="{FF2B5EF4-FFF2-40B4-BE49-F238E27FC236}">
                <a16:creationId xmlns:a16="http://schemas.microsoft.com/office/drawing/2014/main" id="{5087E03B-2910-B82A-287A-B44BF65E42F0}"/>
              </a:ext>
            </a:extLst>
          </p:cNvPr>
          <p:cNvSpPr/>
          <p:nvPr/>
        </p:nvSpPr>
        <p:spPr>
          <a:xfrm>
            <a:off x="7990903" y="5218727"/>
            <a:ext cx="955407" cy="43313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lumMod val="75000"/>
                  </a:schemeClr>
                </a:solidFill>
              </a:rPr>
              <a:t>制御器</a:t>
            </a:r>
          </a:p>
        </p:txBody>
      </p:sp>
      <p:cxnSp>
        <p:nvCxnSpPr>
          <p:cNvPr id="17" name="Elbow Connector 16">
            <a:extLst>
              <a:ext uri="{FF2B5EF4-FFF2-40B4-BE49-F238E27FC236}">
                <a16:creationId xmlns:a16="http://schemas.microsoft.com/office/drawing/2014/main" id="{1B1CEDAA-824A-1570-F90B-27DEDC3A4F07}"/>
              </a:ext>
            </a:extLst>
          </p:cNvPr>
          <p:cNvCxnSpPr>
            <a:cxnSpLocks/>
            <a:stCxn id="12" idx="3"/>
            <a:endCxn id="10" idx="1"/>
          </p:cNvCxnSpPr>
          <p:nvPr/>
        </p:nvCxnSpPr>
        <p:spPr>
          <a:xfrm>
            <a:off x="1401921" y="4505494"/>
            <a:ext cx="341025" cy="172504"/>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C392C831-4996-898D-615A-5AF68EE93E13}"/>
              </a:ext>
            </a:extLst>
          </p:cNvPr>
          <p:cNvSpPr/>
          <p:nvPr/>
        </p:nvSpPr>
        <p:spPr>
          <a:xfrm>
            <a:off x="2749903" y="6342147"/>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監視モデル 3</a:t>
            </a:r>
            <a:endParaRPr lang="en-JP" sz="1200" dirty="0">
              <a:solidFill>
                <a:schemeClr val="tx1"/>
              </a:solidFill>
            </a:endParaRPr>
          </a:p>
        </p:txBody>
      </p:sp>
      <p:cxnSp>
        <p:nvCxnSpPr>
          <p:cNvPr id="19" name="Elbow Connector 18">
            <a:extLst>
              <a:ext uri="{FF2B5EF4-FFF2-40B4-BE49-F238E27FC236}">
                <a16:creationId xmlns:a16="http://schemas.microsoft.com/office/drawing/2014/main" id="{FE17EAC9-5C34-7869-4753-648E7E2C6599}"/>
              </a:ext>
            </a:extLst>
          </p:cNvPr>
          <p:cNvCxnSpPr>
            <a:cxnSpLocks/>
            <a:stCxn id="18" idx="3"/>
            <a:endCxn id="27" idx="1"/>
          </p:cNvCxnSpPr>
          <p:nvPr/>
        </p:nvCxnSpPr>
        <p:spPr>
          <a:xfrm flipV="1">
            <a:off x="3914456" y="5435599"/>
            <a:ext cx="686731" cy="10790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A1EB54B6-B2BB-2D6F-C961-B06E6A7A33C6}"/>
              </a:ext>
            </a:extLst>
          </p:cNvPr>
          <p:cNvSpPr/>
          <p:nvPr/>
        </p:nvSpPr>
        <p:spPr>
          <a:xfrm>
            <a:off x="5689384" y="5018246"/>
            <a:ext cx="955407" cy="834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a:t>
            </a:r>
          </a:p>
          <a:p>
            <a:pPr algn="ctr"/>
            <a:r>
              <a:rPr lang="en-JP" sz="1200" dirty="0">
                <a:solidFill>
                  <a:schemeClr val="tx1"/>
                </a:solidFill>
              </a:rPr>
              <a:t>空間</a:t>
            </a:r>
          </a:p>
        </p:txBody>
      </p:sp>
      <p:cxnSp>
        <p:nvCxnSpPr>
          <p:cNvPr id="21" name="Straight Arrow Connector 20">
            <a:extLst>
              <a:ext uri="{FF2B5EF4-FFF2-40B4-BE49-F238E27FC236}">
                <a16:creationId xmlns:a16="http://schemas.microsoft.com/office/drawing/2014/main" id="{1DFD03B1-CED3-D2BB-E981-358D5E89AE54}"/>
              </a:ext>
            </a:extLst>
          </p:cNvPr>
          <p:cNvCxnSpPr>
            <a:cxnSpLocks/>
            <a:stCxn id="20" idx="3"/>
            <a:endCxn id="28" idx="1"/>
          </p:cNvCxnSpPr>
          <p:nvPr/>
        </p:nvCxnSpPr>
        <p:spPr>
          <a:xfrm flipV="1">
            <a:off x="6644791" y="5435599"/>
            <a:ext cx="275103"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B75DBAA-850A-09F9-3F21-8C8BCD78B7FA}"/>
              </a:ext>
            </a:extLst>
          </p:cNvPr>
          <p:cNvCxnSpPr>
            <a:cxnSpLocks/>
            <a:stCxn id="28" idx="3"/>
            <a:endCxn id="16" idx="1"/>
          </p:cNvCxnSpPr>
          <p:nvPr/>
        </p:nvCxnSpPr>
        <p:spPr>
          <a:xfrm flipV="1">
            <a:off x="7789394" y="5435296"/>
            <a:ext cx="201509" cy="30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77F0B04-61F4-758B-B01C-1EC61BCCB2F5}"/>
              </a:ext>
            </a:extLst>
          </p:cNvPr>
          <p:cNvCxnSpPr>
            <a:cxnSpLocks/>
            <a:stCxn id="13" idx="3"/>
            <a:endCxn id="10" idx="1"/>
          </p:cNvCxnSpPr>
          <p:nvPr/>
        </p:nvCxnSpPr>
        <p:spPr>
          <a:xfrm flipV="1">
            <a:off x="1401920" y="4677998"/>
            <a:ext cx="341026" cy="212880"/>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D5D60D24-9DCA-5331-E3D2-38C4047536F3}"/>
              </a:ext>
            </a:extLst>
          </p:cNvPr>
          <p:cNvCxnSpPr>
            <a:cxnSpLocks/>
            <a:stCxn id="25" idx="3"/>
            <a:endCxn id="27" idx="1"/>
          </p:cNvCxnSpPr>
          <p:nvPr/>
        </p:nvCxnSpPr>
        <p:spPr>
          <a:xfrm>
            <a:off x="3914456" y="4672409"/>
            <a:ext cx="686731" cy="7631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B781707D-23DB-3020-1086-42D88E307316}"/>
              </a:ext>
            </a:extLst>
          </p:cNvPr>
          <p:cNvSpPr/>
          <p:nvPr/>
        </p:nvSpPr>
        <p:spPr>
          <a:xfrm>
            <a:off x="2959049" y="4326485"/>
            <a:ext cx="955407"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26" name="Straight Arrow Connector 25">
            <a:extLst>
              <a:ext uri="{FF2B5EF4-FFF2-40B4-BE49-F238E27FC236}">
                <a16:creationId xmlns:a16="http://schemas.microsoft.com/office/drawing/2014/main" id="{67AA0CC0-657F-224C-5BAF-239BA82126B8}"/>
              </a:ext>
            </a:extLst>
          </p:cNvPr>
          <p:cNvCxnSpPr>
            <a:cxnSpLocks/>
            <a:stCxn id="10" idx="3"/>
            <a:endCxn id="25" idx="1"/>
          </p:cNvCxnSpPr>
          <p:nvPr/>
        </p:nvCxnSpPr>
        <p:spPr>
          <a:xfrm flipV="1">
            <a:off x="2612446" y="4672409"/>
            <a:ext cx="346603" cy="55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hevron 26">
            <a:extLst>
              <a:ext uri="{FF2B5EF4-FFF2-40B4-BE49-F238E27FC236}">
                <a16:creationId xmlns:a16="http://schemas.microsoft.com/office/drawing/2014/main" id="{27632B20-3752-EF3A-211F-5D7565EEE71F}"/>
              </a:ext>
            </a:extLst>
          </p:cNvPr>
          <p:cNvSpPr/>
          <p:nvPr/>
        </p:nvSpPr>
        <p:spPr>
          <a:xfrm>
            <a:off x="4515280" y="5145315"/>
            <a:ext cx="955407"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改変</a:t>
            </a:r>
          </a:p>
          <a:p>
            <a:pPr algn="ctr"/>
            <a:r>
              <a:rPr lang="en-JP" sz="1100" dirty="0">
                <a:solidFill>
                  <a:schemeClr val="bg1"/>
                </a:solidFill>
              </a:rPr>
              <a:t>並列合成</a:t>
            </a:r>
          </a:p>
        </p:txBody>
      </p:sp>
      <p:sp>
        <p:nvSpPr>
          <p:cNvPr id="28" name="Chevron 27">
            <a:extLst>
              <a:ext uri="{FF2B5EF4-FFF2-40B4-BE49-F238E27FC236}">
                <a16:creationId xmlns:a16="http://schemas.microsoft.com/office/drawing/2014/main" id="{DC8FB8B3-6E4C-B108-0B0D-140DDAF574D1}"/>
              </a:ext>
            </a:extLst>
          </p:cNvPr>
          <p:cNvSpPr/>
          <p:nvPr/>
        </p:nvSpPr>
        <p:spPr>
          <a:xfrm>
            <a:off x="6833987" y="5145315"/>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安全性</a:t>
            </a:r>
          </a:p>
          <a:p>
            <a:pPr algn="ctr"/>
            <a:r>
              <a:rPr lang="en-JP" sz="1100" dirty="0">
                <a:solidFill>
                  <a:schemeClr val="bg1"/>
                </a:solidFill>
              </a:rPr>
              <a:t>ゲーム</a:t>
            </a:r>
          </a:p>
        </p:txBody>
      </p:sp>
      <p:cxnSp>
        <p:nvCxnSpPr>
          <p:cNvPr id="29" name="Elbow Connector 28">
            <a:extLst>
              <a:ext uri="{FF2B5EF4-FFF2-40B4-BE49-F238E27FC236}">
                <a16:creationId xmlns:a16="http://schemas.microsoft.com/office/drawing/2014/main" id="{1AB670A2-FCE4-6EBC-AC68-C6ACD92F1389}"/>
              </a:ext>
            </a:extLst>
          </p:cNvPr>
          <p:cNvCxnSpPr>
            <a:cxnSpLocks/>
            <a:stCxn id="15" idx="3"/>
            <a:endCxn id="27" idx="1"/>
          </p:cNvCxnSpPr>
          <p:nvPr/>
        </p:nvCxnSpPr>
        <p:spPr>
          <a:xfrm flipV="1">
            <a:off x="3914456" y="5435599"/>
            <a:ext cx="686731" cy="7001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33FED6E-CA66-2081-4D6F-A610C3159F01}"/>
              </a:ext>
            </a:extLst>
          </p:cNvPr>
          <p:cNvCxnSpPr>
            <a:cxnSpLocks/>
            <a:stCxn id="27" idx="3"/>
            <a:endCxn id="20" idx="1"/>
          </p:cNvCxnSpPr>
          <p:nvPr/>
        </p:nvCxnSpPr>
        <p:spPr>
          <a:xfrm>
            <a:off x="5470687" y="5435599"/>
            <a:ext cx="21869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ular Callout 31">
            <a:extLst>
              <a:ext uri="{FF2B5EF4-FFF2-40B4-BE49-F238E27FC236}">
                <a16:creationId xmlns:a16="http://schemas.microsoft.com/office/drawing/2014/main" id="{E85DAD1B-F89B-4540-CD43-8EB17A10A609}"/>
              </a:ext>
            </a:extLst>
          </p:cNvPr>
          <p:cNvSpPr/>
          <p:nvPr/>
        </p:nvSpPr>
        <p:spPr>
          <a:xfrm>
            <a:off x="4464146" y="2708901"/>
            <a:ext cx="4562667" cy="1942258"/>
          </a:xfrm>
          <a:prstGeom prst="wedgeRoundRectCallout">
            <a:avLst>
              <a:gd name="adj1" fmla="val -37628"/>
              <a:gd name="adj2" fmla="val 78127"/>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50000"/>
                </a:schemeClr>
              </a:solidFill>
            </a:endParaRPr>
          </a:p>
        </p:txBody>
      </p:sp>
      <p:sp>
        <p:nvSpPr>
          <p:cNvPr id="33" name="Oval 32">
            <a:extLst>
              <a:ext uri="{FF2B5EF4-FFF2-40B4-BE49-F238E27FC236}">
                <a16:creationId xmlns:a16="http://schemas.microsoft.com/office/drawing/2014/main" id="{4D016558-58FB-78CB-983B-9FFCE755353E}"/>
              </a:ext>
            </a:extLst>
          </p:cNvPr>
          <p:cNvSpPr/>
          <p:nvPr/>
        </p:nvSpPr>
        <p:spPr>
          <a:xfrm>
            <a:off x="4952442" y="2868045"/>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34" name="Oval 33">
            <a:extLst>
              <a:ext uri="{FF2B5EF4-FFF2-40B4-BE49-F238E27FC236}">
                <a16:creationId xmlns:a16="http://schemas.microsoft.com/office/drawing/2014/main" id="{6274F7CA-953D-5432-D827-3F36B91F04DA}"/>
              </a:ext>
            </a:extLst>
          </p:cNvPr>
          <p:cNvSpPr/>
          <p:nvPr/>
        </p:nvSpPr>
        <p:spPr>
          <a:xfrm>
            <a:off x="5653525" y="2868045"/>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35" name="Oval 34">
            <a:extLst>
              <a:ext uri="{FF2B5EF4-FFF2-40B4-BE49-F238E27FC236}">
                <a16:creationId xmlns:a16="http://schemas.microsoft.com/office/drawing/2014/main" id="{CBD81F22-985E-F79F-3298-39247E53D721}"/>
              </a:ext>
            </a:extLst>
          </p:cNvPr>
          <p:cNvSpPr/>
          <p:nvPr/>
        </p:nvSpPr>
        <p:spPr>
          <a:xfrm>
            <a:off x="4952442" y="354316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36" name="Oval 35">
            <a:extLst>
              <a:ext uri="{FF2B5EF4-FFF2-40B4-BE49-F238E27FC236}">
                <a16:creationId xmlns:a16="http://schemas.microsoft.com/office/drawing/2014/main" id="{25B0721A-8EC1-3A36-E6BC-86F757B9519B}"/>
              </a:ext>
            </a:extLst>
          </p:cNvPr>
          <p:cNvSpPr/>
          <p:nvPr/>
        </p:nvSpPr>
        <p:spPr>
          <a:xfrm>
            <a:off x="5653525" y="354316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37" name="Straight Arrow Connector 36">
            <a:extLst>
              <a:ext uri="{FF2B5EF4-FFF2-40B4-BE49-F238E27FC236}">
                <a16:creationId xmlns:a16="http://schemas.microsoft.com/office/drawing/2014/main" id="{EA69C145-078C-A980-FB81-6BEDB4F4EE95}"/>
              </a:ext>
            </a:extLst>
          </p:cNvPr>
          <p:cNvCxnSpPr>
            <a:stCxn id="33" idx="7"/>
            <a:endCxn id="34" idx="1"/>
          </p:cNvCxnSpPr>
          <p:nvPr/>
        </p:nvCxnSpPr>
        <p:spPr>
          <a:xfrm>
            <a:off x="5252787" y="291957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06628DA-2448-B48B-C844-E0F5CE3C2AF2}"/>
              </a:ext>
            </a:extLst>
          </p:cNvPr>
          <p:cNvCxnSpPr>
            <a:stCxn id="34" idx="3"/>
            <a:endCxn id="33" idx="5"/>
          </p:cNvCxnSpPr>
          <p:nvPr/>
        </p:nvCxnSpPr>
        <p:spPr>
          <a:xfrm flipH="1">
            <a:off x="5252787" y="3168390"/>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18C727-A67C-3609-B865-7FBD9D31CDA3}"/>
              </a:ext>
            </a:extLst>
          </p:cNvPr>
          <p:cNvCxnSpPr>
            <a:stCxn id="35" idx="7"/>
            <a:endCxn id="36" idx="1"/>
          </p:cNvCxnSpPr>
          <p:nvPr/>
        </p:nvCxnSpPr>
        <p:spPr>
          <a:xfrm>
            <a:off x="5252787" y="3594692"/>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291A39-F63C-60AE-1F85-8CEBE486E27B}"/>
              </a:ext>
            </a:extLst>
          </p:cNvPr>
          <p:cNvCxnSpPr>
            <a:stCxn id="36" idx="3"/>
            <a:endCxn id="35" idx="5"/>
          </p:cNvCxnSpPr>
          <p:nvPr/>
        </p:nvCxnSpPr>
        <p:spPr>
          <a:xfrm flipH="1">
            <a:off x="5252787" y="384350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B5D54E-FE52-F2CC-AB15-D9C465026751}"/>
              </a:ext>
            </a:extLst>
          </p:cNvPr>
          <p:cNvCxnSpPr>
            <a:stCxn id="34" idx="5"/>
            <a:endCxn id="36" idx="7"/>
          </p:cNvCxnSpPr>
          <p:nvPr/>
        </p:nvCxnSpPr>
        <p:spPr>
          <a:xfrm>
            <a:off x="5953870" y="316839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7E3A786-9052-B4FB-28DC-1B7E574D7C9F}"/>
              </a:ext>
            </a:extLst>
          </p:cNvPr>
          <p:cNvCxnSpPr>
            <a:cxnSpLocks/>
            <a:stCxn id="36" idx="1"/>
          </p:cNvCxnSpPr>
          <p:nvPr/>
        </p:nvCxnSpPr>
        <p:spPr>
          <a:xfrm flipV="1">
            <a:off x="5705056" y="316839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3F28C73-443E-522D-3BAB-A39100CBDB2A}"/>
              </a:ext>
            </a:extLst>
          </p:cNvPr>
          <p:cNvCxnSpPr>
            <a:stCxn id="33" idx="5"/>
            <a:endCxn id="35" idx="7"/>
          </p:cNvCxnSpPr>
          <p:nvPr/>
        </p:nvCxnSpPr>
        <p:spPr>
          <a:xfrm>
            <a:off x="5252787" y="316839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63DE59D-88B8-A93E-221E-B94E02D5EDAA}"/>
              </a:ext>
            </a:extLst>
          </p:cNvPr>
          <p:cNvCxnSpPr>
            <a:stCxn id="35" idx="1"/>
            <a:endCxn id="33" idx="3"/>
          </p:cNvCxnSpPr>
          <p:nvPr/>
        </p:nvCxnSpPr>
        <p:spPr>
          <a:xfrm flipV="1">
            <a:off x="5003973" y="316839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E3C6E2-4C31-D5C3-13A5-15103CFC215A}"/>
              </a:ext>
            </a:extLst>
          </p:cNvPr>
          <p:cNvSpPr txBox="1"/>
          <p:nvPr/>
        </p:nvSpPr>
        <p:spPr>
          <a:xfrm>
            <a:off x="5289362" y="2763138"/>
            <a:ext cx="365806" cy="184666"/>
          </a:xfrm>
          <a:prstGeom prst="rect">
            <a:avLst/>
          </a:prstGeom>
          <a:noFill/>
        </p:spPr>
        <p:txBody>
          <a:bodyPr wrap="none" rtlCol="0">
            <a:spAutoFit/>
          </a:bodyPr>
          <a:lstStyle/>
          <a:p>
            <a:r>
              <a:rPr lang="en-US" sz="600" dirty="0"/>
              <a:t>d</a:t>
            </a:r>
            <a:r>
              <a:rPr lang="en-JP" sz="600" dirty="0"/>
              <a:t>o_A</a:t>
            </a:r>
          </a:p>
        </p:txBody>
      </p:sp>
      <p:sp>
        <p:nvSpPr>
          <p:cNvPr id="46" name="TextBox 45">
            <a:extLst>
              <a:ext uri="{FF2B5EF4-FFF2-40B4-BE49-F238E27FC236}">
                <a16:creationId xmlns:a16="http://schemas.microsoft.com/office/drawing/2014/main" id="{5C4A006D-3BD9-0B73-1BB0-6FDC3C46F3A5}"/>
              </a:ext>
            </a:extLst>
          </p:cNvPr>
          <p:cNvSpPr txBox="1"/>
          <p:nvPr/>
        </p:nvSpPr>
        <p:spPr>
          <a:xfrm>
            <a:off x="5266070" y="3016709"/>
            <a:ext cx="452368" cy="184666"/>
          </a:xfrm>
          <a:prstGeom prst="rect">
            <a:avLst/>
          </a:prstGeom>
          <a:noFill/>
        </p:spPr>
        <p:txBody>
          <a:bodyPr wrap="none" rtlCol="0">
            <a:spAutoFit/>
          </a:bodyPr>
          <a:lstStyle/>
          <a:p>
            <a:r>
              <a:rPr lang="en-US" sz="600" dirty="0"/>
              <a:t>d</a:t>
            </a:r>
            <a:r>
              <a:rPr lang="en-JP" sz="600" dirty="0"/>
              <a:t>one_A</a:t>
            </a:r>
          </a:p>
        </p:txBody>
      </p:sp>
      <p:sp>
        <p:nvSpPr>
          <p:cNvPr id="47" name="TextBox 46">
            <a:extLst>
              <a:ext uri="{FF2B5EF4-FFF2-40B4-BE49-F238E27FC236}">
                <a16:creationId xmlns:a16="http://schemas.microsoft.com/office/drawing/2014/main" id="{0FB04325-0964-21CE-2A93-F86CD9AECB9C}"/>
              </a:ext>
            </a:extLst>
          </p:cNvPr>
          <p:cNvSpPr txBox="1"/>
          <p:nvPr/>
        </p:nvSpPr>
        <p:spPr>
          <a:xfrm>
            <a:off x="5301260" y="3441120"/>
            <a:ext cx="365806" cy="184666"/>
          </a:xfrm>
          <a:prstGeom prst="rect">
            <a:avLst/>
          </a:prstGeom>
          <a:noFill/>
        </p:spPr>
        <p:txBody>
          <a:bodyPr wrap="none" rtlCol="0">
            <a:spAutoFit/>
          </a:bodyPr>
          <a:lstStyle/>
          <a:p>
            <a:r>
              <a:rPr lang="en-US" sz="600" dirty="0"/>
              <a:t>d</a:t>
            </a:r>
            <a:r>
              <a:rPr lang="en-JP" sz="600" dirty="0"/>
              <a:t>o_A</a:t>
            </a:r>
          </a:p>
        </p:txBody>
      </p:sp>
      <p:sp>
        <p:nvSpPr>
          <p:cNvPr id="48" name="TextBox 47">
            <a:extLst>
              <a:ext uri="{FF2B5EF4-FFF2-40B4-BE49-F238E27FC236}">
                <a16:creationId xmlns:a16="http://schemas.microsoft.com/office/drawing/2014/main" id="{41EC730D-27DC-066E-0515-B5D38B24AD0B}"/>
              </a:ext>
            </a:extLst>
          </p:cNvPr>
          <p:cNvSpPr txBox="1"/>
          <p:nvPr/>
        </p:nvSpPr>
        <p:spPr>
          <a:xfrm>
            <a:off x="5277968" y="3694691"/>
            <a:ext cx="452368" cy="184666"/>
          </a:xfrm>
          <a:prstGeom prst="rect">
            <a:avLst/>
          </a:prstGeom>
          <a:noFill/>
        </p:spPr>
        <p:txBody>
          <a:bodyPr wrap="none" rtlCol="0">
            <a:spAutoFit/>
          </a:bodyPr>
          <a:lstStyle/>
          <a:p>
            <a:r>
              <a:rPr lang="en-US" sz="600" dirty="0"/>
              <a:t>d</a:t>
            </a:r>
            <a:r>
              <a:rPr lang="en-JP" sz="600" dirty="0"/>
              <a:t>one_A</a:t>
            </a:r>
          </a:p>
        </p:txBody>
      </p:sp>
      <p:sp>
        <p:nvSpPr>
          <p:cNvPr id="49" name="TextBox 48">
            <a:extLst>
              <a:ext uri="{FF2B5EF4-FFF2-40B4-BE49-F238E27FC236}">
                <a16:creationId xmlns:a16="http://schemas.microsoft.com/office/drawing/2014/main" id="{0099D4C6-CC52-F279-DD17-B824C8F56AF1}"/>
              </a:ext>
            </a:extLst>
          </p:cNvPr>
          <p:cNvSpPr txBox="1"/>
          <p:nvPr/>
        </p:nvSpPr>
        <p:spPr>
          <a:xfrm>
            <a:off x="5096638" y="3285232"/>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50" name="TextBox 49">
            <a:extLst>
              <a:ext uri="{FF2B5EF4-FFF2-40B4-BE49-F238E27FC236}">
                <a16:creationId xmlns:a16="http://schemas.microsoft.com/office/drawing/2014/main" id="{444B3053-E6D8-1E95-8EDB-60631A977BB0}"/>
              </a:ext>
            </a:extLst>
          </p:cNvPr>
          <p:cNvSpPr txBox="1"/>
          <p:nvPr/>
        </p:nvSpPr>
        <p:spPr>
          <a:xfrm>
            <a:off x="5431024" y="3284825"/>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51" name="TextBox 50">
            <a:extLst>
              <a:ext uri="{FF2B5EF4-FFF2-40B4-BE49-F238E27FC236}">
                <a16:creationId xmlns:a16="http://schemas.microsoft.com/office/drawing/2014/main" id="{EE87FB74-A35D-1BD7-5B6E-7A2F348AE5E4}"/>
              </a:ext>
            </a:extLst>
          </p:cNvPr>
          <p:cNvSpPr txBox="1"/>
          <p:nvPr/>
        </p:nvSpPr>
        <p:spPr>
          <a:xfrm>
            <a:off x="5793851" y="3285430"/>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52" name="TextBox 51">
            <a:extLst>
              <a:ext uri="{FF2B5EF4-FFF2-40B4-BE49-F238E27FC236}">
                <a16:creationId xmlns:a16="http://schemas.microsoft.com/office/drawing/2014/main" id="{478FCBF2-22CA-B11F-819B-960BDF42E7BD}"/>
              </a:ext>
            </a:extLst>
          </p:cNvPr>
          <p:cNvSpPr txBox="1"/>
          <p:nvPr/>
        </p:nvSpPr>
        <p:spPr>
          <a:xfrm>
            <a:off x="4720370" y="3291582"/>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53" name="Right Arrow 52">
            <a:extLst>
              <a:ext uri="{FF2B5EF4-FFF2-40B4-BE49-F238E27FC236}">
                <a16:creationId xmlns:a16="http://schemas.microsoft.com/office/drawing/2014/main" id="{AB27C97F-98D4-E79F-7F81-6943991D3879}"/>
              </a:ext>
            </a:extLst>
          </p:cNvPr>
          <p:cNvSpPr/>
          <p:nvPr/>
        </p:nvSpPr>
        <p:spPr>
          <a:xfrm>
            <a:off x="6516598" y="3545341"/>
            <a:ext cx="822954" cy="2844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bg1">
                  <a:lumMod val="50000"/>
                </a:schemeClr>
              </a:solidFill>
            </a:endParaRPr>
          </a:p>
        </p:txBody>
      </p:sp>
      <p:sp>
        <p:nvSpPr>
          <p:cNvPr id="54" name="TextBox 53">
            <a:extLst>
              <a:ext uri="{FF2B5EF4-FFF2-40B4-BE49-F238E27FC236}">
                <a16:creationId xmlns:a16="http://schemas.microsoft.com/office/drawing/2014/main" id="{2307B76E-A1A6-696D-6678-7DC40902777C}"/>
              </a:ext>
            </a:extLst>
          </p:cNvPr>
          <p:cNvSpPr txBox="1"/>
          <p:nvPr/>
        </p:nvSpPr>
        <p:spPr>
          <a:xfrm>
            <a:off x="6476671" y="3853759"/>
            <a:ext cx="902811" cy="215444"/>
          </a:xfrm>
          <a:prstGeom prst="rect">
            <a:avLst/>
          </a:prstGeom>
          <a:noFill/>
        </p:spPr>
        <p:txBody>
          <a:bodyPr wrap="none" rtlCol="0">
            <a:spAutoFit/>
          </a:bodyPr>
          <a:lstStyle/>
          <a:p>
            <a:pPr algn="ctr"/>
            <a:r>
              <a:rPr lang="en-JP" sz="800" dirty="0">
                <a:solidFill>
                  <a:schemeClr val="bg1">
                    <a:lumMod val="50000"/>
                  </a:schemeClr>
                </a:solidFill>
              </a:rPr>
              <a:t>違反状態を追加</a:t>
            </a:r>
          </a:p>
        </p:txBody>
      </p:sp>
      <p:sp>
        <p:nvSpPr>
          <p:cNvPr id="55" name="Oval 54">
            <a:extLst>
              <a:ext uri="{FF2B5EF4-FFF2-40B4-BE49-F238E27FC236}">
                <a16:creationId xmlns:a16="http://schemas.microsoft.com/office/drawing/2014/main" id="{7D52F585-C586-BFC5-AADA-60BCF2A30464}"/>
              </a:ext>
            </a:extLst>
          </p:cNvPr>
          <p:cNvSpPr/>
          <p:nvPr/>
        </p:nvSpPr>
        <p:spPr>
          <a:xfrm>
            <a:off x="4718848" y="4112932"/>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56" name="Oval 55">
            <a:extLst>
              <a:ext uri="{FF2B5EF4-FFF2-40B4-BE49-F238E27FC236}">
                <a16:creationId xmlns:a16="http://schemas.microsoft.com/office/drawing/2014/main" id="{F827E999-18C0-FBDD-175A-2345E7B5943E}"/>
              </a:ext>
            </a:extLst>
          </p:cNvPr>
          <p:cNvSpPr/>
          <p:nvPr/>
        </p:nvSpPr>
        <p:spPr>
          <a:xfrm>
            <a:off x="5342747" y="4112932"/>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57" name="TextBox 56">
            <a:extLst>
              <a:ext uri="{FF2B5EF4-FFF2-40B4-BE49-F238E27FC236}">
                <a16:creationId xmlns:a16="http://schemas.microsoft.com/office/drawing/2014/main" id="{5A5B4222-E15D-A7DF-B80A-E0E8863EDB7F}"/>
              </a:ext>
            </a:extLst>
          </p:cNvPr>
          <p:cNvSpPr txBox="1"/>
          <p:nvPr/>
        </p:nvSpPr>
        <p:spPr>
          <a:xfrm>
            <a:off x="4982021" y="3968037"/>
            <a:ext cx="426720" cy="215444"/>
          </a:xfrm>
          <a:prstGeom prst="rect">
            <a:avLst/>
          </a:prstGeom>
          <a:noFill/>
        </p:spPr>
        <p:txBody>
          <a:bodyPr wrap="none" rtlCol="0">
            <a:spAutoFit/>
          </a:bodyPr>
          <a:lstStyle/>
          <a:p>
            <a:r>
              <a:rPr lang="en-US" sz="800" dirty="0"/>
              <a:t>d</a:t>
            </a:r>
            <a:r>
              <a:rPr lang="en-JP" sz="800" dirty="0"/>
              <a:t>o_A</a:t>
            </a:r>
          </a:p>
        </p:txBody>
      </p:sp>
      <p:grpSp>
        <p:nvGrpSpPr>
          <p:cNvPr id="58" name="Group 57">
            <a:extLst>
              <a:ext uri="{FF2B5EF4-FFF2-40B4-BE49-F238E27FC236}">
                <a16:creationId xmlns:a16="http://schemas.microsoft.com/office/drawing/2014/main" id="{8B9CC38E-F5DF-6B5E-CE81-4E33F33D1EE1}"/>
              </a:ext>
            </a:extLst>
          </p:cNvPr>
          <p:cNvGrpSpPr/>
          <p:nvPr/>
        </p:nvGrpSpPr>
        <p:grpSpPr>
          <a:xfrm>
            <a:off x="5974039" y="4112932"/>
            <a:ext cx="354280" cy="351876"/>
            <a:chOff x="3647612" y="4232811"/>
            <a:chExt cx="354280" cy="351876"/>
          </a:xfrm>
        </p:grpSpPr>
        <p:sp>
          <p:nvSpPr>
            <p:cNvPr id="59" name="Oval 58">
              <a:extLst>
                <a:ext uri="{FF2B5EF4-FFF2-40B4-BE49-F238E27FC236}">
                  <a16:creationId xmlns:a16="http://schemas.microsoft.com/office/drawing/2014/main" id="{45380680-306D-1E53-75CA-871C4FE5026A}"/>
                </a:ext>
              </a:extLst>
            </p:cNvPr>
            <p:cNvSpPr/>
            <p:nvPr/>
          </p:nvSpPr>
          <p:spPr>
            <a:xfrm>
              <a:off x="3647612" y="4232811"/>
              <a:ext cx="351876" cy="3518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600" dirty="0">
                <a:solidFill>
                  <a:schemeClr val="bg1"/>
                </a:solidFill>
              </a:endParaRPr>
            </a:p>
          </p:txBody>
        </p:sp>
        <p:sp>
          <p:nvSpPr>
            <p:cNvPr id="60" name="TextBox 59">
              <a:extLst>
                <a:ext uri="{FF2B5EF4-FFF2-40B4-BE49-F238E27FC236}">
                  <a16:creationId xmlns:a16="http://schemas.microsoft.com/office/drawing/2014/main" id="{EB474EFA-95B9-8154-E895-A21C426FFD36}"/>
                </a:ext>
              </a:extLst>
            </p:cNvPr>
            <p:cNvSpPr txBox="1"/>
            <p:nvPr/>
          </p:nvSpPr>
          <p:spPr>
            <a:xfrm>
              <a:off x="3658528" y="4249772"/>
              <a:ext cx="343364" cy="307777"/>
            </a:xfrm>
            <a:prstGeom prst="rect">
              <a:avLst/>
            </a:prstGeom>
            <a:noFill/>
          </p:spPr>
          <p:txBody>
            <a:bodyPr wrap="none" rtlCol="0">
              <a:spAutoFit/>
            </a:bodyPr>
            <a:lstStyle/>
            <a:p>
              <a:r>
                <a:rPr lang="en-JP" dirty="0">
                  <a:solidFill>
                    <a:schemeClr val="bg1"/>
                  </a:solidFill>
                </a:rPr>
                <a:t>-1</a:t>
              </a:r>
            </a:p>
          </p:txBody>
        </p:sp>
      </p:grpSp>
      <p:cxnSp>
        <p:nvCxnSpPr>
          <p:cNvPr id="61" name="Straight Arrow Connector 60">
            <a:extLst>
              <a:ext uri="{FF2B5EF4-FFF2-40B4-BE49-F238E27FC236}">
                <a16:creationId xmlns:a16="http://schemas.microsoft.com/office/drawing/2014/main" id="{3FCC5974-0133-E8ED-915D-BC4A695B28E8}"/>
              </a:ext>
            </a:extLst>
          </p:cNvPr>
          <p:cNvCxnSpPr>
            <a:stCxn id="56" idx="6"/>
            <a:endCxn id="60" idx="1"/>
          </p:cNvCxnSpPr>
          <p:nvPr/>
        </p:nvCxnSpPr>
        <p:spPr>
          <a:xfrm flipV="1">
            <a:off x="5694623" y="4283782"/>
            <a:ext cx="290332" cy="5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7E2A715-0F0C-C97C-9B01-B58D06B5E3D3}"/>
              </a:ext>
            </a:extLst>
          </p:cNvPr>
          <p:cNvCxnSpPr>
            <a:stCxn id="55" idx="7"/>
            <a:endCxn id="56" idx="1"/>
          </p:cNvCxnSpPr>
          <p:nvPr/>
        </p:nvCxnSpPr>
        <p:spPr>
          <a:xfrm>
            <a:off x="5019193" y="4164463"/>
            <a:ext cx="3750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1FC7DD-0B4A-88BE-9546-195D123C6310}"/>
              </a:ext>
            </a:extLst>
          </p:cNvPr>
          <p:cNvCxnSpPr>
            <a:stCxn id="56" idx="3"/>
            <a:endCxn id="55" idx="5"/>
          </p:cNvCxnSpPr>
          <p:nvPr/>
        </p:nvCxnSpPr>
        <p:spPr>
          <a:xfrm flipH="1">
            <a:off x="5019193" y="4413277"/>
            <a:ext cx="3750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037021E-1C9D-8CE2-AE16-2E83231F29EC}"/>
              </a:ext>
            </a:extLst>
          </p:cNvPr>
          <p:cNvSpPr txBox="1"/>
          <p:nvPr/>
        </p:nvSpPr>
        <p:spPr>
          <a:xfrm>
            <a:off x="4957940" y="4384165"/>
            <a:ext cx="542136" cy="215444"/>
          </a:xfrm>
          <a:prstGeom prst="rect">
            <a:avLst/>
          </a:prstGeom>
          <a:noFill/>
        </p:spPr>
        <p:txBody>
          <a:bodyPr wrap="none" rtlCol="0">
            <a:spAutoFit/>
          </a:bodyPr>
          <a:lstStyle/>
          <a:p>
            <a:r>
              <a:rPr lang="en-US" sz="800" dirty="0"/>
              <a:t>d</a:t>
            </a:r>
            <a:r>
              <a:rPr lang="en-JP" sz="800" dirty="0"/>
              <a:t>one_A</a:t>
            </a:r>
          </a:p>
        </p:txBody>
      </p:sp>
      <p:sp>
        <p:nvSpPr>
          <p:cNvPr id="65" name="TextBox 64">
            <a:extLst>
              <a:ext uri="{FF2B5EF4-FFF2-40B4-BE49-F238E27FC236}">
                <a16:creationId xmlns:a16="http://schemas.microsoft.com/office/drawing/2014/main" id="{8316550A-76CD-4A26-C880-4A474605B7F4}"/>
              </a:ext>
            </a:extLst>
          </p:cNvPr>
          <p:cNvSpPr txBox="1"/>
          <p:nvPr/>
        </p:nvSpPr>
        <p:spPr>
          <a:xfrm>
            <a:off x="5615836" y="4053835"/>
            <a:ext cx="426720" cy="215444"/>
          </a:xfrm>
          <a:prstGeom prst="rect">
            <a:avLst/>
          </a:prstGeom>
          <a:noFill/>
        </p:spPr>
        <p:txBody>
          <a:bodyPr wrap="none" rtlCol="0">
            <a:spAutoFit/>
          </a:bodyPr>
          <a:lstStyle/>
          <a:p>
            <a:r>
              <a:rPr lang="en-US" sz="800" dirty="0"/>
              <a:t>d</a:t>
            </a:r>
            <a:r>
              <a:rPr lang="en-JP" sz="800" dirty="0"/>
              <a:t>o_B</a:t>
            </a:r>
          </a:p>
        </p:txBody>
      </p:sp>
      <p:sp>
        <p:nvSpPr>
          <p:cNvPr id="66" name="Oval 65">
            <a:extLst>
              <a:ext uri="{FF2B5EF4-FFF2-40B4-BE49-F238E27FC236}">
                <a16:creationId xmlns:a16="http://schemas.microsoft.com/office/drawing/2014/main" id="{5764CEE4-979C-746B-58CC-77709703BA5B}"/>
              </a:ext>
            </a:extLst>
          </p:cNvPr>
          <p:cNvSpPr/>
          <p:nvPr/>
        </p:nvSpPr>
        <p:spPr>
          <a:xfrm>
            <a:off x="7645002" y="3490895"/>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67" name="Oval 66">
            <a:extLst>
              <a:ext uri="{FF2B5EF4-FFF2-40B4-BE49-F238E27FC236}">
                <a16:creationId xmlns:a16="http://schemas.microsoft.com/office/drawing/2014/main" id="{7D956D28-EAEB-C54F-F7B1-F2B4E854A805}"/>
              </a:ext>
            </a:extLst>
          </p:cNvPr>
          <p:cNvSpPr/>
          <p:nvPr/>
        </p:nvSpPr>
        <p:spPr>
          <a:xfrm>
            <a:off x="8346085" y="3490895"/>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68" name="Oval 67">
            <a:extLst>
              <a:ext uri="{FF2B5EF4-FFF2-40B4-BE49-F238E27FC236}">
                <a16:creationId xmlns:a16="http://schemas.microsoft.com/office/drawing/2014/main" id="{0E94BF43-61CB-F108-5E63-4B260B267D4F}"/>
              </a:ext>
            </a:extLst>
          </p:cNvPr>
          <p:cNvSpPr/>
          <p:nvPr/>
        </p:nvSpPr>
        <p:spPr>
          <a:xfrm>
            <a:off x="7645002" y="416601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69" name="Oval 68">
            <a:extLst>
              <a:ext uri="{FF2B5EF4-FFF2-40B4-BE49-F238E27FC236}">
                <a16:creationId xmlns:a16="http://schemas.microsoft.com/office/drawing/2014/main" id="{67A9FB10-3B2B-A5C5-C9FE-06B1D6BB3791}"/>
              </a:ext>
            </a:extLst>
          </p:cNvPr>
          <p:cNvSpPr/>
          <p:nvPr/>
        </p:nvSpPr>
        <p:spPr>
          <a:xfrm>
            <a:off x="8346085" y="416601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70" name="Straight Arrow Connector 69">
            <a:extLst>
              <a:ext uri="{FF2B5EF4-FFF2-40B4-BE49-F238E27FC236}">
                <a16:creationId xmlns:a16="http://schemas.microsoft.com/office/drawing/2014/main" id="{7B8F31CF-06B0-F7D2-EA66-E879F5FFA6A1}"/>
              </a:ext>
            </a:extLst>
          </p:cNvPr>
          <p:cNvCxnSpPr>
            <a:stCxn id="66" idx="7"/>
            <a:endCxn id="67" idx="1"/>
          </p:cNvCxnSpPr>
          <p:nvPr/>
        </p:nvCxnSpPr>
        <p:spPr>
          <a:xfrm>
            <a:off x="7945347" y="354242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06314B-DC9B-01EB-5BCC-22506E801AD5}"/>
              </a:ext>
            </a:extLst>
          </p:cNvPr>
          <p:cNvCxnSpPr>
            <a:stCxn id="67" idx="3"/>
            <a:endCxn id="66" idx="5"/>
          </p:cNvCxnSpPr>
          <p:nvPr/>
        </p:nvCxnSpPr>
        <p:spPr>
          <a:xfrm flipH="1">
            <a:off x="7945347" y="3791240"/>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F5DAD33-8523-786A-AD73-D3E3036F6324}"/>
              </a:ext>
            </a:extLst>
          </p:cNvPr>
          <p:cNvCxnSpPr>
            <a:stCxn id="68" idx="7"/>
            <a:endCxn id="69" idx="1"/>
          </p:cNvCxnSpPr>
          <p:nvPr/>
        </p:nvCxnSpPr>
        <p:spPr>
          <a:xfrm>
            <a:off x="7945347" y="4217542"/>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83459D6-72E8-C58C-02E7-3A3023E63226}"/>
              </a:ext>
            </a:extLst>
          </p:cNvPr>
          <p:cNvCxnSpPr>
            <a:stCxn id="69" idx="3"/>
            <a:endCxn id="68" idx="5"/>
          </p:cNvCxnSpPr>
          <p:nvPr/>
        </p:nvCxnSpPr>
        <p:spPr>
          <a:xfrm flipH="1">
            <a:off x="7945347" y="446635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099ABA2-5097-4BFB-A790-E54CDEEA4F97}"/>
              </a:ext>
            </a:extLst>
          </p:cNvPr>
          <p:cNvCxnSpPr>
            <a:cxnSpLocks/>
            <a:stCxn id="69" idx="1"/>
          </p:cNvCxnSpPr>
          <p:nvPr/>
        </p:nvCxnSpPr>
        <p:spPr>
          <a:xfrm flipV="1">
            <a:off x="8397616" y="379124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418BA49-60C5-52EF-C7BB-4FFF19C58F27}"/>
              </a:ext>
            </a:extLst>
          </p:cNvPr>
          <p:cNvCxnSpPr>
            <a:stCxn id="66" idx="5"/>
            <a:endCxn id="68" idx="7"/>
          </p:cNvCxnSpPr>
          <p:nvPr/>
        </p:nvCxnSpPr>
        <p:spPr>
          <a:xfrm>
            <a:off x="7945347" y="379124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CA2FA2F-A622-68A7-1FF4-5C0E7F41699B}"/>
              </a:ext>
            </a:extLst>
          </p:cNvPr>
          <p:cNvCxnSpPr>
            <a:stCxn id="68" idx="1"/>
            <a:endCxn id="66" idx="3"/>
          </p:cNvCxnSpPr>
          <p:nvPr/>
        </p:nvCxnSpPr>
        <p:spPr>
          <a:xfrm flipV="1">
            <a:off x="7696533" y="379124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261AAC7-0002-5F83-5289-83E173C648EF}"/>
              </a:ext>
            </a:extLst>
          </p:cNvPr>
          <p:cNvSpPr txBox="1"/>
          <p:nvPr/>
        </p:nvSpPr>
        <p:spPr>
          <a:xfrm>
            <a:off x="7981922" y="3385988"/>
            <a:ext cx="365806" cy="184666"/>
          </a:xfrm>
          <a:prstGeom prst="rect">
            <a:avLst/>
          </a:prstGeom>
          <a:noFill/>
        </p:spPr>
        <p:txBody>
          <a:bodyPr wrap="none" rtlCol="0">
            <a:spAutoFit/>
          </a:bodyPr>
          <a:lstStyle/>
          <a:p>
            <a:r>
              <a:rPr lang="en-US" sz="600" dirty="0"/>
              <a:t>d</a:t>
            </a:r>
            <a:r>
              <a:rPr lang="en-JP" sz="600" dirty="0"/>
              <a:t>o_A</a:t>
            </a:r>
          </a:p>
        </p:txBody>
      </p:sp>
      <p:sp>
        <p:nvSpPr>
          <p:cNvPr id="78" name="TextBox 77">
            <a:extLst>
              <a:ext uri="{FF2B5EF4-FFF2-40B4-BE49-F238E27FC236}">
                <a16:creationId xmlns:a16="http://schemas.microsoft.com/office/drawing/2014/main" id="{E695BE88-0934-D779-B3D1-EE941707CB4B}"/>
              </a:ext>
            </a:extLst>
          </p:cNvPr>
          <p:cNvSpPr txBox="1"/>
          <p:nvPr/>
        </p:nvSpPr>
        <p:spPr>
          <a:xfrm>
            <a:off x="7958630" y="3639559"/>
            <a:ext cx="452368" cy="184666"/>
          </a:xfrm>
          <a:prstGeom prst="rect">
            <a:avLst/>
          </a:prstGeom>
          <a:noFill/>
        </p:spPr>
        <p:txBody>
          <a:bodyPr wrap="none" rtlCol="0">
            <a:spAutoFit/>
          </a:bodyPr>
          <a:lstStyle/>
          <a:p>
            <a:r>
              <a:rPr lang="en-US" sz="600" dirty="0"/>
              <a:t>d</a:t>
            </a:r>
            <a:r>
              <a:rPr lang="en-JP" sz="600" dirty="0"/>
              <a:t>one_A</a:t>
            </a:r>
          </a:p>
        </p:txBody>
      </p:sp>
      <p:sp>
        <p:nvSpPr>
          <p:cNvPr id="79" name="TextBox 78">
            <a:extLst>
              <a:ext uri="{FF2B5EF4-FFF2-40B4-BE49-F238E27FC236}">
                <a16:creationId xmlns:a16="http://schemas.microsoft.com/office/drawing/2014/main" id="{66F725B5-638F-EBE5-7597-3FBAFAB4532C}"/>
              </a:ext>
            </a:extLst>
          </p:cNvPr>
          <p:cNvSpPr txBox="1"/>
          <p:nvPr/>
        </p:nvSpPr>
        <p:spPr>
          <a:xfrm>
            <a:off x="7993820" y="4063970"/>
            <a:ext cx="365806" cy="184666"/>
          </a:xfrm>
          <a:prstGeom prst="rect">
            <a:avLst/>
          </a:prstGeom>
          <a:noFill/>
        </p:spPr>
        <p:txBody>
          <a:bodyPr wrap="none" rtlCol="0">
            <a:spAutoFit/>
          </a:bodyPr>
          <a:lstStyle/>
          <a:p>
            <a:r>
              <a:rPr lang="en-US" sz="600" dirty="0"/>
              <a:t>d</a:t>
            </a:r>
            <a:r>
              <a:rPr lang="en-JP" sz="600" dirty="0"/>
              <a:t>o_A</a:t>
            </a:r>
          </a:p>
        </p:txBody>
      </p:sp>
      <p:sp>
        <p:nvSpPr>
          <p:cNvPr id="80" name="TextBox 79">
            <a:extLst>
              <a:ext uri="{FF2B5EF4-FFF2-40B4-BE49-F238E27FC236}">
                <a16:creationId xmlns:a16="http://schemas.microsoft.com/office/drawing/2014/main" id="{EA750FE3-FBBF-8F2E-2F47-3883BA3DAC99}"/>
              </a:ext>
            </a:extLst>
          </p:cNvPr>
          <p:cNvSpPr txBox="1"/>
          <p:nvPr/>
        </p:nvSpPr>
        <p:spPr>
          <a:xfrm>
            <a:off x="7970528" y="4317541"/>
            <a:ext cx="452368" cy="184666"/>
          </a:xfrm>
          <a:prstGeom prst="rect">
            <a:avLst/>
          </a:prstGeom>
          <a:noFill/>
        </p:spPr>
        <p:txBody>
          <a:bodyPr wrap="none" rtlCol="0">
            <a:spAutoFit/>
          </a:bodyPr>
          <a:lstStyle/>
          <a:p>
            <a:r>
              <a:rPr lang="en-US" sz="600" dirty="0"/>
              <a:t>d</a:t>
            </a:r>
            <a:r>
              <a:rPr lang="en-JP" sz="600" dirty="0"/>
              <a:t>one_A</a:t>
            </a:r>
          </a:p>
        </p:txBody>
      </p:sp>
      <p:sp>
        <p:nvSpPr>
          <p:cNvPr id="81" name="TextBox 80">
            <a:extLst>
              <a:ext uri="{FF2B5EF4-FFF2-40B4-BE49-F238E27FC236}">
                <a16:creationId xmlns:a16="http://schemas.microsoft.com/office/drawing/2014/main" id="{0D0B541E-94B2-BA76-2158-73D332AA07A0}"/>
              </a:ext>
            </a:extLst>
          </p:cNvPr>
          <p:cNvSpPr txBox="1"/>
          <p:nvPr/>
        </p:nvSpPr>
        <p:spPr>
          <a:xfrm>
            <a:off x="7789198" y="3916960"/>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82" name="TextBox 81">
            <a:extLst>
              <a:ext uri="{FF2B5EF4-FFF2-40B4-BE49-F238E27FC236}">
                <a16:creationId xmlns:a16="http://schemas.microsoft.com/office/drawing/2014/main" id="{D079B6A1-E0F5-7DBF-F127-F0E3B2ED2CA4}"/>
              </a:ext>
            </a:extLst>
          </p:cNvPr>
          <p:cNvSpPr txBox="1"/>
          <p:nvPr/>
        </p:nvSpPr>
        <p:spPr>
          <a:xfrm>
            <a:off x="8123584" y="3916553"/>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83" name="TextBox 82">
            <a:extLst>
              <a:ext uri="{FF2B5EF4-FFF2-40B4-BE49-F238E27FC236}">
                <a16:creationId xmlns:a16="http://schemas.microsoft.com/office/drawing/2014/main" id="{EEDC6EC7-A599-06E2-6896-7574AD112CFC}"/>
              </a:ext>
            </a:extLst>
          </p:cNvPr>
          <p:cNvSpPr txBox="1"/>
          <p:nvPr/>
        </p:nvSpPr>
        <p:spPr>
          <a:xfrm>
            <a:off x="7412930" y="3923310"/>
            <a:ext cx="452269" cy="184666"/>
          </a:xfrm>
          <a:prstGeom prst="rect">
            <a:avLst/>
          </a:prstGeom>
          <a:solidFill>
            <a:schemeClr val="bg1"/>
          </a:solidFill>
        </p:spPr>
        <p:txBody>
          <a:bodyPr wrap="square" rtlCol="0">
            <a:spAutoFit/>
          </a:bodyPr>
          <a:lstStyle/>
          <a:p>
            <a:r>
              <a:rPr lang="en-US" sz="600" dirty="0"/>
              <a:t>done</a:t>
            </a:r>
            <a:r>
              <a:rPr lang="en-JP" sz="600" dirty="0"/>
              <a:t>_B</a:t>
            </a:r>
          </a:p>
        </p:txBody>
      </p:sp>
      <p:grpSp>
        <p:nvGrpSpPr>
          <p:cNvPr id="84" name="Group 83">
            <a:extLst>
              <a:ext uri="{FF2B5EF4-FFF2-40B4-BE49-F238E27FC236}">
                <a16:creationId xmlns:a16="http://schemas.microsoft.com/office/drawing/2014/main" id="{7403F568-CDB7-421A-44C7-F1E1008A77AB}"/>
              </a:ext>
            </a:extLst>
          </p:cNvPr>
          <p:cNvGrpSpPr/>
          <p:nvPr/>
        </p:nvGrpSpPr>
        <p:grpSpPr>
          <a:xfrm>
            <a:off x="8346085" y="2816321"/>
            <a:ext cx="354280" cy="351876"/>
            <a:chOff x="3647612" y="4232811"/>
            <a:chExt cx="354280" cy="351876"/>
          </a:xfrm>
        </p:grpSpPr>
        <p:sp>
          <p:nvSpPr>
            <p:cNvPr id="85" name="Oval 84">
              <a:extLst>
                <a:ext uri="{FF2B5EF4-FFF2-40B4-BE49-F238E27FC236}">
                  <a16:creationId xmlns:a16="http://schemas.microsoft.com/office/drawing/2014/main" id="{F4810BD1-6F42-71E3-9D8C-4F5E6D80D196}"/>
                </a:ext>
              </a:extLst>
            </p:cNvPr>
            <p:cNvSpPr/>
            <p:nvPr/>
          </p:nvSpPr>
          <p:spPr>
            <a:xfrm>
              <a:off x="3647612" y="4232811"/>
              <a:ext cx="351876" cy="3518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600" dirty="0">
                <a:solidFill>
                  <a:schemeClr val="bg1"/>
                </a:solidFill>
              </a:endParaRPr>
            </a:p>
          </p:txBody>
        </p:sp>
        <p:sp>
          <p:nvSpPr>
            <p:cNvPr id="86" name="TextBox 85">
              <a:extLst>
                <a:ext uri="{FF2B5EF4-FFF2-40B4-BE49-F238E27FC236}">
                  <a16:creationId xmlns:a16="http://schemas.microsoft.com/office/drawing/2014/main" id="{E48E9209-3444-06E7-76FC-CE57605A15C3}"/>
                </a:ext>
              </a:extLst>
            </p:cNvPr>
            <p:cNvSpPr txBox="1"/>
            <p:nvPr/>
          </p:nvSpPr>
          <p:spPr>
            <a:xfrm>
              <a:off x="3658528" y="4249772"/>
              <a:ext cx="343364" cy="307777"/>
            </a:xfrm>
            <a:prstGeom prst="rect">
              <a:avLst/>
            </a:prstGeom>
            <a:noFill/>
          </p:spPr>
          <p:txBody>
            <a:bodyPr wrap="none" rtlCol="0">
              <a:spAutoFit/>
            </a:bodyPr>
            <a:lstStyle/>
            <a:p>
              <a:r>
                <a:rPr lang="en-JP" dirty="0">
                  <a:solidFill>
                    <a:schemeClr val="bg1"/>
                  </a:solidFill>
                </a:rPr>
                <a:t>-1</a:t>
              </a:r>
            </a:p>
          </p:txBody>
        </p:sp>
      </p:grpSp>
      <p:cxnSp>
        <p:nvCxnSpPr>
          <p:cNvPr id="87" name="Straight Arrow Connector 86">
            <a:extLst>
              <a:ext uri="{FF2B5EF4-FFF2-40B4-BE49-F238E27FC236}">
                <a16:creationId xmlns:a16="http://schemas.microsoft.com/office/drawing/2014/main" id="{475ED5DF-BC28-7170-521D-9DC236680670}"/>
              </a:ext>
            </a:extLst>
          </p:cNvPr>
          <p:cNvCxnSpPr>
            <a:stCxn id="67" idx="0"/>
            <a:endCxn id="85" idx="4"/>
          </p:cNvCxnSpPr>
          <p:nvPr/>
        </p:nvCxnSpPr>
        <p:spPr>
          <a:xfrm flipV="1">
            <a:off x="8522023" y="3168197"/>
            <a:ext cx="0" cy="322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73BCA84-D64D-2883-1826-95A2408C4B36}"/>
              </a:ext>
            </a:extLst>
          </p:cNvPr>
          <p:cNvSpPr txBox="1"/>
          <p:nvPr/>
        </p:nvSpPr>
        <p:spPr>
          <a:xfrm>
            <a:off x="8332155" y="3270436"/>
            <a:ext cx="365806" cy="186268"/>
          </a:xfrm>
          <a:prstGeom prst="rect">
            <a:avLst/>
          </a:prstGeom>
          <a:solidFill>
            <a:schemeClr val="bg1"/>
          </a:solidFill>
        </p:spPr>
        <p:txBody>
          <a:bodyPr wrap="square" rtlCol="0">
            <a:spAutoFit/>
          </a:bodyPr>
          <a:lstStyle/>
          <a:p>
            <a:r>
              <a:rPr lang="en-US" sz="600" dirty="0"/>
              <a:t>d</a:t>
            </a:r>
            <a:r>
              <a:rPr lang="en-JP" sz="600" dirty="0"/>
              <a:t>o_B</a:t>
            </a:r>
          </a:p>
        </p:txBody>
      </p:sp>
    </p:spTree>
    <p:extLst>
      <p:ext uri="{BB962C8B-B14F-4D97-AF65-F5344CB8AC3E}">
        <p14:creationId xmlns:p14="http://schemas.microsoft.com/office/powerpoint/2010/main" val="26478149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141</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制御器の導出</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（Step3）</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55" name="Rounded Rectangle 54">
            <a:extLst>
              <a:ext uri="{FF2B5EF4-FFF2-40B4-BE49-F238E27FC236}">
                <a16:creationId xmlns:a16="http://schemas.microsoft.com/office/drawing/2014/main" id="{00A3D7F1-8252-B9A7-4720-5C408D2D2B37}"/>
              </a:ext>
            </a:extLst>
          </p:cNvPr>
          <p:cNvSpPr/>
          <p:nvPr/>
        </p:nvSpPr>
        <p:spPr>
          <a:xfrm>
            <a:off x="138437" y="3859152"/>
            <a:ext cx="3899139" cy="1329122"/>
          </a:xfrm>
          <a:prstGeom prst="roundRect">
            <a:avLst>
              <a:gd name="adj" fmla="val 11475"/>
            </a:avLst>
          </a:prstGeom>
          <a:solidFill>
            <a:schemeClr val="bg1">
              <a:lumMod val="85000"/>
              <a:alpha val="5995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Step1：全体モデルの構築</a:t>
            </a:r>
          </a:p>
        </p:txBody>
      </p:sp>
      <p:sp>
        <p:nvSpPr>
          <p:cNvPr id="56" name="Rounded Rectangle 55">
            <a:extLst>
              <a:ext uri="{FF2B5EF4-FFF2-40B4-BE49-F238E27FC236}">
                <a16:creationId xmlns:a16="http://schemas.microsoft.com/office/drawing/2014/main" id="{356CAA11-0432-64DD-1815-91DB8EA8FCEC}"/>
              </a:ext>
            </a:extLst>
          </p:cNvPr>
          <p:cNvSpPr/>
          <p:nvPr/>
        </p:nvSpPr>
        <p:spPr>
          <a:xfrm>
            <a:off x="2665405" y="4235569"/>
            <a:ext cx="4047630" cy="2553419"/>
          </a:xfrm>
          <a:prstGeom prst="roundRect">
            <a:avLst>
              <a:gd name="adj" fmla="val 7421"/>
            </a:avLst>
          </a:prstGeom>
          <a:solidFill>
            <a:schemeClr val="bg1">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altLang="ja-JP" dirty="0"/>
              <a:t>2</a:t>
            </a:r>
            <a:r>
              <a:rPr lang="en-JP" dirty="0"/>
              <a:t>：ゲーム空間の構築</a:t>
            </a:r>
          </a:p>
        </p:txBody>
      </p:sp>
      <p:sp>
        <p:nvSpPr>
          <p:cNvPr id="57" name="Rounded Rectangle 56">
            <a:extLst>
              <a:ext uri="{FF2B5EF4-FFF2-40B4-BE49-F238E27FC236}">
                <a16:creationId xmlns:a16="http://schemas.microsoft.com/office/drawing/2014/main" id="{3FA1D9F5-7165-9687-4A93-6807BFF09322}"/>
              </a:ext>
            </a:extLst>
          </p:cNvPr>
          <p:cNvSpPr/>
          <p:nvPr/>
        </p:nvSpPr>
        <p:spPr>
          <a:xfrm>
            <a:off x="5556594" y="4769448"/>
            <a:ext cx="3510668" cy="1193809"/>
          </a:xfrm>
          <a:prstGeom prst="roundRect">
            <a:avLst>
              <a:gd name="adj" fmla="val 11475"/>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dirty="0"/>
              <a:t>3</a:t>
            </a:r>
            <a:r>
              <a:rPr lang="en-JP" dirty="0"/>
              <a:t>：ゲーム空間の構築</a:t>
            </a:r>
          </a:p>
        </p:txBody>
      </p:sp>
      <p:sp>
        <p:nvSpPr>
          <p:cNvPr id="58" name="Chevron 57">
            <a:extLst>
              <a:ext uri="{FF2B5EF4-FFF2-40B4-BE49-F238E27FC236}">
                <a16:creationId xmlns:a16="http://schemas.microsoft.com/office/drawing/2014/main" id="{0E8C2972-0368-D9D2-EE28-434834AAFF27}"/>
              </a:ext>
            </a:extLst>
          </p:cNvPr>
          <p:cNvSpPr/>
          <p:nvPr/>
        </p:nvSpPr>
        <p:spPr>
          <a:xfrm>
            <a:off x="1657039" y="4387714"/>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並列合成</a:t>
            </a:r>
          </a:p>
        </p:txBody>
      </p:sp>
      <p:cxnSp>
        <p:nvCxnSpPr>
          <p:cNvPr id="59" name="Elbow Connector 58">
            <a:extLst>
              <a:ext uri="{FF2B5EF4-FFF2-40B4-BE49-F238E27FC236}">
                <a16:creationId xmlns:a16="http://schemas.microsoft.com/office/drawing/2014/main" id="{C5E99DF0-8CEF-BC7C-F9B4-1A4762B6D969}"/>
              </a:ext>
            </a:extLst>
          </p:cNvPr>
          <p:cNvCxnSpPr>
            <a:cxnSpLocks/>
            <a:stCxn id="62" idx="3"/>
            <a:endCxn id="75" idx="1"/>
          </p:cNvCxnSpPr>
          <p:nvPr/>
        </p:nvCxnSpPr>
        <p:spPr>
          <a:xfrm flipV="1">
            <a:off x="3914456" y="5435599"/>
            <a:ext cx="686731" cy="321201"/>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23879DDA-7F89-F6FE-D45B-0BFBC662D751}"/>
              </a:ext>
            </a:extLst>
          </p:cNvPr>
          <p:cNvSpPr/>
          <p:nvPr/>
        </p:nvSpPr>
        <p:spPr>
          <a:xfrm>
            <a:off x="238229" y="4332989"/>
            <a:ext cx="1163692"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環境モデル 1</a:t>
            </a:r>
            <a:endParaRPr lang="en-JP" sz="1200" dirty="0">
              <a:solidFill>
                <a:schemeClr val="bg1">
                  <a:lumMod val="75000"/>
                </a:schemeClr>
              </a:solidFill>
            </a:endParaRPr>
          </a:p>
        </p:txBody>
      </p:sp>
      <p:sp>
        <p:nvSpPr>
          <p:cNvPr id="61" name="Rounded Rectangle 60">
            <a:extLst>
              <a:ext uri="{FF2B5EF4-FFF2-40B4-BE49-F238E27FC236}">
                <a16:creationId xmlns:a16="http://schemas.microsoft.com/office/drawing/2014/main" id="{8CB915A5-9371-9BCD-E4DD-8A5D326CA7FC}"/>
              </a:ext>
            </a:extLst>
          </p:cNvPr>
          <p:cNvSpPr/>
          <p:nvPr/>
        </p:nvSpPr>
        <p:spPr>
          <a:xfrm>
            <a:off x="237367" y="4718373"/>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環境モデル 2</a:t>
            </a:r>
            <a:endParaRPr lang="en-JP" sz="1200" dirty="0">
              <a:solidFill>
                <a:schemeClr val="bg1">
                  <a:lumMod val="75000"/>
                </a:schemeClr>
              </a:solidFill>
            </a:endParaRPr>
          </a:p>
        </p:txBody>
      </p:sp>
      <p:sp>
        <p:nvSpPr>
          <p:cNvPr id="62" name="Rounded Rectangle 61">
            <a:extLst>
              <a:ext uri="{FF2B5EF4-FFF2-40B4-BE49-F238E27FC236}">
                <a16:creationId xmlns:a16="http://schemas.microsoft.com/office/drawing/2014/main" id="{60518726-69D0-BE87-9B5B-5FB403E814BB}"/>
              </a:ext>
            </a:extLst>
          </p:cNvPr>
          <p:cNvSpPr/>
          <p:nvPr/>
        </p:nvSpPr>
        <p:spPr>
          <a:xfrm>
            <a:off x="2749903" y="5584295"/>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1</a:t>
            </a:r>
            <a:endParaRPr lang="en-JP" sz="1200" dirty="0">
              <a:solidFill>
                <a:schemeClr val="bg1">
                  <a:lumMod val="75000"/>
                </a:schemeClr>
              </a:solidFill>
            </a:endParaRPr>
          </a:p>
        </p:txBody>
      </p:sp>
      <p:sp>
        <p:nvSpPr>
          <p:cNvPr id="63" name="Rounded Rectangle 62">
            <a:extLst>
              <a:ext uri="{FF2B5EF4-FFF2-40B4-BE49-F238E27FC236}">
                <a16:creationId xmlns:a16="http://schemas.microsoft.com/office/drawing/2014/main" id="{5B0601BB-CAE3-1493-4D5A-25EF32E28E5C}"/>
              </a:ext>
            </a:extLst>
          </p:cNvPr>
          <p:cNvSpPr/>
          <p:nvPr/>
        </p:nvSpPr>
        <p:spPr>
          <a:xfrm>
            <a:off x="2749903" y="5963257"/>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2</a:t>
            </a:r>
            <a:endParaRPr lang="en-JP" sz="1200" dirty="0">
              <a:solidFill>
                <a:schemeClr val="bg1">
                  <a:lumMod val="75000"/>
                </a:schemeClr>
              </a:solidFill>
            </a:endParaRPr>
          </a:p>
        </p:txBody>
      </p:sp>
      <p:sp>
        <p:nvSpPr>
          <p:cNvPr id="64" name="Rounded Rectangle 63">
            <a:extLst>
              <a:ext uri="{FF2B5EF4-FFF2-40B4-BE49-F238E27FC236}">
                <a16:creationId xmlns:a16="http://schemas.microsoft.com/office/drawing/2014/main" id="{5ED394F3-A8A9-366F-9E2C-3EAAC5FF5F20}"/>
              </a:ext>
            </a:extLst>
          </p:cNvPr>
          <p:cNvSpPr/>
          <p:nvPr/>
        </p:nvSpPr>
        <p:spPr>
          <a:xfrm>
            <a:off x="7990903" y="5218727"/>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65" name="Elbow Connector 64">
            <a:extLst>
              <a:ext uri="{FF2B5EF4-FFF2-40B4-BE49-F238E27FC236}">
                <a16:creationId xmlns:a16="http://schemas.microsoft.com/office/drawing/2014/main" id="{E7813170-3AF5-86DB-B6A1-32287ECCB1E7}"/>
              </a:ext>
            </a:extLst>
          </p:cNvPr>
          <p:cNvCxnSpPr>
            <a:cxnSpLocks/>
            <a:stCxn id="60" idx="3"/>
            <a:endCxn id="58" idx="1"/>
          </p:cNvCxnSpPr>
          <p:nvPr/>
        </p:nvCxnSpPr>
        <p:spPr>
          <a:xfrm>
            <a:off x="1401921" y="4505494"/>
            <a:ext cx="341025" cy="172504"/>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17A91F1E-E3EC-7C2D-0EC9-83A927690116}"/>
              </a:ext>
            </a:extLst>
          </p:cNvPr>
          <p:cNvSpPr/>
          <p:nvPr/>
        </p:nvSpPr>
        <p:spPr>
          <a:xfrm>
            <a:off x="2749903" y="6342147"/>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3</a:t>
            </a:r>
            <a:endParaRPr lang="en-JP" sz="1200" dirty="0">
              <a:solidFill>
                <a:schemeClr val="bg1">
                  <a:lumMod val="75000"/>
                </a:schemeClr>
              </a:solidFill>
            </a:endParaRPr>
          </a:p>
        </p:txBody>
      </p:sp>
      <p:cxnSp>
        <p:nvCxnSpPr>
          <p:cNvPr id="67" name="Elbow Connector 66">
            <a:extLst>
              <a:ext uri="{FF2B5EF4-FFF2-40B4-BE49-F238E27FC236}">
                <a16:creationId xmlns:a16="http://schemas.microsoft.com/office/drawing/2014/main" id="{7A3F037C-9927-1B7C-D124-4EAE5BEAF4D0}"/>
              </a:ext>
            </a:extLst>
          </p:cNvPr>
          <p:cNvCxnSpPr>
            <a:cxnSpLocks/>
            <a:stCxn id="66" idx="3"/>
            <a:endCxn id="75" idx="1"/>
          </p:cNvCxnSpPr>
          <p:nvPr/>
        </p:nvCxnSpPr>
        <p:spPr>
          <a:xfrm flipV="1">
            <a:off x="3914456" y="5435599"/>
            <a:ext cx="686731" cy="107905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74C3E2A3-F7FF-9522-81DD-CD7C2514CF6C}"/>
              </a:ext>
            </a:extLst>
          </p:cNvPr>
          <p:cNvSpPr/>
          <p:nvPr/>
        </p:nvSpPr>
        <p:spPr>
          <a:xfrm>
            <a:off x="5689384" y="5018246"/>
            <a:ext cx="955407" cy="834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a:t>
            </a:r>
          </a:p>
          <a:p>
            <a:pPr algn="ctr"/>
            <a:r>
              <a:rPr lang="en-JP" sz="1200" dirty="0">
                <a:solidFill>
                  <a:schemeClr val="tx1"/>
                </a:solidFill>
              </a:rPr>
              <a:t>空間</a:t>
            </a:r>
          </a:p>
        </p:txBody>
      </p:sp>
      <p:cxnSp>
        <p:nvCxnSpPr>
          <p:cNvPr id="69" name="Straight Arrow Connector 68">
            <a:extLst>
              <a:ext uri="{FF2B5EF4-FFF2-40B4-BE49-F238E27FC236}">
                <a16:creationId xmlns:a16="http://schemas.microsoft.com/office/drawing/2014/main" id="{09A9CA3D-49FE-404F-0E07-821F853E6885}"/>
              </a:ext>
            </a:extLst>
          </p:cNvPr>
          <p:cNvCxnSpPr>
            <a:cxnSpLocks/>
            <a:stCxn id="68" idx="3"/>
            <a:endCxn id="76" idx="1"/>
          </p:cNvCxnSpPr>
          <p:nvPr/>
        </p:nvCxnSpPr>
        <p:spPr>
          <a:xfrm flipV="1">
            <a:off x="6644791" y="5435599"/>
            <a:ext cx="27510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BD7DC5A-C609-DD00-2568-B46F1A6701E4}"/>
              </a:ext>
            </a:extLst>
          </p:cNvPr>
          <p:cNvCxnSpPr>
            <a:cxnSpLocks/>
            <a:stCxn id="76" idx="3"/>
            <a:endCxn id="64" idx="1"/>
          </p:cNvCxnSpPr>
          <p:nvPr/>
        </p:nvCxnSpPr>
        <p:spPr>
          <a:xfrm flipV="1">
            <a:off x="7789394" y="5435296"/>
            <a:ext cx="201509" cy="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9DAD114F-0B0B-F22C-8109-BAD2C877F162}"/>
              </a:ext>
            </a:extLst>
          </p:cNvPr>
          <p:cNvCxnSpPr>
            <a:cxnSpLocks/>
            <a:stCxn id="61" idx="3"/>
            <a:endCxn id="58" idx="1"/>
          </p:cNvCxnSpPr>
          <p:nvPr/>
        </p:nvCxnSpPr>
        <p:spPr>
          <a:xfrm flipV="1">
            <a:off x="1401920" y="4677998"/>
            <a:ext cx="341026" cy="212880"/>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D9EBF0C2-CF2F-DE80-84D1-D0AD9C2C3B5B}"/>
              </a:ext>
            </a:extLst>
          </p:cNvPr>
          <p:cNvCxnSpPr>
            <a:cxnSpLocks/>
            <a:stCxn id="73" idx="3"/>
            <a:endCxn id="75" idx="1"/>
          </p:cNvCxnSpPr>
          <p:nvPr/>
        </p:nvCxnSpPr>
        <p:spPr>
          <a:xfrm>
            <a:off x="3914456" y="4672409"/>
            <a:ext cx="686731" cy="763190"/>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CA5316CC-19E8-B116-234C-6800D9F55F09}"/>
              </a:ext>
            </a:extLst>
          </p:cNvPr>
          <p:cNvSpPr/>
          <p:nvPr/>
        </p:nvSpPr>
        <p:spPr>
          <a:xfrm>
            <a:off x="2959049" y="4326485"/>
            <a:ext cx="955407"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lumMod val="75000"/>
                  </a:schemeClr>
                </a:solidFill>
              </a:rPr>
              <a:t>全体</a:t>
            </a:r>
          </a:p>
          <a:p>
            <a:pPr algn="ctr"/>
            <a:r>
              <a:rPr lang="en-JP" sz="1200" dirty="0">
                <a:solidFill>
                  <a:schemeClr val="bg1">
                    <a:lumMod val="75000"/>
                  </a:schemeClr>
                </a:solidFill>
              </a:rPr>
              <a:t>モデル</a:t>
            </a:r>
          </a:p>
        </p:txBody>
      </p:sp>
      <p:cxnSp>
        <p:nvCxnSpPr>
          <p:cNvPr id="74" name="Straight Arrow Connector 73">
            <a:extLst>
              <a:ext uri="{FF2B5EF4-FFF2-40B4-BE49-F238E27FC236}">
                <a16:creationId xmlns:a16="http://schemas.microsoft.com/office/drawing/2014/main" id="{BA16B40B-32BA-ED23-2DC7-CFF5AA393809}"/>
              </a:ext>
            </a:extLst>
          </p:cNvPr>
          <p:cNvCxnSpPr>
            <a:cxnSpLocks/>
            <a:stCxn id="58" idx="3"/>
            <a:endCxn id="73" idx="1"/>
          </p:cNvCxnSpPr>
          <p:nvPr/>
        </p:nvCxnSpPr>
        <p:spPr>
          <a:xfrm flipV="1">
            <a:off x="2612446" y="4672409"/>
            <a:ext cx="346603" cy="55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Chevron 74">
            <a:extLst>
              <a:ext uri="{FF2B5EF4-FFF2-40B4-BE49-F238E27FC236}">
                <a16:creationId xmlns:a16="http://schemas.microsoft.com/office/drawing/2014/main" id="{D8119D41-2C8A-E928-EC30-83891A1B4227}"/>
              </a:ext>
            </a:extLst>
          </p:cNvPr>
          <p:cNvSpPr/>
          <p:nvPr/>
        </p:nvSpPr>
        <p:spPr>
          <a:xfrm>
            <a:off x="4515280" y="5145315"/>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改変</a:t>
            </a:r>
          </a:p>
          <a:p>
            <a:pPr algn="ctr"/>
            <a:r>
              <a:rPr lang="en-JP" sz="1100" dirty="0">
                <a:solidFill>
                  <a:schemeClr val="bg1"/>
                </a:solidFill>
              </a:rPr>
              <a:t>並列合成</a:t>
            </a:r>
          </a:p>
        </p:txBody>
      </p:sp>
      <p:sp>
        <p:nvSpPr>
          <p:cNvPr id="76" name="Chevron 75">
            <a:extLst>
              <a:ext uri="{FF2B5EF4-FFF2-40B4-BE49-F238E27FC236}">
                <a16:creationId xmlns:a16="http://schemas.microsoft.com/office/drawing/2014/main" id="{5F1BB485-250F-2415-485B-0BEE2DDD63BB}"/>
              </a:ext>
            </a:extLst>
          </p:cNvPr>
          <p:cNvSpPr/>
          <p:nvPr/>
        </p:nvSpPr>
        <p:spPr>
          <a:xfrm>
            <a:off x="6833987" y="5145315"/>
            <a:ext cx="955407"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安全性</a:t>
            </a:r>
          </a:p>
          <a:p>
            <a:pPr algn="ctr"/>
            <a:r>
              <a:rPr lang="en-JP" sz="1100" dirty="0">
                <a:solidFill>
                  <a:schemeClr val="bg1"/>
                </a:solidFill>
              </a:rPr>
              <a:t>ゲーム</a:t>
            </a:r>
          </a:p>
        </p:txBody>
      </p:sp>
      <p:cxnSp>
        <p:nvCxnSpPr>
          <p:cNvPr id="77" name="Elbow Connector 76">
            <a:extLst>
              <a:ext uri="{FF2B5EF4-FFF2-40B4-BE49-F238E27FC236}">
                <a16:creationId xmlns:a16="http://schemas.microsoft.com/office/drawing/2014/main" id="{C898E75B-815C-5D6A-3080-90AA752B0A5F}"/>
              </a:ext>
            </a:extLst>
          </p:cNvPr>
          <p:cNvCxnSpPr>
            <a:cxnSpLocks/>
            <a:stCxn id="63" idx="3"/>
            <a:endCxn id="75" idx="1"/>
          </p:cNvCxnSpPr>
          <p:nvPr/>
        </p:nvCxnSpPr>
        <p:spPr>
          <a:xfrm flipV="1">
            <a:off x="3914456" y="5435599"/>
            <a:ext cx="686731" cy="70016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0866C02-3065-D21D-4470-5153AEB7C9A5}"/>
              </a:ext>
            </a:extLst>
          </p:cNvPr>
          <p:cNvCxnSpPr>
            <a:cxnSpLocks/>
            <a:stCxn id="75" idx="3"/>
            <a:endCxn id="68" idx="1"/>
          </p:cNvCxnSpPr>
          <p:nvPr/>
        </p:nvCxnSpPr>
        <p:spPr>
          <a:xfrm>
            <a:off x="5470687" y="5435599"/>
            <a:ext cx="21869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Elbow Connector 1">
            <a:extLst>
              <a:ext uri="{FF2B5EF4-FFF2-40B4-BE49-F238E27FC236}">
                <a16:creationId xmlns:a16="http://schemas.microsoft.com/office/drawing/2014/main" id="{C6FD832A-8882-60C6-0F2D-450F2D5BB4AD}"/>
              </a:ext>
            </a:extLst>
          </p:cNvPr>
          <p:cNvCxnSpPr>
            <a:cxnSpLocks/>
          </p:cNvCxnSpPr>
          <p:nvPr/>
        </p:nvCxnSpPr>
        <p:spPr>
          <a:xfrm>
            <a:off x="4274831" y="3990016"/>
            <a:ext cx="805868" cy="392815"/>
          </a:xfrm>
          <a:prstGeom prst="bentConnector3">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0B75DE20-8386-C464-3683-5D254DF998D7}"/>
              </a:ext>
            </a:extLst>
          </p:cNvPr>
          <p:cNvCxnSpPr>
            <a:cxnSpLocks/>
          </p:cNvCxnSpPr>
          <p:nvPr/>
        </p:nvCxnSpPr>
        <p:spPr>
          <a:xfrm>
            <a:off x="4283282" y="4380030"/>
            <a:ext cx="797417" cy="28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ular Callout 8">
            <a:extLst>
              <a:ext uri="{FF2B5EF4-FFF2-40B4-BE49-F238E27FC236}">
                <a16:creationId xmlns:a16="http://schemas.microsoft.com/office/drawing/2014/main" id="{C29B3635-2344-7E3C-34C5-09E29C2E697D}"/>
              </a:ext>
            </a:extLst>
          </p:cNvPr>
          <p:cNvSpPr/>
          <p:nvPr/>
        </p:nvSpPr>
        <p:spPr>
          <a:xfrm>
            <a:off x="4419729" y="2536906"/>
            <a:ext cx="4562667" cy="1942258"/>
          </a:xfrm>
          <a:prstGeom prst="wedgeRoundRectCallout">
            <a:avLst>
              <a:gd name="adj1" fmla="val -3450"/>
              <a:gd name="adj2" fmla="val 7054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50000"/>
                </a:schemeClr>
              </a:solidFill>
            </a:endParaRPr>
          </a:p>
        </p:txBody>
      </p:sp>
      <p:sp>
        <p:nvSpPr>
          <p:cNvPr id="10" name="Right Arrow 9">
            <a:extLst>
              <a:ext uri="{FF2B5EF4-FFF2-40B4-BE49-F238E27FC236}">
                <a16:creationId xmlns:a16="http://schemas.microsoft.com/office/drawing/2014/main" id="{9DB98EDF-6244-39B3-E5AC-9B740D1F14C2}"/>
              </a:ext>
            </a:extLst>
          </p:cNvPr>
          <p:cNvSpPr/>
          <p:nvPr/>
        </p:nvSpPr>
        <p:spPr>
          <a:xfrm>
            <a:off x="6389052" y="3373346"/>
            <a:ext cx="822954" cy="2844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bg1">
                  <a:lumMod val="50000"/>
                </a:schemeClr>
              </a:solidFill>
            </a:endParaRPr>
          </a:p>
        </p:txBody>
      </p:sp>
      <p:sp>
        <p:nvSpPr>
          <p:cNvPr id="11" name="TextBox 10">
            <a:extLst>
              <a:ext uri="{FF2B5EF4-FFF2-40B4-BE49-F238E27FC236}">
                <a16:creationId xmlns:a16="http://schemas.microsoft.com/office/drawing/2014/main" id="{89419F82-6999-54B7-0990-4197D3F0A69E}"/>
              </a:ext>
            </a:extLst>
          </p:cNvPr>
          <p:cNvSpPr txBox="1"/>
          <p:nvPr/>
        </p:nvSpPr>
        <p:spPr>
          <a:xfrm>
            <a:off x="6195239" y="3681764"/>
            <a:ext cx="1210588" cy="338554"/>
          </a:xfrm>
          <a:prstGeom prst="rect">
            <a:avLst/>
          </a:prstGeom>
          <a:noFill/>
        </p:spPr>
        <p:txBody>
          <a:bodyPr wrap="none" rtlCol="0">
            <a:spAutoFit/>
          </a:bodyPr>
          <a:lstStyle/>
          <a:p>
            <a:pPr algn="ctr"/>
            <a:r>
              <a:rPr lang="en-JP" sz="800" dirty="0">
                <a:solidFill>
                  <a:schemeClr val="bg1">
                    <a:lumMod val="50000"/>
                  </a:schemeClr>
                </a:solidFill>
              </a:rPr>
              <a:t>違反状態に到達しうる</a:t>
            </a:r>
          </a:p>
          <a:p>
            <a:pPr algn="ctr"/>
            <a:r>
              <a:rPr lang="en-JP" sz="800" dirty="0">
                <a:solidFill>
                  <a:schemeClr val="bg1">
                    <a:lumMod val="50000"/>
                  </a:schemeClr>
                </a:solidFill>
              </a:rPr>
              <a:t>遷移と状態を削除</a:t>
            </a:r>
          </a:p>
        </p:txBody>
      </p:sp>
      <p:sp>
        <p:nvSpPr>
          <p:cNvPr id="12" name="Oval 11">
            <a:extLst>
              <a:ext uri="{FF2B5EF4-FFF2-40B4-BE49-F238E27FC236}">
                <a16:creationId xmlns:a16="http://schemas.microsoft.com/office/drawing/2014/main" id="{86C96D31-2A9F-A235-8563-32E49453FEB3}"/>
              </a:ext>
            </a:extLst>
          </p:cNvPr>
          <p:cNvSpPr/>
          <p:nvPr/>
        </p:nvSpPr>
        <p:spPr>
          <a:xfrm>
            <a:off x="4898875" y="3318900"/>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13" name="Oval 12">
            <a:extLst>
              <a:ext uri="{FF2B5EF4-FFF2-40B4-BE49-F238E27FC236}">
                <a16:creationId xmlns:a16="http://schemas.microsoft.com/office/drawing/2014/main" id="{934AD3C0-0F79-4431-7D4D-F40250C30904}"/>
              </a:ext>
            </a:extLst>
          </p:cNvPr>
          <p:cNvSpPr/>
          <p:nvPr/>
        </p:nvSpPr>
        <p:spPr>
          <a:xfrm>
            <a:off x="5599958" y="3318900"/>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14" name="Oval 13">
            <a:extLst>
              <a:ext uri="{FF2B5EF4-FFF2-40B4-BE49-F238E27FC236}">
                <a16:creationId xmlns:a16="http://schemas.microsoft.com/office/drawing/2014/main" id="{A35FD8F4-73C6-E39B-E8DE-CC7E5B406710}"/>
              </a:ext>
            </a:extLst>
          </p:cNvPr>
          <p:cNvSpPr/>
          <p:nvPr/>
        </p:nvSpPr>
        <p:spPr>
          <a:xfrm>
            <a:off x="4898875" y="3994016"/>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15" name="Oval 14">
            <a:extLst>
              <a:ext uri="{FF2B5EF4-FFF2-40B4-BE49-F238E27FC236}">
                <a16:creationId xmlns:a16="http://schemas.microsoft.com/office/drawing/2014/main" id="{51DA9C6A-CFEE-8D06-20AF-1FCE892062E9}"/>
              </a:ext>
            </a:extLst>
          </p:cNvPr>
          <p:cNvSpPr/>
          <p:nvPr/>
        </p:nvSpPr>
        <p:spPr>
          <a:xfrm>
            <a:off x="5599958" y="3994016"/>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16" name="Straight Arrow Connector 15">
            <a:extLst>
              <a:ext uri="{FF2B5EF4-FFF2-40B4-BE49-F238E27FC236}">
                <a16:creationId xmlns:a16="http://schemas.microsoft.com/office/drawing/2014/main" id="{A403C851-66A5-806F-8E9E-6C37683F9386}"/>
              </a:ext>
            </a:extLst>
          </p:cNvPr>
          <p:cNvCxnSpPr>
            <a:cxnSpLocks/>
            <a:stCxn id="12" idx="7"/>
            <a:endCxn id="13" idx="1"/>
          </p:cNvCxnSpPr>
          <p:nvPr/>
        </p:nvCxnSpPr>
        <p:spPr>
          <a:xfrm>
            <a:off x="5199220" y="3370431"/>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5E2329-281F-C252-4F17-BD9E6568096B}"/>
              </a:ext>
            </a:extLst>
          </p:cNvPr>
          <p:cNvCxnSpPr>
            <a:cxnSpLocks/>
            <a:stCxn id="13" idx="3"/>
            <a:endCxn id="12" idx="5"/>
          </p:cNvCxnSpPr>
          <p:nvPr/>
        </p:nvCxnSpPr>
        <p:spPr>
          <a:xfrm flipH="1">
            <a:off x="5199220" y="3619245"/>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171D35-E939-A35B-17FC-1FCD9DA2A16C}"/>
              </a:ext>
            </a:extLst>
          </p:cNvPr>
          <p:cNvCxnSpPr>
            <a:cxnSpLocks/>
            <a:stCxn id="14" idx="7"/>
            <a:endCxn id="15" idx="1"/>
          </p:cNvCxnSpPr>
          <p:nvPr/>
        </p:nvCxnSpPr>
        <p:spPr>
          <a:xfrm>
            <a:off x="5199220" y="4045547"/>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7F90BD-A3FB-33B5-F515-466AF2C1E0A6}"/>
              </a:ext>
            </a:extLst>
          </p:cNvPr>
          <p:cNvCxnSpPr>
            <a:cxnSpLocks/>
            <a:stCxn id="15" idx="3"/>
            <a:endCxn id="14" idx="5"/>
          </p:cNvCxnSpPr>
          <p:nvPr/>
        </p:nvCxnSpPr>
        <p:spPr>
          <a:xfrm flipH="1">
            <a:off x="5199220" y="4294361"/>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F0C7899-37CC-8AA4-3B7E-D2784523B74E}"/>
              </a:ext>
            </a:extLst>
          </p:cNvPr>
          <p:cNvCxnSpPr>
            <a:cxnSpLocks/>
            <a:stCxn id="15" idx="1"/>
          </p:cNvCxnSpPr>
          <p:nvPr/>
        </p:nvCxnSpPr>
        <p:spPr>
          <a:xfrm flipV="1">
            <a:off x="5651489" y="3619245"/>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D1FCB0-A160-0682-2093-D03498733A7D}"/>
              </a:ext>
            </a:extLst>
          </p:cNvPr>
          <p:cNvCxnSpPr>
            <a:cxnSpLocks/>
            <a:stCxn id="12" idx="5"/>
            <a:endCxn id="14" idx="7"/>
          </p:cNvCxnSpPr>
          <p:nvPr/>
        </p:nvCxnSpPr>
        <p:spPr>
          <a:xfrm>
            <a:off x="5199220" y="3619245"/>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4AFACA-A2CE-2068-B613-19E9CE293DA5}"/>
              </a:ext>
            </a:extLst>
          </p:cNvPr>
          <p:cNvCxnSpPr>
            <a:cxnSpLocks/>
            <a:stCxn id="14" idx="1"/>
            <a:endCxn id="12" idx="3"/>
          </p:cNvCxnSpPr>
          <p:nvPr/>
        </p:nvCxnSpPr>
        <p:spPr>
          <a:xfrm flipV="1">
            <a:off x="4950406" y="3619245"/>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DE89211-D0BE-281F-CA48-D4C5206CCC22}"/>
              </a:ext>
            </a:extLst>
          </p:cNvPr>
          <p:cNvSpPr txBox="1"/>
          <p:nvPr/>
        </p:nvSpPr>
        <p:spPr>
          <a:xfrm>
            <a:off x="5235795" y="3213993"/>
            <a:ext cx="365806" cy="184666"/>
          </a:xfrm>
          <a:prstGeom prst="rect">
            <a:avLst/>
          </a:prstGeom>
          <a:noFill/>
        </p:spPr>
        <p:txBody>
          <a:bodyPr wrap="none" rtlCol="0">
            <a:spAutoFit/>
          </a:bodyPr>
          <a:lstStyle/>
          <a:p>
            <a:r>
              <a:rPr lang="en-US" sz="600" dirty="0"/>
              <a:t>d</a:t>
            </a:r>
            <a:r>
              <a:rPr lang="en-JP" sz="600" dirty="0"/>
              <a:t>o_A</a:t>
            </a:r>
          </a:p>
        </p:txBody>
      </p:sp>
      <p:sp>
        <p:nvSpPr>
          <p:cNvPr id="24" name="TextBox 23">
            <a:extLst>
              <a:ext uri="{FF2B5EF4-FFF2-40B4-BE49-F238E27FC236}">
                <a16:creationId xmlns:a16="http://schemas.microsoft.com/office/drawing/2014/main" id="{3BCDD535-AFFB-490A-C648-838016452B34}"/>
              </a:ext>
            </a:extLst>
          </p:cNvPr>
          <p:cNvSpPr txBox="1"/>
          <p:nvPr/>
        </p:nvSpPr>
        <p:spPr>
          <a:xfrm>
            <a:off x="5212503" y="3467564"/>
            <a:ext cx="452368" cy="184666"/>
          </a:xfrm>
          <a:prstGeom prst="rect">
            <a:avLst/>
          </a:prstGeom>
          <a:noFill/>
        </p:spPr>
        <p:txBody>
          <a:bodyPr wrap="none" rtlCol="0">
            <a:spAutoFit/>
          </a:bodyPr>
          <a:lstStyle/>
          <a:p>
            <a:r>
              <a:rPr lang="en-US" sz="600" dirty="0"/>
              <a:t>d</a:t>
            </a:r>
            <a:r>
              <a:rPr lang="en-JP" sz="600" dirty="0"/>
              <a:t>one_A</a:t>
            </a:r>
          </a:p>
        </p:txBody>
      </p:sp>
      <p:sp>
        <p:nvSpPr>
          <p:cNvPr id="25" name="TextBox 24">
            <a:extLst>
              <a:ext uri="{FF2B5EF4-FFF2-40B4-BE49-F238E27FC236}">
                <a16:creationId xmlns:a16="http://schemas.microsoft.com/office/drawing/2014/main" id="{FBB0F12C-5C3E-2AFC-8D8C-9F45B9EAC259}"/>
              </a:ext>
            </a:extLst>
          </p:cNvPr>
          <p:cNvSpPr txBox="1"/>
          <p:nvPr/>
        </p:nvSpPr>
        <p:spPr>
          <a:xfrm>
            <a:off x="5247693" y="3891975"/>
            <a:ext cx="365806" cy="184666"/>
          </a:xfrm>
          <a:prstGeom prst="rect">
            <a:avLst/>
          </a:prstGeom>
          <a:noFill/>
        </p:spPr>
        <p:txBody>
          <a:bodyPr wrap="none" rtlCol="0">
            <a:spAutoFit/>
          </a:bodyPr>
          <a:lstStyle/>
          <a:p>
            <a:r>
              <a:rPr lang="en-US" sz="600" dirty="0"/>
              <a:t>d</a:t>
            </a:r>
            <a:r>
              <a:rPr lang="en-JP" sz="600" dirty="0"/>
              <a:t>o_A</a:t>
            </a:r>
          </a:p>
        </p:txBody>
      </p:sp>
      <p:sp>
        <p:nvSpPr>
          <p:cNvPr id="26" name="TextBox 25">
            <a:extLst>
              <a:ext uri="{FF2B5EF4-FFF2-40B4-BE49-F238E27FC236}">
                <a16:creationId xmlns:a16="http://schemas.microsoft.com/office/drawing/2014/main" id="{6F877BB8-7D6B-6308-E807-EC9263B2009F}"/>
              </a:ext>
            </a:extLst>
          </p:cNvPr>
          <p:cNvSpPr txBox="1"/>
          <p:nvPr/>
        </p:nvSpPr>
        <p:spPr>
          <a:xfrm>
            <a:off x="5224401" y="4145546"/>
            <a:ext cx="452368" cy="184666"/>
          </a:xfrm>
          <a:prstGeom prst="rect">
            <a:avLst/>
          </a:prstGeom>
          <a:noFill/>
        </p:spPr>
        <p:txBody>
          <a:bodyPr wrap="none" rtlCol="0">
            <a:spAutoFit/>
          </a:bodyPr>
          <a:lstStyle/>
          <a:p>
            <a:r>
              <a:rPr lang="en-US" sz="600" dirty="0"/>
              <a:t>d</a:t>
            </a:r>
            <a:r>
              <a:rPr lang="en-JP" sz="600" dirty="0"/>
              <a:t>one_A</a:t>
            </a:r>
          </a:p>
        </p:txBody>
      </p:sp>
      <p:sp>
        <p:nvSpPr>
          <p:cNvPr id="27" name="TextBox 26">
            <a:extLst>
              <a:ext uri="{FF2B5EF4-FFF2-40B4-BE49-F238E27FC236}">
                <a16:creationId xmlns:a16="http://schemas.microsoft.com/office/drawing/2014/main" id="{1EA36F77-C7CF-A068-D1BB-57286353C75B}"/>
              </a:ext>
            </a:extLst>
          </p:cNvPr>
          <p:cNvSpPr txBox="1"/>
          <p:nvPr/>
        </p:nvSpPr>
        <p:spPr>
          <a:xfrm>
            <a:off x="5043071" y="3744965"/>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28" name="TextBox 27">
            <a:extLst>
              <a:ext uri="{FF2B5EF4-FFF2-40B4-BE49-F238E27FC236}">
                <a16:creationId xmlns:a16="http://schemas.microsoft.com/office/drawing/2014/main" id="{B0B85D52-F459-E718-3024-922B843E2550}"/>
              </a:ext>
            </a:extLst>
          </p:cNvPr>
          <p:cNvSpPr txBox="1"/>
          <p:nvPr/>
        </p:nvSpPr>
        <p:spPr>
          <a:xfrm>
            <a:off x="5377457" y="3744558"/>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29" name="TextBox 28">
            <a:extLst>
              <a:ext uri="{FF2B5EF4-FFF2-40B4-BE49-F238E27FC236}">
                <a16:creationId xmlns:a16="http://schemas.microsoft.com/office/drawing/2014/main" id="{3D96A164-1410-BC0C-120D-9666189854FA}"/>
              </a:ext>
            </a:extLst>
          </p:cNvPr>
          <p:cNvSpPr txBox="1"/>
          <p:nvPr/>
        </p:nvSpPr>
        <p:spPr>
          <a:xfrm>
            <a:off x="4666803" y="3751315"/>
            <a:ext cx="452269" cy="184666"/>
          </a:xfrm>
          <a:prstGeom prst="rect">
            <a:avLst/>
          </a:prstGeom>
          <a:solidFill>
            <a:schemeClr val="bg1"/>
          </a:solidFill>
        </p:spPr>
        <p:txBody>
          <a:bodyPr wrap="square" rtlCol="0">
            <a:spAutoFit/>
          </a:bodyPr>
          <a:lstStyle/>
          <a:p>
            <a:r>
              <a:rPr lang="en-US" sz="600" dirty="0"/>
              <a:t>done</a:t>
            </a:r>
            <a:r>
              <a:rPr lang="en-JP" sz="600" dirty="0"/>
              <a:t>_B</a:t>
            </a:r>
          </a:p>
        </p:txBody>
      </p:sp>
      <p:grpSp>
        <p:nvGrpSpPr>
          <p:cNvPr id="30" name="Group 29">
            <a:extLst>
              <a:ext uri="{FF2B5EF4-FFF2-40B4-BE49-F238E27FC236}">
                <a16:creationId xmlns:a16="http://schemas.microsoft.com/office/drawing/2014/main" id="{916F1FA1-CFF5-A5AB-DC9D-BD9EFBAA5F20}"/>
              </a:ext>
            </a:extLst>
          </p:cNvPr>
          <p:cNvGrpSpPr/>
          <p:nvPr/>
        </p:nvGrpSpPr>
        <p:grpSpPr>
          <a:xfrm>
            <a:off x="5599958" y="2644326"/>
            <a:ext cx="354280" cy="351876"/>
            <a:chOff x="3647612" y="4232811"/>
            <a:chExt cx="354280" cy="351876"/>
          </a:xfrm>
        </p:grpSpPr>
        <p:sp>
          <p:nvSpPr>
            <p:cNvPr id="31" name="Oval 30">
              <a:extLst>
                <a:ext uri="{FF2B5EF4-FFF2-40B4-BE49-F238E27FC236}">
                  <a16:creationId xmlns:a16="http://schemas.microsoft.com/office/drawing/2014/main" id="{F2F1356B-6A1B-7920-E008-E15E75B9D83C}"/>
                </a:ext>
              </a:extLst>
            </p:cNvPr>
            <p:cNvSpPr/>
            <p:nvPr/>
          </p:nvSpPr>
          <p:spPr>
            <a:xfrm>
              <a:off x="3647612" y="4232811"/>
              <a:ext cx="351876" cy="3518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600" dirty="0">
                <a:solidFill>
                  <a:schemeClr val="bg1"/>
                </a:solidFill>
              </a:endParaRPr>
            </a:p>
          </p:txBody>
        </p:sp>
        <p:sp>
          <p:nvSpPr>
            <p:cNvPr id="32" name="TextBox 31">
              <a:extLst>
                <a:ext uri="{FF2B5EF4-FFF2-40B4-BE49-F238E27FC236}">
                  <a16:creationId xmlns:a16="http://schemas.microsoft.com/office/drawing/2014/main" id="{3A6F9DD2-92CD-1F07-38C0-336C6111AA84}"/>
                </a:ext>
              </a:extLst>
            </p:cNvPr>
            <p:cNvSpPr txBox="1"/>
            <p:nvPr/>
          </p:nvSpPr>
          <p:spPr>
            <a:xfrm>
              <a:off x="3658528" y="4249772"/>
              <a:ext cx="343364" cy="307777"/>
            </a:xfrm>
            <a:prstGeom prst="rect">
              <a:avLst/>
            </a:prstGeom>
            <a:noFill/>
          </p:spPr>
          <p:txBody>
            <a:bodyPr wrap="none" rtlCol="0">
              <a:spAutoFit/>
            </a:bodyPr>
            <a:lstStyle/>
            <a:p>
              <a:r>
                <a:rPr lang="en-JP" dirty="0">
                  <a:solidFill>
                    <a:schemeClr val="bg1"/>
                  </a:solidFill>
                </a:rPr>
                <a:t>-1</a:t>
              </a:r>
            </a:p>
          </p:txBody>
        </p:sp>
      </p:grpSp>
      <p:cxnSp>
        <p:nvCxnSpPr>
          <p:cNvPr id="33" name="Straight Arrow Connector 32">
            <a:extLst>
              <a:ext uri="{FF2B5EF4-FFF2-40B4-BE49-F238E27FC236}">
                <a16:creationId xmlns:a16="http://schemas.microsoft.com/office/drawing/2014/main" id="{D3A78286-8E1D-C539-2C88-E045284CA9F8}"/>
              </a:ext>
            </a:extLst>
          </p:cNvPr>
          <p:cNvCxnSpPr>
            <a:cxnSpLocks/>
            <a:stCxn id="13" idx="0"/>
            <a:endCxn id="31" idx="4"/>
          </p:cNvCxnSpPr>
          <p:nvPr/>
        </p:nvCxnSpPr>
        <p:spPr>
          <a:xfrm flipV="1">
            <a:off x="5775896" y="2996202"/>
            <a:ext cx="0" cy="322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5CFBC3C-B80D-0F1E-9D9F-95BC75278949}"/>
              </a:ext>
            </a:extLst>
          </p:cNvPr>
          <p:cNvSpPr txBox="1"/>
          <p:nvPr/>
        </p:nvSpPr>
        <p:spPr>
          <a:xfrm>
            <a:off x="5586028" y="3098441"/>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35" name="Oval 34">
            <a:extLst>
              <a:ext uri="{FF2B5EF4-FFF2-40B4-BE49-F238E27FC236}">
                <a16:creationId xmlns:a16="http://schemas.microsoft.com/office/drawing/2014/main" id="{6E10587C-3812-E391-6CF3-747246BA353F}"/>
              </a:ext>
            </a:extLst>
          </p:cNvPr>
          <p:cNvSpPr/>
          <p:nvPr/>
        </p:nvSpPr>
        <p:spPr>
          <a:xfrm>
            <a:off x="7600585" y="3014091"/>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36" name="Oval 35">
            <a:extLst>
              <a:ext uri="{FF2B5EF4-FFF2-40B4-BE49-F238E27FC236}">
                <a16:creationId xmlns:a16="http://schemas.microsoft.com/office/drawing/2014/main" id="{8A068566-A9B6-BC84-520A-F13FE2852184}"/>
              </a:ext>
            </a:extLst>
          </p:cNvPr>
          <p:cNvSpPr/>
          <p:nvPr/>
        </p:nvSpPr>
        <p:spPr>
          <a:xfrm>
            <a:off x="8301668" y="301409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37" name="Oval 36">
            <a:extLst>
              <a:ext uri="{FF2B5EF4-FFF2-40B4-BE49-F238E27FC236}">
                <a16:creationId xmlns:a16="http://schemas.microsoft.com/office/drawing/2014/main" id="{A8818B52-66D3-B301-812D-E1EF72E67E90}"/>
              </a:ext>
            </a:extLst>
          </p:cNvPr>
          <p:cNvSpPr/>
          <p:nvPr/>
        </p:nvSpPr>
        <p:spPr>
          <a:xfrm>
            <a:off x="7600585" y="3689207"/>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38" name="Oval 37">
            <a:extLst>
              <a:ext uri="{FF2B5EF4-FFF2-40B4-BE49-F238E27FC236}">
                <a16:creationId xmlns:a16="http://schemas.microsoft.com/office/drawing/2014/main" id="{E9A838BD-1FD8-75A2-CD20-960E9BEC15DC}"/>
              </a:ext>
            </a:extLst>
          </p:cNvPr>
          <p:cNvSpPr/>
          <p:nvPr/>
        </p:nvSpPr>
        <p:spPr>
          <a:xfrm>
            <a:off x="8301668" y="3689207"/>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39" name="Straight Arrow Connector 38">
            <a:extLst>
              <a:ext uri="{FF2B5EF4-FFF2-40B4-BE49-F238E27FC236}">
                <a16:creationId xmlns:a16="http://schemas.microsoft.com/office/drawing/2014/main" id="{8E6132EC-97D1-CED7-4BF8-C33E5166A0BA}"/>
              </a:ext>
            </a:extLst>
          </p:cNvPr>
          <p:cNvCxnSpPr>
            <a:cxnSpLocks/>
            <a:stCxn id="35" idx="7"/>
            <a:endCxn id="36" idx="1"/>
          </p:cNvCxnSpPr>
          <p:nvPr/>
        </p:nvCxnSpPr>
        <p:spPr>
          <a:xfrm>
            <a:off x="7900930" y="3065622"/>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A6B709-FA3B-A172-3E34-47B0E1B7A655}"/>
              </a:ext>
            </a:extLst>
          </p:cNvPr>
          <p:cNvCxnSpPr>
            <a:cxnSpLocks/>
            <a:stCxn id="36" idx="3"/>
            <a:endCxn id="35" idx="5"/>
          </p:cNvCxnSpPr>
          <p:nvPr/>
        </p:nvCxnSpPr>
        <p:spPr>
          <a:xfrm flipH="1">
            <a:off x="7900930" y="331443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6DF970-8A1E-A334-C749-A119BFDFA06E}"/>
              </a:ext>
            </a:extLst>
          </p:cNvPr>
          <p:cNvCxnSpPr>
            <a:cxnSpLocks/>
            <a:stCxn id="37" idx="7"/>
            <a:endCxn id="38" idx="1"/>
          </p:cNvCxnSpPr>
          <p:nvPr/>
        </p:nvCxnSpPr>
        <p:spPr>
          <a:xfrm>
            <a:off x="7900930" y="3740738"/>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E3F1673-DA43-2D9C-4DB7-AA197D7F7A82}"/>
              </a:ext>
            </a:extLst>
          </p:cNvPr>
          <p:cNvCxnSpPr>
            <a:cxnSpLocks/>
            <a:stCxn id="38" idx="3"/>
            <a:endCxn id="37" idx="5"/>
          </p:cNvCxnSpPr>
          <p:nvPr/>
        </p:nvCxnSpPr>
        <p:spPr>
          <a:xfrm flipH="1">
            <a:off x="7900930" y="3989552"/>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96D6B7D-A047-14AF-D95A-A98C51FAFB28}"/>
              </a:ext>
            </a:extLst>
          </p:cNvPr>
          <p:cNvCxnSpPr>
            <a:cxnSpLocks/>
            <a:stCxn id="38" idx="1"/>
          </p:cNvCxnSpPr>
          <p:nvPr/>
        </p:nvCxnSpPr>
        <p:spPr>
          <a:xfrm flipV="1">
            <a:off x="8353199" y="3314436"/>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47B4D5-F678-9879-441B-F546CEEC7E7F}"/>
              </a:ext>
            </a:extLst>
          </p:cNvPr>
          <p:cNvCxnSpPr>
            <a:cxnSpLocks/>
            <a:stCxn id="35" idx="5"/>
            <a:endCxn id="37" idx="7"/>
          </p:cNvCxnSpPr>
          <p:nvPr/>
        </p:nvCxnSpPr>
        <p:spPr>
          <a:xfrm>
            <a:off x="7900930" y="3314436"/>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964FC-7976-A5A4-60DA-C57C75DFDCCC}"/>
              </a:ext>
            </a:extLst>
          </p:cNvPr>
          <p:cNvCxnSpPr>
            <a:cxnSpLocks/>
            <a:stCxn id="37" idx="1"/>
            <a:endCxn id="35" idx="3"/>
          </p:cNvCxnSpPr>
          <p:nvPr/>
        </p:nvCxnSpPr>
        <p:spPr>
          <a:xfrm flipV="1">
            <a:off x="7652116" y="3314436"/>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B4A381E-56D2-44F5-B3FD-07D221564585}"/>
              </a:ext>
            </a:extLst>
          </p:cNvPr>
          <p:cNvSpPr txBox="1"/>
          <p:nvPr/>
        </p:nvSpPr>
        <p:spPr>
          <a:xfrm>
            <a:off x="7937505" y="2909184"/>
            <a:ext cx="365806" cy="184666"/>
          </a:xfrm>
          <a:prstGeom prst="rect">
            <a:avLst/>
          </a:prstGeom>
          <a:noFill/>
        </p:spPr>
        <p:txBody>
          <a:bodyPr wrap="none" rtlCol="0">
            <a:spAutoFit/>
          </a:bodyPr>
          <a:lstStyle/>
          <a:p>
            <a:r>
              <a:rPr lang="en-US" sz="600" dirty="0"/>
              <a:t>d</a:t>
            </a:r>
            <a:r>
              <a:rPr lang="en-JP" sz="600" dirty="0"/>
              <a:t>o_A</a:t>
            </a:r>
          </a:p>
        </p:txBody>
      </p:sp>
      <p:sp>
        <p:nvSpPr>
          <p:cNvPr id="47" name="TextBox 46">
            <a:extLst>
              <a:ext uri="{FF2B5EF4-FFF2-40B4-BE49-F238E27FC236}">
                <a16:creationId xmlns:a16="http://schemas.microsoft.com/office/drawing/2014/main" id="{B3305BA8-2804-3916-6DB2-F77394B4DA5E}"/>
              </a:ext>
            </a:extLst>
          </p:cNvPr>
          <p:cNvSpPr txBox="1"/>
          <p:nvPr/>
        </p:nvSpPr>
        <p:spPr>
          <a:xfrm>
            <a:off x="7914213" y="3162755"/>
            <a:ext cx="452368" cy="184666"/>
          </a:xfrm>
          <a:prstGeom prst="rect">
            <a:avLst/>
          </a:prstGeom>
          <a:noFill/>
        </p:spPr>
        <p:txBody>
          <a:bodyPr wrap="none" rtlCol="0">
            <a:spAutoFit/>
          </a:bodyPr>
          <a:lstStyle/>
          <a:p>
            <a:r>
              <a:rPr lang="en-US" sz="600" dirty="0"/>
              <a:t>d</a:t>
            </a:r>
            <a:r>
              <a:rPr lang="en-JP" sz="600" dirty="0"/>
              <a:t>one_A</a:t>
            </a:r>
          </a:p>
        </p:txBody>
      </p:sp>
      <p:sp>
        <p:nvSpPr>
          <p:cNvPr id="48" name="TextBox 47">
            <a:extLst>
              <a:ext uri="{FF2B5EF4-FFF2-40B4-BE49-F238E27FC236}">
                <a16:creationId xmlns:a16="http://schemas.microsoft.com/office/drawing/2014/main" id="{DA529941-86C2-73E0-FC18-06E6E974918B}"/>
              </a:ext>
            </a:extLst>
          </p:cNvPr>
          <p:cNvSpPr txBox="1"/>
          <p:nvPr/>
        </p:nvSpPr>
        <p:spPr>
          <a:xfrm>
            <a:off x="7949403" y="3587166"/>
            <a:ext cx="365806" cy="184666"/>
          </a:xfrm>
          <a:prstGeom prst="rect">
            <a:avLst/>
          </a:prstGeom>
          <a:noFill/>
        </p:spPr>
        <p:txBody>
          <a:bodyPr wrap="none" rtlCol="0">
            <a:spAutoFit/>
          </a:bodyPr>
          <a:lstStyle/>
          <a:p>
            <a:r>
              <a:rPr lang="en-US" sz="600" dirty="0"/>
              <a:t>d</a:t>
            </a:r>
            <a:r>
              <a:rPr lang="en-JP" sz="600" dirty="0"/>
              <a:t>o_A</a:t>
            </a:r>
          </a:p>
        </p:txBody>
      </p:sp>
      <p:sp>
        <p:nvSpPr>
          <p:cNvPr id="49" name="TextBox 48">
            <a:extLst>
              <a:ext uri="{FF2B5EF4-FFF2-40B4-BE49-F238E27FC236}">
                <a16:creationId xmlns:a16="http://schemas.microsoft.com/office/drawing/2014/main" id="{D4958A17-A9E6-3BB7-CC76-E6CEC02BF63D}"/>
              </a:ext>
            </a:extLst>
          </p:cNvPr>
          <p:cNvSpPr txBox="1"/>
          <p:nvPr/>
        </p:nvSpPr>
        <p:spPr>
          <a:xfrm>
            <a:off x="7926111" y="3840737"/>
            <a:ext cx="452368" cy="184666"/>
          </a:xfrm>
          <a:prstGeom prst="rect">
            <a:avLst/>
          </a:prstGeom>
          <a:noFill/>
        </p:spPr>
        <p:txBody>
          <a:bodyPr wrap="none" rtlCol="0">
            <a:spAutoFit/>
          </a:bodyPr>
          <a:lstStyle/>
          <a:p>
            <a:r>
              <a:rPr lang="en-US" sz="600" dirty="0"/>
              <a:t>d</a:t>
            </a:r>
            <a:r>
              <a:rPr lang="en-JP" sz="600" dirty="0"/>
              <a:t>one_A</a:t>
            </a:r>
          </a:p>
        </p:txBody>
      </p:sp>
      <p:sp>
        <p:nvSpPr>
          <p:cNvPr id="50" name="TextBox 49">
            <a:extLst>
              <a:ext uri="{FF2B5EF4-FFF2-40B4-BE49-F238E27FC236}">
                <a16:creationId xmlns:a16="http://schemas.microsoft.com/office/drawing/2014/main" id="{DB8BF97F-6265-BC93-087D-1A3FB15E1CD1}"/>
              </a:ext>
            </a:extLst>
          </p:cNvPr>
          <p:cNvSpPr txBox="1"/>
          <p:nvPr/>
        </p:nvSpPr>
        <p:spPr>
          <a:xfrm>
            <a:off x="7744781" y="3440156"/>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51" name="TextBox 50">
            <a:extLst>
              <a:ext uri="{FF2B5EF4-FFF2-40B4-BE49-F238E27FC236}">
                <a16:creationId xmlns:a16="http://schemas.microsoft.com/office/drawing/2014/main" id="{C9B735BA-65B5-38BF-8C36-EF399DE28643}"/>
              </a:ext>
            </a:extLst>
          </p:cNvPr>
          <p:cNvSpPr txBox="1"/>
          <p:nvPr/>
        </p:nvSpPr>
        <p:spPr>
          <a:xfrm>
            <a:off x="8079167" y="3439749"/>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52" name="TextBox 51">
            <a:extLst>
              <a:ext uri="{FF2B5EF4-FFF2-40B4-BE49-F238E27FC236}">
                <a16:creationId xmlns:a16="http://schemas.microsoft.com/office/drawing/2014/main" id="{D27978CE-3ACF-9838-651B-A9F81E0CA824}"/>
              </a:ext>
            </a:extLst>
          </p:cNvPr>
          <p:cNvSpPr txBox="1"/>
          <p:nvPr/>
        </p:nvSpPr>
        <p:spPr>
          <a:xfrm>
            <a:off x="7368513" y="3446506"/>
            <a:ext cx="452269" cy="184666"/>
          </a:xfrm>
          <a:prstGeom prst="rect">
            <a:avLst/>
          </a:prstGeom>
          <a:solidFill>
            <a:schemeClr val="bg1"/>
          </a:solidFill>
        </p:spPr>
        <p:txBody>
          <a:bodyPr wrap="square" rtlCol="0">
            <a:spAutoFit/>
          </a:bodyPr>
          <a:lstStyle/>
          <a:p>
            <a:r>
              <a:rPr lang="en-US" sz="600" dirty="0"/>
              <a:t>done</a:t>
            </a:r>
            <a:r>
              <a:rPr lang="en-JP" sz="600" dirty="0"/>
              <a:t>_B</a:t>
            </a:r>
          </a:p>
        </p:txBody>
      </p:sp>
    </p:spTree>
    <p:extLst>
      <p:ext uri="{BB962C8B-B14F-4D97-AF65-F5344CB8AC3E}">
        <p14:creationId xmlns:p14="http://schemas.microsoft.com/office/powerpoint/2010/main" val="1911958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142</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54248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計算空間が</a:t>
            </a:r>
            <a:r>
              <a:rPr lang="ja-JP" altLang="en-JP" sz="2800" b="0" i="0">
                <a:solidFill>
                  <a:schemeClr val="tx2">
                    <a:lumMod val="25000"/>
                  </a:schemeClr>
                </a:solidFill>
                <a:effectLst/>
                <a:latin typeface="Lato" panose="020F0502020204030203" pitchFamily="34" charset="0"/>
                <a:cs typeface="Lato" panose="020F0502020204030203" pitchFamily="34" charset="0"/>
              </a:rPr>
              <a:t>環境モデルの</a:t>
            </a:r>
            <a:r>
              <a:rPr lang="ja-JP" altLang="en-US" sz="2800" b="0" i="0">
                <a:solidFill>
                  <a:schemeClr val="tx2">
                    <a:lumMod val="25000"/>
                  </a:schemeClr>
                </a:solidFill>
                <a:effectLst/>
                <a:latin typeface="Lato" panose="020F0502020204030203" pitchFamily="34" charset="0"/>
                <a:cs typeface="Lato" panose="020F0502020204030203" pitchFamily="34" charset="0"/>
              </a:rPr>
              <a:t>数に指数増加する</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・環境全体において</a:t>
            </a:r>
            <a:r>
              <a:rPr lang="ja-JP" altLang="en-JP" sz="2400">
                <a:solidFill>
                  <a:schemeClr val="tx2">
                    <a:lumMod val="25000"/>
                  </a:schemeClr>
                </a:solidFill>
                <a:latin typeface="Lato" panose="020F0502020204030203" pitchFamily="34" charset="0"/>
                <a:cs typeface="Lato" panose="020F0502020204030203" pitchFamily="34" charset="0"/>
              </a:rPr>
              <a:t>安全性</a:t>
            </a:r>
            <a:r>
              <a:rPr lang="ja-JP" altLang="en-US" sz="2400">
                <a:solidFill>
                  <a:schemeClr val="tx2">
                    <a:lumMod val="25000"/>
                  </a:schemeClr>
                </a:solidFill>
                <a:latin typeface="Lato" panose="020F0502020204030203" pitchFamily="34" charset="0"/>
                <a:cs typeface="Lato" panose="020F0502020204030203" pitchFamily="34" charset="0"/>
              </a:rPr>
              <a:t>ゲームを行うことが原因</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・計算空間の増加に伴って必要主記憶量，計算時間も増加</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9" name="Title 1">
            <a:extLst>
              <a:ext uri="{FF2B5EF4-FFF2-40B4-BE49-F238E27FC236}">
                <a16:creationId xmlns:a16="http://schemas.microsoft.com/office/drawing/2014/main" id="{D863070A-F03B-4C63-B2F3-7B5BEFD5289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離散制御器合成の限界</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8" name="Picture 7" descr="A graph with a line going up&#10;&#10;Description automatically generated">
            <a:extLst>
              <a:ext uri="{FF2B5EF4-FFF2-40B4-BE49-F238E27FC236}">
                <a16:creationId xmlns:a16="http://schemas.microsoft.com/office/drawing/2014/main" id="{4E14199A-348B-4414-84C3-BC9B73506D88}"/>
              </a:ext>
            </a:extLst>
          </p:cNvPr>
          <p:cNvPicPr>
            <a:picLocks noChangeAspect="1"/>
          </p:cNvPicPr>
          <p:nvPr/>
        </p:nvPicPr>
        <p:blipFill>
          <a:blip r:embed="rId2"/>
          <a:stretch>
            <a:fillRect/>
          </a:stretch>
        </p:blipFill>
        <p:spPr>
          <a:xfrm>
            <a:off x="863535" y="2876581"/>
            <a:ext cx="7416930" cy="3841750"/>
          </a:xfrm>
          <a:prstGeom prst="rect">
            <a:avLst/>
          </a:prstGeom>
        </p:spPr>
      </p:pic>
    </p:spTree>
    <p:extLst>
      <p:ext uri="{BB962C8B-B14F-4D97-AF65-F5344CB8AC3E}">
        <p14:creationId xmlns:p14="http://schemas.microsoft.com/office/powerpoint/2010/main" val="28016524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graph with blue and orange lines&#10;&#10;Description automatically generated">
            <a:extLst>
              <a:ext uri="{FF2B5EF4-FFF2-40B4-BE49-F238E27FC236}">
                <a16:creationId xmlns:a16="http://schemas.microsoft.com/office/drawing/2014/main" id="{DCCA88C7-00CC-4034-B58D-0EBB2F10E560}"/>
              </a:ext>
            </a:extLst>
          </p:cNvPr>
          <p:cNvPicPr>
            <a:picLocks noChangeAspect="1"/>
          </p:cNvPicPr>
          <p:nvPr/>
        </p:nvPicPr>
        <p:blipFill>
          <a:blip r:embed="rId2"/>
          <a:stretch>
            <a:fillRect/>
          </a:stretch>
        </p:blipFill>
        <p:spPr>
          <a:xfrm>
            <a:off x="863535" y="2876581"/>
            <a:ext cx="7416930" cy="3841750"/>
          </a:xfrm>
          <a:prstGeom prst="rect">
            <a:avLst/>
          </a:prstGeom>
        </p:spPr>
      </p:pic>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143</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06494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800" dirty="0">
                <a:solidFill>
                  <a:schemeClr val="tx2">
                    <a:lumMod val="25000"/>
                  </a:schemeClr>
                </a:solidFill>
                <a:latin typeface="Lato" panose="020F0502020204030203" pitchFamily="34" charset="0"/>
                <a:cs typeface="Lato" panose="020F0502020204030203" pitchFamily="34" charset="0"/>
              </a:rPr>
              <a:t>DCS</a:t>
            </a:r>
            <a:r>
              <a:rPr lang="ja-JP" altLang="en-US" sz="2800">
                <a:solidFill>
                  <a:schemeClr val="tx2">
                    <a:lumMod val="25000"/>
                  </a:schemeClr>
                </a:solidFill>
                <a:latin typeface="Lato" panose="020F0502020204030203" pitchFamily="34" charset="0"/>
                <a:cs typeface="Lato" panose="020F0502020204030203" pitchFamily="34" charset="0"/>
              </a:rPr>
              <a:t>に必要となる</a:t>
            </a:r>
            <a:r>
              <a:rPr lang="ja-JP" altLang="en-US" sz="2800" b="1" u="sng">
                <a:solidFill>
                  <a:schemeClr val="tx2">
                    <a:lumMod val="25000"/>
                  </a:schemeClr>
                </a:solidFill>
                <a:latin typeface="Lato" panose="020F0502020204030203" pitchFamily="34" charset="0"/>
                <a:cs typeface="Lato" panose="020F0502020204030203" pitchFamily="34" charset="0"/>
              </a:rPr>
              <a:t>計算空間を削減</a:t>
            </a:r>
            <a:r>
              <a:rPr lang="ja-JP" altLang="en-US" sz="2800">
                <a:solidFill>
                  <a:schemeClr val="tx2">
                    <a:lumMod val="25000"/>
                  </a:schemeClr>
                </a:solidFill>
                <a:latin typeface="Lato" panose="020F0502020204030203" pitchFamily="34" charset="0"/>
                <a:cs typeface="Lato" panose="020F0502020204030203" pitchFamily="34" charset="0"/>
              </a:rPr>
              <a:t>する</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8" name="Title 1">
            <a:extLst>
              <a:ext uri="{FF2B5EF4-FFF2-40B4-BE49-F238E27FC236}">
                <a16:creationId xmlns:a16="http://schemas.microsoft.com/office/drawing/2014/main" id="{6A503C1D-E84E-5F91-60D9-138553200D75}"/>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本研究の目的</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9" name="Bent Arrow 8">
            <a:extLst>
              <a:ext uri="{FF2B5EF4-FFF2-40B4-BE49-F238E27FC236}">
                <a16:creationId xmlns:a16="http://schemas.microsoft.com/office/drawing/2014/main" id="{B1FBE9DA-D27F-3F9A-7930-ED2C841E4A04}"/>
              </a:ext>
            </a:extLst>
          </p:cNvPr>
          <p:cNvSpPr/>
          <p:nvPr/>
        </p:nvSpPr>
        <p:spPr>
          <a:xfrm rot="5400000">
            <a:off x="5861417" y="3187424"/>
            <a:ext cx="819487" cy="827799"/>
          </a:xfrm>
          <a:prstGeom prst="bentArrow">
            <a:avLst>
              <a:gd name="adj1" fmla="val 20588"/>
              <a:gd name="adj2" fmla="val 25000"/>
              <a:gd name="adj3" fmla="val 25000"/>
              <a:gd name="adj4" fmla="val 43750"/>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Tree>
    <p:extLst>
      <p:ext uri="{BB962C8B-B14F-4D97-AF65-F5344CB8AC3E}">
        <p14:creationId xmlns:p14="http://schemas.microsoft.com/office/powerpoint/2010/main" val="29432254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rgbClr val="7ECFFE"/>
          </a:solidFill>
          <a:effectLst>
            <a:outerShdw blurRad="63500" sx="102000" sy="102000" algn="ctr" rotWithShape="0">
              <a:prstClr val="black">
                <a:alpha val="40000"/>
              </a:prstClr>
            </a:outerShdw>
          </a:effectLst>
        </p:spPr>
        <p:txBody>
          <a:bodyPr anchor="ctr"/>
          <a:lstStyle/>
          <a:p>
            <a:pPr algn="ctr"/>
            <a:r>
              <a:rPr lang="en-US" sz="4000" b="1" dirty="0" err="1">
                <a:solidFill>
                  <a:schemeClr val="bg1"/>
                </a:solidFill>
                <a:latin typeface="M+ 1c" panose="020B0503020204020204" pitchFamily="34" charset="-128"/>
                <a:ea typeface="M+ 1c" panose="020B0503020204020204" pitchFamily="34" charset="-128"/>
                <a:cs typeface="M+ 1c" panose="020B0503020204020204" pitchFamily="34" charset="-128"/>
              </a:rPr>
              <a:t>提案</a:t>
            </a:r>
            <a:r>
              <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rPr>
              <a:t>③：</a:t>
            </a:r>
            <a:r>
              <a:rPr lang="en-US" sz="4000" b="1" dirty="0" err="1">
                <a:solidFill>
                  <a:schemeClr val="bg1"/>
                </a:solidFill>
                <a:latin typeface="M+ 1c" panose="020B0503020204020204" pitchFamily="34" charset="-128"/>
                <a:ea typeface="M+ 1c" panose="020B0503020204020204" pitchFamily="34" charset="-128"/>
                <a:cs typeface="M+ 1c" panose="020B0503020204020204" pitchFamily="34" charset="-128"/>
              </a:rPr>
              <a:t>分割統治構築手法</a:t>
            </a:r>
            <a:endPar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endParaRPr>
          </a:p>
        </p:txBody>
      </p:sp>
    </p:spTree>
    <p:extLst>
      <p:ext uri="{BB962C8B-B14F-4D97-AF65-F5344CB8AC3E}">
        <p14:creationId xmlns:p14="http://schemas.microsoft.com/office/powerpoint/2010/main" val="32638183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段階的構築と一括的構築における限界</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57418"/>
            <a:ext cx="8585200" cy="20231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一括構築した方が良いゲーム空間と，分割構築した方が良いゲーム空間が存在する．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→要求と構成要素モデルの構造を分析して，効果的に</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分割構築</a:t>
            </a:r>
            <a:r>
              <a:rPr lang="ja-JP" altLang="en-US" sz="2400">
                <a:latin typeface="Lato" panose="020F0502020204030203" pitchFamily="34" charset="0"/>
                <a:ea typeface="Lato" panose="020F0502020204030203" pitchFamily="34" charset="0"/>
                <a:cs typeface="Lato" panose="020F0502020204030203" pitchFamily="34" charset="0"/>
              </a:rPr>
              <a:t>と</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一括的構築</a:t>
            </a:r>
            <a:r>
              <a:rPr lang="ja-JP" altLang="en-US" sz="2400">
                <a:latin typeface="Lato" panose="020F0502020204030203" pitchFamily="34" charset="0"/>
                <a:ea typeface="Lato" panose="020F0502020204030203" pitchFamily="34" charset="0"/>
                <a:cs typeface="Lato" panose="020F0502020204030203" pitchFamily="34" charset="0"/>
              </a:rPr>
              <a:t>を使用して全要求モデルを分析する．</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2" name="Chevron 1">
            <a:extLst>
              <a:ext uri="{FF2B5EF4-FFF2-40B4-BE49-F238E27FC236}">
                <a16:creationId xmlns:a16="http://schemas.microsoft.com/office/drawing/2014/main" id="{AEEB063E-D5CD-0462-0D4B-4B60C58989B2}"/>
              </a:ext>
            </a:extLst>
          </p:cNvPr>
          <p:cNvSpPr/>
          <p:nvPr/>
        </p:nvSpPr>
        <p:spPr>
          <a:xfrm>
            <a:off x="3856383" y="4154557"/>
            <a:ext cx="1212574" cy="1848678"/>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Tree>
    <p:extLst>
      <p:ext uri="{BB962C8B-B14F-4D97-AF65-F5344CB8AC3E}">
        <p14:creationId xmlns:p14="http://schemas.microsoft.com/office/powerpoint/2010/main" val="17036341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段階的構築と一括的構築における限界</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 Placeholder 2">
            <a:extLst>
              <a:ext uri="{FF2B5EF4-FFF2-40B4-BE49-F238E27FC236}">
                <a16:creationId xmlns:a16="http://schemas.microsoft.com/office/drawing/2014/main" id="{611FAC7E-71BC-B495-146F-C3AD5AF0EF0B}"/>
              </a:ext>
            </a:extLst>
          </p:cNvPr>
          <p:cNvSpPr txBox="1">
            <a:spLocks/>
          </p:cNvSpPr>
          <p:nvPr/>
        </p:nvSpPr>
        <p:spPr>
          <a:xfrm>
            <a:off x="558800" y="1157418"/>
            <a:ext cx="8585200" cy="20231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一括構築した方が良いゲーム空間と，分割構築した方が良いゲーム空間が存在する．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→要求と構成要素モデルの構造を分析して，効果的に</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分割構築</a:t>
            </a:r>
            <a:r>
              <a:rPr lang="ja-JP" altLang="en-US" sz="2400">
                <a:latin typeface="Lato" panose="020F0502020204030203" pitchFamily="34" charset="0"/>
                <a:ea typeface="Lato" panose="020F0502020204030203" pitchFamily="34" charset="0"/>
                <a:cs typeface="Lato" panose="020F0502020204030203" pitchFamily="34" charset="0"/>
              </a:rPr>
              <a:t>と</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一括的構築</a:t>
            </a:r>
            <a:r>
              <a:rPr lang="ja-JP" altLang="en-US" sz="2400">
                <a:latin typeface="Lato" panose="020F0502020204030203" pitchFamily="34" charset="0"/>
                <a:ea typeface="Lato" panose="020F0502020204030203" pitchFamily="34" charset="0"/>
                <a:cs typeface="Lato" panose="020F0502020204030203" pitchFamily="34" charset="0"/>
              </a:rPr>
              <a:t>を使用して全要求モデルを分析する．</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3" name="Chevron 2">
            <a:extLst>
              <a:ext uri="{FF2B5EF4-FFF2-40B4-BE49-F238E27FC236}">
                <a16:creationId xmlns:a16="http://schemas.microsoft.com/office/drawing/2014/main" id="{5E21A350-7193-E73C-D57A-C3F1A979B125}"/>
              </a:ext>
            </a:extLst>
          </p:cNvPr>
          <p:cNvSpPr/>
          <p:nvPr/>
        </p:nvSpPr>
        <p:spPr>
          <a:xfrm rot="10800000">
            <a:off x="3856383" y="4154557"/>
            <a:ext cx="1212574" cy="1848678"/>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Tree>
    <p:extLst>
      <p:ext uri="{BB962C8B-B14F-4D97-AF65-F5344CB8AC3E}">
        <p14:creationId xmlns:p14="http://schemas.microsoft.com/office/powerpoint/2010/main" val="32655257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147</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提案</a:t>
            </a:r>
            <a: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t>③：分割統治構築手法</a:t>
            </a: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54104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Wingdings" pitchFamily="2" charset="2"/>
              <a:buChar char="v"/>
            </a:pPr>
            <a:r>
              <a:rPr lang="ja-JP" altLang="en-US" sz="2400">
                <a:latin typeface="Lato" panose="020F0502020204030203" pitchFamily="34" charset="0"/>
                <a:ea typeface="Lato" panose="020F0502020204030203" pitchFamily="34" charset="0"/>
                <a:cs typeface="Lato" panose="020F0502020204030203" pitchFamily="34" charset="0"/>
              </a:rPr>
              <a:t>部分分析と一括分析を使い分けて分析</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監視対象モデルとして部分制御器が含まれる性質に注目</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u="sng">
                <a:latin typeface="Lato" panose="020F0502020204030203" pitchFamily="34" charset="0"/>
                <a:ea typeface="Lato" panose="020F0502020204030203" pitchFamily="34" charset="0"/>
                <a:cs typeface="Lato" panose="020F0502020204030203" pitchFamily="34" charset="0"/>
              </a:rPr>
              <a:t>分割統治構築手法</a:t>
            </a:r>
            <a:endParaRPr lang="en-US" altLang="ja-JP" sz="2400" u="sng"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①</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影響量</a:t>
            </a:r>
            <a:r>
              <a:rPr lang="ja-JP" altLang="en-US" sz="2400">
                <a:latin typeface="Lato" panose="020F0502020204030203" pitchFamily="34" charset="0"/>
                <a:ea typeface="Lato" panose="020F0502020204030203" pitchFamily="34" charset="0"/>
                <a:cs typeface="Lato" panose="020F0502020204030203" pitchFamily="34" charset="0"/>
              </a:rPr>
              <a:t>に基づき監視モデルの分析順序を決める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②</a:t>
            </a:r>
            <a:r>
              <a:rPr lang="ja-JP" altLang="en-US" sz="2400">
                <a:latin typeface="Lato" panose="020F0502020204030203" pitchFamily="34" charset="0"/>
                <a:ea typeface="Lato" panose="020F0502020204030203" pitchFamily="34" charset="0"/>
                <a:cs typeface="Lato" panose="020F0502020204030203" pitchFamily="34" charset="0"/>
              </a:rPr>
              <a:t>部分制御器が２つ以上含まれる部分分析のみになるよう</a:t>
            </a:r>
            <a:br>
              <a:rPr lang="en-US" altLang="ja-JP" sz="2400" dirty="0">
                <a:latin typeface="Lato" panose="020F0502020204030203" pitchFamily="34" charset="0"/>
                <a:ea typeface="Lato" panose="020F0502020204030203" pitchFamily="34" charset="0"/>
                <a:cs typeface="Lato" panose="020F0502020204030203" pitchFamily="34" charset="0"/>
              </a:rPr>
            </a:br>
            <a:r>
              <a:rPr lang="ja-JP" altLang="en-US" sz="2400">
                <a:latin typeface="Lato" panose="020F0502020204030203" pitchFamily="34" charset="0"/>
                <a:ea typeface="Lato" panose="020F0502020204030203" pitchFamily="34" charset="0"/>
                <a:cs typeface="Lato" panose="020F0502020204030203" pitchFamily="34" charset="0"/>
              </a:rPr>
              <a:t>　分析順序から分析プロセスを構築</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③</a:t>
            </a:r>
            <a:r>
              <a:rPr lang="ja-JP" altLang="en-US" sz="2400">
                <a:latin typeface="Lato" panose="020F0502020204030203" pitchFamily="34" charset="0"/>
                <a:ea typeface="Lato" panose="020F0502020204030203" pitchFamily="34" charset="0"/>
                <a:cs typeface="Lato" panose="020F0502020204030203" pitchFamily="34" charset="0"/>
              </a:rPr>
              <a:t>構築した分析プロセスに基づいてゲーム空間を</a:t>
            </a:r>
            <a:br>
              <a:rPr lang="en-US" altLang="ja-JP" sz="2400" dirty="0">
                <a:latin typeface="Lato" panose="020F0502020204030203" pitchFamily="34" charset="0"/>
                <a:ea typeface="Lato" panose="020F0502020204030203" pitchFamily="34" charset="0"/>
                <a:cs typeface="Lato" panose="020F0502020204030203" pitchFamily="34" charset="0"/>
              </a:rPr>
            </a:br>
            <a:r>
              <a:rPr lang="ja-JP" altLang="en-US" sz="2400">
                <a:latin typeface="Lato" panose="020F0502020204030203" pitchFamily="34" charset="0"/>
                <a:ea typeface="Lato" panose="020F0502020204030203" pitchFamily="34" charset="0"/>
                <a:cs typeface="Lato" panose="020F0502020204030203" pitchFamily="34" charset="0"/>
              </a:rPr>
              <a:t>　段階的構築し制御器合成する</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79758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sz="2400" b="1" dirty="0" err="1">
                <a:solidFill>
                  <a:srgbClr val="677480"/>
                </a:solidFill>
                <a:latin typeface="M+ 1c" panose="020B0503020204020204" pitchFamily="34" charset="-128"/>
                <a:ea typeface="M+ 1c" panose="020B0503020204020204" pitchFamily="34" charset="-128"/>
                <a:cs typeface="M+ 1c" panose="020B0503020204020204" pitchFamily="34" charset="-128"/>
              </a:rPr>
              <a:t>部分分析における</a:t>
            </a:r>
            <a:b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br>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監視対象モデル</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3"/>
                <a:ext cx="8585200" cy="70989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Wingdings" pitchFamily="2" charset="2"/>
                  <a:buChar char="v"/>
                </a:pPr>
                <a:r>
                  <a:rPr lang="ja-JP" altLang="en-JP" sz="2400">
                    <a:latin typeface="Lato" panose="020F0502020204030203" pitchFamily="34" charset="0"/>
                    <a:ea typeface="Lato" panose="020F0502020204030203" pitchFamily="34" charset="0"/>
                    <a:cs typeface="Lato" panose="020F0502020204030203" pitchFamily="34" charset="0"/>
                  </a:rPr>
                  <a:t>監視</a:t>
                </a:r>
                <a:r>
                  <a:rPr lang="ja-JP" altLang="en-US" sz="2400">
                    <a:latin typeface="Lato" panose="020F0502020204030203" pitchFamily="34" charset="0"/>
                    <a:ea typeface="Lato" panose="020F0502020204030203" pitchFamily="34" charset="0"/>
                    <a:cs typeface="Lato" panose="020F0502020204030203" pitchFamily="34" charset="0"/>
                  </a:rPr>
                  <a:t>モデルの事象</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m:t>
                        </m:r>
                      </m:e>
                      <m:sub>
                        <m:r>
                          <a:rPr lang="en-US" sz="2400" i="1">
                            <a:latin typeface="Cambria Math" panose="02040503050406030204" pitchFamily="18" charset="0"/>
                            <a:ea typeface="Cambria Math" panose="02040503050406030204" pitchFamily="18" charset="0"/>
                          </a:rPr>
                          <m:t>𝑟</m:t>
                        </m:r>
                      </m:sub>
                    </m:sSub>
                  </m:oMath>
                </a14:m>
                <a:r>
                  <a:rPr lang="ja-JP" altLang="en-US" sz="2400">
                    <a:latin typeface="Lato" panose="020F0502020204030203" pitchFamily="34" charset="0"/>
                    <a:ea typeface="Lato" panose="020F0502020204030203" pitchFamily="34" charset="0"/>
                    <a:cs typeface="Lato" panose="020F0502020204030203" pitchFamily="34" charset="0"/>
                  </a:rPr>
                  <a:t>を含む全ての環境モデル</a:t>
                </a:r>
                <a14:m>
                  <m:oMath xmlns:m="http://schemas.openxmlformats.org/officeDocument/2006/math">
                    <m:r>
                      <a:rPr lang="en-US" sz="2400" i="1">
                        <a:latin typeface="Cambria Math" panose="02040503050406030204" pitchFamily="18" charset="0"/>
                      </a:rPr>
                      <m:t>𝑒</m:t>
                    </m:r>
                  </m:oMath>
                </a14:m>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000">
                    <a:latin typeface="Lato" panose="020F0502020204030203" pitchFamily="34" charset="0"/>
                    <a:ea typeface="Lato" panose="020F0502020204030203" pitchFamily="34" charset="0"/>
                    <a:cs typeface="Lato" panose="020F0502020204030203" pitchFamily="34" charset="0"/>
                  </a:rPr>
                  <a:t>監視対象モデルと監視対象モデル数は以下で定義される：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0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8" name="Text Placeholder 2">
                <a:extLst>
                  <a:ext uri="{FF2B5EF4-FFF2-40B4-BE49-F238E27FC236}">
                    <a16:creationId xmlns:a16="http://schemas.microsoft.com/office/drawing/2014/main" id="{01EA0776-BDB5-3149-8BCB-486C87AC2F4C}"/>
                  </a:ext>
                </a:extLst>
              </p:cNvPr>
              <p:cNvSpPr txBox="1">
                <a:spLocks noRot="1" noChangeAspect="1" noMove="1" noResize="1" noEditPoints="1" noAdjustHandles="1" noChangeArrowheads="1" noChangeShapeType="1" noTextEdit="1"/>
              </p:cNvSpPr>
              <p:nvPr/>
            </p:nvSpPr>
            <p:spPr>
              <a:xfrm>
                <a:off x="558800" y="1065583"/>
                <a:ext cx="8585200" cy="709896"/>
              </a:xfrm>
              <a:prstGeom prst="rect">
                <a:avLst/>
              </a:prstGeom>
              <a:blipFill>
                <a:blip r:embed="rId2"/>
                <a:stretch>
                  <a:fillRect l="-1036" b="-50000"/>
                </a:stretch>
              </a:blipFill>
              <a:ln>
                <a:no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3F1A8C-DD96-C327-9A79-11D05B862E35}"/>
                  </a:ext>
                </a:extLst>
              </p:cNvPr>
              <p:cNvSpPr txBox="1"/>
              <p:nvPr/>
            </p:nvSpPr>
            <p:spPr>
              <a:xfrm>
                <a:off x="541863" y="4057939"/>
                <a:ext cx="777090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𝐶𝑜𝑠𝑡</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𝑟</m:t>
                          </m:r>
                          <m:r>
                            <a:rPr lang="en-US" sz="3600" b="0" i="1" smtClean="0">
                              <a:latin typeface="Cambria Math" panose="02040503050406030204" pitchFamily="18" charset="0"/>
                            </a:rPr>
                            <m:t>,</m:t>
                          </m:r>
                          <m:r>
                            <a:rPr lang="en-US" sz="3600" b="0" i="1" smtClean="0">
                              <a:latin typeface="Cambria Math" panose="02040503050406030204" pitchFamily="18" charset="0"/>
                            </a:rPr>
                            <m:t>𝐸</m:t>
                          </m:r>
                        </m:e>
                      </m:d>
                      <m:r>
                        <a:rPr lang="en-US" sz="3600" b="0" i="1" smtClean="0">
                          <a:latin typeface="Cambria Math" panose="02040503050406030204" pitchFamily="18" charset="0"/>
                        </a:rPr>
                        <m:t>=</m:t>
                      </m:r>
                      <m:r>
                        <a:rPr lang="en-US" sz="3600" b="0" i="1" smtClean="0">
                          <a:latin typeface="Cambria Math" panose="02040503050406030204" pitchFamily="18" charset="0"/>
                        </a:rPr>
                        <m:t>𝑛</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𝐸</m:t>
                              </m:r>
                            </m:e>
                            <m:sub>
                              <m:r>
                                <a:rPr lang="en-US" sz="3600" b="0" i="1" smtClean="0">
                                  <a:latin typeface="Cambria Math" panose="02040503050406030204" pitchFamily="18" charset="0"/>
                                </a:rPr>
                                <m:t>𝑟</m:t>
                              </m:r>
                            </m:sub>
                          </m:sSub>
                        </m:e>
                      </m:d>
                    </m:oMath>
                    <m:oMath xmlns:m="http://schemas.openxmlformats.org/officeDocument/2006/math">
                      <m:r>
                        <a:rPr lang="en-US" sz="3600" b="0" i="1" smtClean="0">
                          <a:latin typeface="Cambria Math" panose="02040503050406030204" pitchFamily="18" charset="0"/>
                        </a:rPr>
                        <m:t>                     =</m:t>
                      </m:r>
                      <m:r>
                        <a:rPr lang="en-US" sz="3600" b="0" i="1" smtClean="0">
                          <a:latin typeface="Cambria Math" panose="02040503050406030204" pitchFamily="18" charset="0"/>
                        </a:rPr>
                        <m:t>𝑛</m:t>
                      </m:r>
                      <m:d>
                        <m:dPr>
                          <m:ctrlPr>
                            <a:rPr lang="en-US" sz="3600" b="0" i="1" smtClean="0">
                              <a:latin typeface="Cambria Math" panose="02040503050406030204" pitchFamily="18" charset="0"/>
                            </a:rPr>
                          </m:ctrlPr>
                        </m:dPr>
                        <m:e>
                          <m:d>
                            <m:dPr>
                              <m:begChr m:val="{"/>
                              <m:endChr m:val="}"/>
                              <m:ctrlPr>
                                <a:rPr lang="en-US" sz="3600" b="0" i="1" smtClean="0">
                                  <a:latin typeface="Cambria Math" panose="02040503050406030204" pitchFamily="18" charset="0"/>
                                </a:rPr>
                              </m:ctrlPr>
                            </m:dPr>
                            <m:e>
                              <m:r>
                                <a:rPr lang="en-US" sz="3600" i="1">
                                  <a:latin typeface="Cambria Math" panose="02040503050406030204" pitchFamily="18" charset="0"/>
                                </a:rPr>
                                <m:t>𝑒</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𝐸</m:t>
                              </m:r>
                              <m:r>
                                <a:rPr lang="en-US" sz="3600" b="0" i="1" smtClean="0">
                                  <a:latin typeface="Cambria Math" panose="02040503050406030204" pitchFamily="18" charset="0"/>
                                  <a:ea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𝑒</m:t>
                                  </m:r>
                                </m:sub>
                              </m:sSub>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𝐴</m:t>
                                  </m:r>
                                </m:e>
                                <m:sub>
                                  <m:r>
                                    <a:rPr lang="en-US" sz="3600" i="1">
                                      <a:latin typeface="Cambria Math" panose="02040503050406030204" pitchFamily="18" charset="0"/>
                                      <a:ea typeface="Cambria Math" panose="02040503050406030204" pitchFamily="18" charset="0"/>
                                    </a:rPr>
                                    <m:t>𝑟</m:t>
                                  </m:r>
                                </m:sub>
                              </m:sSub>
                              <m:r>
                                <a:rPr lang="en-US" sz="3600" i="1">
                                  <a:latin typeface="Cambria Math" panose="02040503050406030204" pitchFamily="18" charset="0"/>
                                  <a:ea typeface="Cambria Math" panose="02040503050406030204" pitchFamily="18" charset="0"/>
                                </a:rPr>
                                <m:t>=∅</m:t>
                              </m:r>
                            </m:e>
                          </m:d>
                        </m:e>
                      </m:d>
                    </m:oMath>
                  </m:oMathPara>
                </a14:m>
                <a:endParaRPr lang="en-JP" sz="3600" dirty="0"/>
              </a:p>
            </p:txBody>
          </p:sp>
        </mc:Choice>
        <mc:Fallback xmlns="">
          <p:sp>
            <p:nvSpPr>
              <p:cNvPr id="2" name="TextBox 1">
                <a:extLst>
                  <a:ext uri="{FF2B5EF4-FFF2-40B4-BE49-F238E27FC236}">
                    <a16:creationId xmlns:a16="http://schemas.microsoft.com/office/drawing/2014/main" id="{AF3F1A8C-DD96-C327-9A79-11D05B862E35}"/>
                  </a:ext>
                </a:extLst>
              </p:cNvPr>
              <p:cNvSpPr txBox="1">
                <a:spLocks noRot="1" noChangeAspect="1" noMove="1" noResize="1" noEditPoints="1" noAdjustHandles="1" noChangeArrowheads="1" noChangeShapeType="1" noTextEdit="1"/>
              </p:cNvSpPr>
              <p:nvPr/>
            </p:nvSpPr>
            <p:spPr>
              <a:xfrm>
                <a:off x="541863" y="4057939"/>
                <a:ext cx="7770909" cy="1200329"/>
              </a:xfrm>
              <a:prstGeom prst="rect">
                <a:avLst/>
              </a:prstGeom>
              <a:blipFill>
                <a:blip r:embed="rId3"/>
                <a:stretch>
                  <a:fillRect b="-13542"/>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B4F6A40-C555-81BB-C8E6-3AB60DAD9481}"/>
                  </a:ext>
                </a:extLst>
              </p:cNvPr>
              <p:cNvSpPr txBox="1"/>
              <p:nvPr/>
            </p:nvSpPr>
            <p:spPr>
              <a:xfrm>
                <a:off x="541863" y="2677269"/>
                <a:ext cx="5875070" cy="6463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𝐸</m:t>
                          </m:r>
                        </m:e>
                        <m:sub>
                          <m:r>
                            <a:rPr lang="en-US" sz="3600" i="1">
                              <a:latin typeface="Cambria Math" panose="02040503050406030204" pitchFamily="18" charset="0"/>
                            </a:rPr>
                            <m:t>𝑟</m:t>
                          </m:r>
                        </m:sub>
                      </m:sSub>
                      <m:r>
                        <a:rPr lang="en-US" sz="3600" b="0" i="1" smtClean="0">
                          <a:latin typeface="Cambria Math" panose="02040503050406030204" pitchFamily="18" charset="0"/>
                        </a:rPr>
                        <m:t>=</m:t>
                      </m:r>
                      <m:d>
                        <m:dPr>
                          <m:begChr m:val="{"/>
                          <m:endChr m:val="}"/>
                          <m:ctrlPr>
                            <a:rPr lang="en-US" sz="3600" i="1">
                              <a:latin typeface="Cambria Math" panose="02040503050406030204" pitchFamily="18" charset="0"/>
                            </a:rPr>
                          </m:ctrlPr>
                        </m:dPr>
                        <m:e>
                          <m:r>
                            <a:rPr lang="en-US" sz="3600" i="1" smtClean="0">
                              <a:latin typeface="Cambria Math" panose="02040503050406030204" pitchFamily="18" charset="0"/>
                              <a:ea typeface="Cambria Math" panose="02040503050406030204" pitchFamily="18" charset="0"/>
                            </a:rPr>
                            <m:t>∀</m:t>
                          </m:r>
                          <m:r>
                            <a:rPr lang="en-US" sz="3600" i="1">
                              <a:latin typeface="Cambria Math" panose="02040503050406030204" pitchFamily="18" charset="0"/>
                            </a:rPr>
                            <m:t>𝑒</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ea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𝑒</m:t>
                              </m:r>
                            </m:sub>
                          </m:sSub>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𝐴</m:t>
                              </m:r>
                            </m:e>
                            <m:sub>
                              <m:r>
                                <a:rPr lang="en-US" sz="3600" i="1">
                                  <a:latin typeface="Cambria Math" panose="02040503050406030204" pitchFamily="18" charset="0"/>
                                  <a:ea typeface="Cambria Math" panose="02040503050406030204" pitchFamily="18" charset="0"/>
                                </a:rPr>
                                <m:t>𝑟</m:t>
                              </m:r>
                            </m:sub>
                          </m:sSub>
                          <m:r>
                            <a:rPr lang="en-US" sz="3600" i="1">
                              <a:latin typeface="Cambria Math" panose="02040503050406030204" pitchFamily="18" charset="0"/>
                              <a:ea typeface="Cambria Math" panose="02040503050406030204" pitchFamily="18" charset="0"/>
                            </a:rPr>
                            <m:t>=∅</m:t>
                          </m:r>
                        </m:e>
                      </m:d>
                    </m:oMath>
                  </m:oMathPara>
                </a14:m>
                <a:br>
                  <a:rPr lang="en-US" sz="3600" b="0" dirty="0"/>
                </a:br>
                <a:endParaRPr lang="en-JP" sz="3600" dirty="0"/>
              </a:p>
            </p:txBody>
          </p:sp>
        </mc:Choice>
        <mc:Fallback xmlns="">
          <p:sp>
            <p:nvSpPr>
              <p:cNvPr id="3" name="TextBox 2">
                <a:extLst>
                  <a:ext uri="{FF2B5EF4-FFF2-40B4-BE49-F238E27FC236}">
                    <a16:creationId xmlns:a16="http://schemas.microsoft.com/office/drawing/2014/main" id="{BB4F6A40-C555-81BB-C8E6-3AB60DAD9481}"/>
                  </a:ext>
                </a:extLst>
              </p:cNvPr>
              <p:cNvSpPr txBox="1">
                <a:spLocks noRot="1" noChangeAspect="1" noMove="1" noResize="1" noEditPoints="1" noAdjustHandles="1" noChangeArrowheads="1" noChangeShapeType="1" noTextEdit="1"/>
              </p:cNvSpPr>
              <p:nvPr/>
            </p:nvSpPr>
            <p:spPr>
              <a:xfrm>
                <a:off x="541863" y="2677269"/>
                <a:ext cx="5875070" cy="646395"/>
              </a:xfrm>
              <a:prstGeom prst="rect">
                <a:avLst/>
              </a:prstGeom>
              <a:blipFill>
                <a:blip r:embed="rId4"/>
                <a:stretch>
                  <a:fillRect b="-26923"/>
                </a:stretch>
              </a:blipFill>
            </p:spPr>
            <p:txBody>
              <a:bodyPr/>
              <a:lstStyle/>
              <a:p>
                <a:r>
                  <a:rPr lang="en-JP">
                    <a:noFill/>
                  </a:rPr>
                  <a:t> </a:t>
                </a:r>
              </a:p>
            </p:txBody>
          </p:sp>
        </mc:Fallback>
      </mc:AlternateContent>
      <p:grpSp>
        <p:nvGrpSpPr>
          <p:cNvPr id="12" name="Group 11">
            <a:extLst>
              <a:ext uri="{FF2B5EF4-FFF2-40B4-BE49-F238E27FC236}">
                <a16:creationId xmlns:a16="http://schemas.microsoft.com/office/drawing/2014/main" id="{3BC75CAB-9082-3BC3-39B9-B87BF0ED5AF3}"/>
              </a:ext>
            </a:extLst>
          </p:cNvPr>
          <p:cNvGrpSpPr/>
          <p:nvPr/>
        </p:nvGrpSpPr>
        <p:grpSpPr>
          <a:xfrm>
            <a:off x="541863" y="5509941"/>
            <a:ext cx="8124513" cy="1178356"/>
            <a:chOff x="545353" y="3677647"/>
            <a:chExt cx="8124513" cy="1178356"/>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12CF8EE-E160-BB17-EA59-C2F9A17B6790}"/>
                    </a:ext>
                  </a:extLst>
                </p:cNvPr>
                <p:cNvSpPr/>
                <p:nvPr/>
              </p:nvSpPr>
              <p:spPr>
                <a:xfrm>
                  <a:off x="545353" y="3831536"/>
                  <a:ext cx="8124513" cy="10244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100" indent="0">
                    <a:buNone/>
                  </a:pPr>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環境モデル</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𝐸</m:t>
                      </m:r>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を「</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𝐴</m:t>
                          </m:r>
                        </m:e>
                        <m:sub>
                          <m:r>
                            <a:rPr lang="en-US" sz="2000" i="1">
                              <a:solidFill>
                                <a:schemeClr val="tx1"/>
                              </a:solidFill>
                              <a:latin typeface="Cambria Math" panose="02040503050406030204" pitchFamily="18" charset="0"/>
                              <a:ea typeface="Cambria Math" panose="02040503050406030204" pitchFamily="18" charset="0"/>
                            </a:rPr>
                            <m:t>𝑟</m:t>
                          </m:r>
                        </m:sub>
                      </m:sSub>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を含む</a:t>
                  </a:r>
                  <a14:m>
                    <m:oMath xmlns:m="http://schemas.openxmlformats.org/officeDocument/2006/math">
                      <m:r>
                        <a:rPr lang="en-US" sz="2000" i="1" smtClean="0">
                          <a:solidFill>
                            <a:schemeClr val="tx1"/>
                          </a:solidFill>
                          <a:latin typeface="Cambria Math" panose="02040503050406030204" pitchFamily="18" charset="0"/>
                        </a:rPr>
                        <m:t>𝑒</m:t>
                      </m:r>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」と「</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𝐴</m:t>
                          </m:r>
                        </m:e>
                        <m:sub>
                          <m:r>
                            <a:rPr lang="en-US" sz="2000" i="1">
                              <a:solidFill>
                                <a:schemeClr val="tx1"/>
                              </a:solidFill>
                              <a:latin typeface="Cambria Math" panose="02040503050406030204" pitchFamily="18" charset="0"/>
                              <a:ea typeface="Cambria Math" panose="02040503050406030204" pitchFamily="18" charset="0"/>
                            </a:rPr>
                            <m:t>𝑟</m:t>
                          </m:r>
                        </m:sub>
                      </m:sSub>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を含まない</a:t>
                  </a:r>
                  <a14:m>
                    <m:oMath xmlns:m="http://schemas.openxmlformats.org/officeDocument/2006/math">
                      <m:r>
                        <a:rPr lang="en-US" sz="2000" i="1">
                          <a:solidFill>
                            <a:schemeClr val="tx1"/>
                          </a:solidFill>
                          <a:latin typeface="Cambria Math" panose="02040503050406030204" pitchFamily="18" charset="0"/>
                        </a:rPr>
                        <m:t>𝑒</m:t>
                      </m:r>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」に分割できた時，</a:t>
                  </a:r>
                  <a:endParaRPr lang="en-US" altLang="ja-JP" sz="20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38100" indent="0">
                    <a:buNone/>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𝐴</m:t>
                          </m:r>
                        </m:e>
                        <m:sub>
                          <m:r>
                            <a:rPr lang="en-US" sz="2000" i="1">
                              <a:solidFill>
                                <a:schemeClr val="tx1"/>
                              </a:solidFill>
                              <a:latin typeface="Cambria Math" panose="02040503050406030204" pitchFamily="18" charset="0"/>
                              <a:ea typeface="Cambria Math" panose="02040503050406030204" pitchFamily="18" charset="0"/>
                            </a:rPr>
                            <m:t>𝑟</m:t>
                          </m:r>
                        </m:sub>
                      </m:sSub>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を含む</a:t>
                  </a:r>
                  <a14:m>
                    <m:oMath xmlns:m="http://schemas.openxmlformats.org/officeDocument/2006/math">
                      <m:r>
                        <a:rPr lang="en-US" sz="2000" i="1">
                          <a:solidFill>
                            <a:schemeClr val="tx1"/>
                          </a:solidFill>
                          <a:latin typeface="Cambria Math" panose="02040503050406030204" pitchFamily="18" charset="0"/>
                        </a:rPr>
                        <m:t>𝑒</m:t>
                      </m:r>
                    </m:oMath>
                  </a14:m>
                  <a:r>
                    <a:rPr lang="ja-JP" altLang="en-US" sz="2000" dirty="0">
                      <a:solidFill>
                        <a:schemeClr val="tx1"/>
                      </a:solidFill>
                      <a:latin typeface="Lato" panose="020F0502020204030203" pitchFamily="34" charset="0"/>
                      <a:ea typeface="Lato" panose="020F0502020204030203" pitchFamily="34" charset="0"/>
                      <a:cs typeface="Lato" panose="020F0502020204030203" pitchFamily="34" charset="0"/>
                    </a:rPr>
                    <a:t>と</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𝑟</m:t>
                      </m:r>
                    </m:oMath>
                  </a14:m>
                  <a:r>
                    <a:rPr lang="ja-JP" altLang="en-US" sz="2000" dirty="0">
                      <a:solidFill>
                        <a:schemeClr val="tx1"/>
                      </a:solidFill>
                      <a:latin typeface="Lato" panose="020F0502020204030203" pitchFamily="34" charset="0"/>
                      <a:ea typeface="Lato" panose="020F0502020204030203" pitchFamily="34" charset="0"/>
                      <a:cs typeface="Lato" panose="020F0502020204030203" pitchFamily="34" charset="0"/>
                    </a:rPr>
                    <a:t>で部分</a:t>
                  </a:r>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分析可能となる</a:t>
                  </a:r>
                  <a:endParaRPr lang="en-US" altLang="ja-JP" sz="20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mc:Choice>
          <mc:Fallback xmlns="">
            <p:sp>
              <p:nvSpPr>
                <p:cNvPr id="9" name="Rectangle 8">
                  <a:extLst>
                    <a:ext uri="{FF2B5EF4-FFF2-40B4-BE49-F238E27FC236}">
                      <a16:creationId xmlns:a16="http://schemas.microsoft.com/office/drawing/2014/main" id="{712CF8EE-E160-BB17-EA59-C2F9A17B6790}"/>
                    </a:ext>
                  </a:extLst>
                </p:cNvPr>
                <p:cNvSpPr>
                  <a:spLocks noRot="1" noChangeAspect="1" noMove="1" noResize="1" noEditPoints="1" noAdjustHandles="1" noChangeArrowheads="1" noChangeShapeType="1" noTextEdit="1"/>
                </p:cNvSpPr>
                <p:nvPr/>
              </p:nvSpPr>
              <p:spPr>
                <a:xfrm>
                  <a:off x="545353" y="3831536"/>
                  <a:ext cx="8124513" cy="1024467"/>
                </a:xfrm>
                <a:prstGeom prst="rect">
                  <a:avLst/>
                </a:prstGeom>
                <a:blipFill>
                  <a:blip r:embed="rId5"/>
                  <a:stretch>
                    <a:fillRect l="-312"/>
                  </a:stretch>
                </a:blipFill>
                <a:ln w="1270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29B2E2-0C2F-9108-0B03-63194652F43A}"/>
                    </a:ext>
                  </a:extLst>
                </p:cNvPr>
                <p:cNvSpPr txBox="1"/>
                <p:nvPr/>
              </p:nvSpPr>
              <p:spPr>
                <a:xfrm>
                  <a:off x="639978" y="3677647"/>
                  <a:ext cx="3220822" cy="307777"/>
                </a:xfrm>
                <a:prstGeom prst="rect">
                  <a:avLst/>
                </a:prstGeom>
                <a:solidFill>
                  <a:schemeClr val="lt1"/>
                </a:solidFill>
              </p:spPr>
              <p:txBody>
                <a:bodyPr wrap="square">
                  <a:spAutoFit/>
                </a:bodyPr>
                <a:lstStyle/>
                <a:p>
                  <a:pPr marL="38100" indent="0">
                    <a:buNone/>
                  </a:pPr>
                  <a:r>
                    <a:rPr lang="ja-JP" altLang="en-US" sz="1400">
                      <a:latin typeface="Lato" panose="020F0502020204030203" pitchFamily="34" charset="0"/>
                      <a:ea typeface="Lato" panose="020F0502020204030203" pitchFamily="34" charset="0"/>
                      <a:cs typeface="Lato" panose="020F0502020204030203" pitchFamily="34" charset="0"/>
                    </a:rPr>
                    <a:t>監視モデル</a:t>
                  </a:r>
                  <a14:m>
                    <m:oMath xmlns:m="http://schemas.openxmlformats.org/officeDocument/2006/math">
                      <m:r>
                        <a:rPr lang="en-US" sz="1400" i="1">
                          <a:latin typeface="Cambria Math" panose="02040503050406030204" pitchFamily="18" charset="0"/>
                          <a:ea typeface="Cambria Math" panose="02040503050406030204" pitchFamily="18" charset="0"/>
                        </a:rPr>
                        <m:t>𝑟</m:t>
                      </m:r>
                    </m:oMath>
                  </a14:m>
                  <a:r>
                    <a:rPr lang="en-US" altLang="ja-JP" sz="1400" dirty="0">
                      <a:latin typeface="Lato" panose="020F0502020204030203" pitchFamily="34" charset="0"/>
                      <a:ea typeface="Lato" panose="020F0502020204030203" pitchFamily="34" charset="0"/>
                      <a:cs typeface="Lato" panose="020F0502020204030203" pitchFamily="34" charset="0"/>
                    </a:rPr>
                    <a:t> </a:t>
                  </a:r>
                  <a:r>
                    <a:rPr lang="ja-JP" altLang="en-US" sz="1400" dirty="0">
                      <a:latin typeface="Lato" panose="020F0502020204030203" pitchFamily="34" charset="0"/>
                      <a:ea typeface="Lato" panose="020F0502020204030203" pitchFamily="34" charset="0"/>
                      <a:cs typeface="Lato" panose="020F0502020204030203" pitchFamily="34" charset="0"/>
                    </a:rPr>
                    <a:t>における</a:t>
                  </a:r>
                  <a:r>
                    <a:rPr lang="ja-JP" altLang="en-JP" sz="1400">
                      <a:latin typeface="Lato" panose="020F0502020204030203" pitchFamily="34" charset="0"/>
                      <a:ea typeface="Lato" panose="020F0502020204030203" pitchFamily="34" charset="0"/>
                      <a:cs typeface="Lato" panose="020F0502020204030203" pitchFamily="34" charset="0"/>
                    </a:rPr>
                    <a:t>部分分析</a:t>
                  </a:r>
                  <a:r>
                    <a:rPr lang="ja-JP" altLang="en-US" sz="1400">
                      <a:latin typeface="Lato" panose="020F0502020204030203" pitchFamily="34" charset="0"/>
                      <a:ea typeface="Lato" panose="020F0502020204030203" pitchFamily="34" charset="0"/>
                      <a:cs typeface="Lato" panose="020F0502020204030203" pitchFamily="34" charset="0"/>
                    </a:rPr>
                    <a:t>の</a:t>
                  </a:r>
                  <a:r>
                    <a:rPr lang="ja-JP" altLang="en-JP" sz="1400">
                      <a:latin typeface="Lato" panose="020F0502020204030203" pitchFamily="34" charset="0"/>
                      <a:ea typeface="Lato" panose="020F0502020204030203" pitchFamily="34" charset="0"/>
                      <a:cs typeface="Lato" panose="020F0502020204030203" pitchFamily="34" charset="0"/>
                    </a:rPr>
                    <a:t>条件</a:t>
                  </a:r>
                  <a:endParaRPr lang="en-US" altLang="ja-JP" sz="16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1" name="TextBox 10">
                  <a:extLst>
                    <a:ext uri="{FF2B5EF4-FFF2-40B4-BE49-F238E27FC236}">
                      <a16:creationId xmlns:a16="http://schemas.microsoft.com/office/drawing/2014/main" id="{3E29B2E2-0C2F-9108-0B03-63194652F43A}"/>
                    </a:ext>
                  </a:extLst>
                </p:cNvPr>
                <p:cNvSpPr txBox="1">
                  <a:spLocks noRot="1" noChangeAspect="1" noMove="1" noResize="1" noEditPoints="1" noAdjustHandles="1" noChangeArrowheads="1" noChangeShapeType="1" noTextEdit="1"/>
                </p:cNvSpPr>
                <p:nvPr/>
              </p:nvSpPr>
              <p:spPr>
                <a:xfrm>
                  <a:off x="639978" y="3677647"/>
                  <a:ext cx="3220822" cy="307777"/>
                </a:xfrm>
                <a:prstGeom prst="rect">
                  <a:avLst/>
                </a:prstGeom>
                <a:blipFill>
                  <a:blip r:embed="rId6"/>
                  <a:stretch>
                    <a:fillRect t="-4000" b="-20000"/>
                  </a:stretch>
                </a:blipFill>
              </p:spPr>
              <p:txBody>
                <a:bodyPr/>
                <a:lstStyle/>
                <a:p>
                  <a:r>
                    <a:rPr lang="en-JP">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D730F92-5CBC-4BE1-CDAD-D0208707D878}"/>
                  </a:ext>
                </a:extLst>
              </p:cNvPr>
              <p:cNvSpPr txBox="1"/>
              <p:nvPr/>
            </p:nvSpPr>
            <p:spPr>
              <a:xfrm>
                <a:off x="612567" y="2356976"/>
                <a:ext cx="2092881" cy="338554"/>
              </a:xfrm>
              <a:prstGeom prst="rect">
                <a:avLst/>
              </a:prstGeom>
              <a:noFill/>
            </p:spPr>
            <p:txBody>
              <a:bodyPr wrap="none" rtlCol="0">
                <a:spAutoFit/>
              </a:bodyPr>
              <a:lstStyle/>
              <a:p>
                <a:r>
                  <a:rPr lang="en-JP" sz="1600" dirty="0"/>
                  <a:t>監視対象モデル：</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𝑟</m:t>
                        </m:r>
                      </m:sub>
                    </m:sSub>
                  </m:oMath>
                </a14:m>
                <a:endParaRPr lang="en-JP" sz="1600" dirty="0"/>
              </a:p>
            </p:txBody>
          </p:sp>
        </mc:Choice>
        <mc:Fallback xmlns="">
          <p:sp>
            <p:nvSpPr>
              <p:cNvPr id="13" name="TextBox 12">
                <a:extLst>
                  <a:ext uri="{FF2B5EF4-FFF2-40B4-BE49-F238E27FC236}">
                    <a16:creationId xmlns:a16="http://schemas.microsoft.com/office/drawing/2014/main" id="{FD730F92-5CBC-4BE1-CDAD-D0208707D878}"/>
                  </a:ext>
                </a:extLst>
              </p:cNvPr>
              <p:cNvSpPr txBox="1">
                <a:spLocks noRot="1" noChangeAspect="1" noMove="1" noResize="1" noEditPoints="1" noAdjustHandles="1" noChangeArrowheads="1" noChangeShapeType="1" noTextEdit="1"/>
              </p:cNvSpPr>
              <p:nvPr/>
            </p:nvSpPr>
            <p:spPr>
              <a:xfrm>
                <a:off x="612567" y="2356976"/>
                <a:ext cx="2092881" cy="338554"/>
              </a:xfrm>
              <a:prstGeom prst="rect">
                <a:avLst/>
              </a:prstGeom>
              <a:blipFill>
                <a:blip r:embed="rId7"/>
                <a:stretch>
                  <a:fillRect l="-1807" t="-7143" b="-17857"/>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B4C25D-32C2-2F47-1EB2-F99CB8080645}"/>
                  </a:ext>
                </a:extLst>
              </p:cNvPr>
              <p:cNvSpPr txBox="1"/>
              <p:nvPr/>
            </p:nvSpPr>
            <p:spPr>
              <a:xfrm>
                <a:off x="612566" y="3806783"/>
                <a:ext cx="2985882" cy="338554"/>
              </a:xfrm>
              <a:prstGeom prst="rect">
                <a:avLst/>
              </a:prstGeom>
              <a:noFill/>
            </p:spPr>
            <p:txBody>
              <a:bodyPr wrap="none" rtlCol="0">
                <a:spAutoFit/>
              </a:bodyPr>
              <a:lstStyle/>
              <a:p>
                <a:r>
                  <a:rPr lang="en-JP" sz="1600" dirty="0"/>
                  <a:t>監視対象モデル数：</a:t>
                </a:r>
                <a:r>
                  <a:rPr lang="en-US" sz="1600" b="0" dirty="0"/>
                  <a:t> </a:t>
                </a:r>
                <a14:m>
                  <m:oMath xmlns:m="http://schemas.openxmlformats.org/officeDocument/2006/math">
                    <m:r>
                      <a:rPr lang="en-US" sz="1600" b="0" i="1" smtClean="0">
                        <a:latin typeface="Cambria Math" panose="02040503050406030204" pitchFamily="18" charset="0"/>
                      </a:rPr>
                      <m:t>𝐶𝑜𝑠𝑡</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𝐸</m:t>
                        </m:r>
                      </m:e>
                    </m:d>
                  </m:oMath>
                </a14:m>
                <a:endParaRPr lang="en-JP" sz="1600" dirty="0"/>
              </a:p>
            </p:txBody>
          </p:sp>
        </mc:Choice>
        <mc:Fallback xmlns="">
          <p:sp>
            <p:nvSpPr>
              <p:cNvPr id="14" name="TextBox 13">
                <a:extLst>
                  <a:ext uri="{FF2B5EF4-FFF2-40B4-BE49-F238E27FC236}">
                    <a16:creationId xmlns:a16="http://schemas.microsoft.com/office/drawing/2014/main" id="{BCB4C25D-32C2-2F47-1EB2-F99CB8080645}"/>
                  </a:ext>
                </a:extLst>
              </p:cNvPr>
              <p:cNvSpPr txBox="1">
                <a:spLocks noRot="1" noChangeAspect="1" noMove="1" noResize="1" noEditPoints="1" noAdjustHandles="1" noChangeArrowheads="1" noChangeShapeType="1" noTextEdit="1"/>
              </p:cNvSpPr>
              <p:nvPr/>
            </p:nvSpPr>
            <p:spPr>
              <a:xfrm>
                <a:off x="612566" y="3806783"/>
                <a:ext cx="2985882" cy="338554"/>
              </a:xfrm>
              <a:prstGeom prst="rect">
                <a:avLst/>
              </a:prstGeom>
              <a:blipFill>
                <a:blip r:embed="rId8"/>
                <a:stretch>
                  <a:fillRect l="-1271" t="-7143" b="-21429"/>
                </a:stretch>
              </a:blipFill>
            </p:spPr>
            <p:txBody>
              <a:bodyPr/>
              <a:lstStyle/>
              <a:p>
                <a:r>
                  <a:rPr lang="en-JP">
                    <a:noFill/>
                  </a:rPr>
                  <a:t> </a:t>
                </a:r>
              </a:p>
            </p:txBody>
          </p:sp>
        </mc:Fallback>
      </mc:AlternateContent>
    </p:spTree>
    <p:extLst>
      <p:ext uri="{BB962C8B-B14F-4D97-AF65-F5344CB8AC3E}">
        <p14:creationId xmlns:p14="http://schemas.microsoft.com/office/powerpoint/2010/main" val="4136465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sz="2400" b="1" dirty="0" err="1">
                <a:solidFill>
                  <a:srgbClr val="677480"/>
                </a:solidFill>
                <a:latin typeface="M+ 1c" panose="020B0503020204020204" pitchFamily="34" charset="-128"/>
                <a:ea typeface="M+ 1c" panose="020B0503020204020204" pitchFamily="34" charset="-128"/>
                <a:cs typeface="M+ 1c" panose="020B0503020204020204" pitchFamily="34" charset="-128"/>
              </a:rPr>
              <a:t>部分分析における</a:t>
            </a:r>
            <a:b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br>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影響量</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217715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Wingdings" pitchFamily="2" charset="2"/>
              <a:buChar char="v"/>
            </a:pPr>
            <a:r>
              <a:rPr lang="ja-JP" altLang="en-US" sz="2400">
                <a:latin typeface="Lato" panose="020F0502020204030203" pitchFamily="34" charset="0"/>
                <a:ea typeface="Lato" panose="020F0502020204030203" pitchFamily="34" charset="0"/>
                <a:cs typeface="Lato" panose="020F0502020204030203" pitchFamily="34" charset="0"/>
              </a:rPr>
              <a:t>部分分析の前後で未分析の監視モデルの監視対象モデル数がどれだけ増加したか表す値</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000">
                <a:latin typeface="Lato" panose="020F0502020204030203" pitchFamily="34" charset="0"/>
                <a:ea typeface="Lato" panose="020F0502020204030203" pitchFamily="34" charset="0"/>
                <a:cs typeface="Lato" panose="020F0502020204030203" pitchFamily="34" charset="0"/>
              </a:rPr>
              <a:t>　　</a:t>
            </a:r>
            <a:r>
              <a:rPr lang="en-US" altLang="ja-JP" sz="2000" dirty="0">
                <a:latin typeface="Lato" panose="020F0502020204030203" pitchFamily="34" charset="0"/>
                <a:ea typeface="Lato" panose="020F0502020204030203" pitchFamily="34" charset="0"/>
                <a:cs typeface="Lato" panose="020F0502020204030203" pitchFamily="34" charset="0"/>
              </a:rPr>
              <a:t>R	</a:t>
            </a:r>
            <a:r>
              <a:rPr lang="ja-JP" altLang="en-US" sz="2000">
                <a:latin typeface="Lato" panose="020F0502020204030203" pitchFamily="34" charset="0"/>
                <a:ea typeface="Lato" panose="020F0502020204030203" pitchFamily="34" charset="0"/>
                <a:cs typeface="Lato" panose="020F0502020204030203" pitchFamily="34" charset="0"/>
              </a:rPr>
              <a:t>：未分析の監視モデル</a:t>
            </a:r>
            <a:endParaRPr lang="en-US" altLang="ja-JP"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000">
                <a:latin typeface="Lato" panose="020F0502020204030203" pitchFamily="34" charset="0"/>
                <a:ea typeface="Lato" panose="020F0502020204030203" pitchFamily="34" charset="0"/>
                <a:cs typeface="Lato" panose="020F0502020204030203" pitchFamily="34" charset="0"/>
              </a:rPr>
              <a:t>　　</a:t>
            </a:r>
            <a:r>
              <a:rPr lang="en-US" altLang="ja-JP" sz="2000" dirty="0">
                <a:latin typeface="Lato" panose="020F0502020204030203" pitchFamily="34" charset="0"/>
                <a:ea typeface="Lato" panose="020F0502020204030203" pitchFamily="34" charset="0"/>
                <a:cs typeface="Lato" panose="020F0502020204030203" pitchFamily="34" charset="0"/>
              </a:rPr>
              <a:t>E*	</a:t>
            </a:r>
            <a:r>
              <a:rPr lang="ja-JP" altLang="en-US" sz="2000">
                <a:latin typeface="Lato" panose="020F0502020204030203" pitchFamily="34" charset="0"/>
                <a:ea typeface="Lato" panose="020F0502020204030203" pitchFamily="34" charset="0"/>
                <a:cs typeface="Lato" panose="020F0502020204030203" pitchFamily="34" charset="0"/>
              </a:rPr>
              <a:t>：部分分析前の環境モデル</a:t>
            </a:r>
            <a:endParaRPr lang="en-US" altLang="ja-JP"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000">
                <a:latin typeface="Lato" panose="020F0502020204030203" pitchFamily="34" charset="0"/>
                <a:ea typeface="Lato" panose="020F0502020204030203" pitchFamily="34" charset="0"/>
                <a:cs typeface="Lato" panose="020F0502020204030203" pitchFamily="34" charset="0"/>
              </a:rPr>
              <a:t>　　</a:t>
            </a:r>
            <a:r>
              <a:rPr lang="en-US" altLang="ja-JP" sz="2000" dirty="0">
                <a:latin typeface="Lato" panose="020F0502020204030203" pitchFamily="34" charset="0"/>
                <a:ea typeface="Lato" panose="020F0502020204030203" pitchFamily="34" charset="0"/>
                <a:cs typeface="Lato" panose="020F0502020204030203" pitchFamily="34" charset="0"/>
              </a:rPr>
              <a:t>E**	</a:t>
            </a:r>
            <a:r>
              <a:rPr lang="ja-JP" altLang="en-US" sz="2000">
                <a:latin typeface="Lato" panose="020F0502020204030203" pitchFamily="34" charset="0"/>
                <a:ea typeface="Lato" panose="020F0502020204030203" pitchFamily="34" charset="0"/>
                <a:cs typeface="Lato" panose="020F0502020204030203" pitchFamily="34" charset="0"/>
              </a:rPr>
              <a:t>：部分分析後の環境モデル</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45E73E-B977-2AC5-15C9-488080B52F53}"/>
                  </a:ext>
                </a:extLst>
              </p:cNvPr>
              <p:cNvSpPr txBox="1"/>
              <p:nvPr/>
            </p:nvSpPr>
            <p:spPr>
              <a:xfrm>
                <a:off x="1413934" y="4103934"/>
                <a:ext cx="5979022" cy="1765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𝐼𝑛𝑓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𝐸</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𝐸</m:t>
                              </m:r>
                            </m:e>
                            <m:sup>
                              <m:r>
                                <a:rPr lang="en-US" sz="3200" i="1">
                                  <a:latin typeface="Cambria Math" panose="02040503050406030204" pitchFamily="18" charset="0"/>
                                </a:rPr>
                                <m:t>∗</m:t>
                              </m:r>
                              <m:r>
                                <a:rPr lang="en-US" sz="3200" b="0" i="1" smtClean="0">
                                  <a:latin typeface="Cambria Math" panose="02040503050406030204" pitchFamily="18" charset="0"/>
                                </a:rPr>
                                <m:t>∗</m:t>
                              </m:r>
                            </m:sup>
                          </m:sSup>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𝑟</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𝑅</m:t>
                          </m:r>
                        </m:sub>
                        <m:sup/>
                        <m:e>
                          <m:r>
                            <a:rPr lang="en-US" sz="3200" b="0" i="1" smtClean="0">
                              <a:latin typeface="Cambria Math" panose="02040503050406030204" pitchFamily="18" charset="0"/>
                            </a:rPr>
                            <m:t>𝐶𝑜𝑠𝑡</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𝑟</m:t>
                              </m:r>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𝐸</m:t>
                                  </m:r>
                                </m:e>
                                <m:sup>
                                  <m:r>
                                    <a:rPr lang="en-US" sz="3200" i="1">
                                      <a:latin typeface="Cambria Math" panose="02040503050406030204" pitchFamily="18" charset="0"/>
                                    </a:rPr>
                                    <m:t>∗∗</m:t>
                                  </m:r>
                                </m:sup>
                              </m:sSup>
                            </m:e>
                          </m:d>
                        </m:e>
                      </m:nary>
                      <m:r>
                        <a:rPr lang="en-US" sz="3200" b="0" i="1" smtClean="0">
                          <a:latin typeface="Cambria Math" panose="02040503050406030204" pitchFamily="18" charset="0"/>
                        </a:rPr>
                        <m:t>−</m:t>
                      </m:r>
                      <m:r>
                        <a:rPr lang="en-US" sz="3200" b="0" i="1" smtClean="0">
                          <a:latin typeface="Cambria Math" panose="02040503050406030204" pitchFamily="18" charset="0"/>
                        </a:rPr>
                        <m:t>𝐶𝑜𝑠𝑡</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𝑟</m:t>
                          </m:r>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𝐸</m:t>
                              </m:r>
                            </m:e>
                            <m:sup>
                              <m:r>
                                <a:rPr lang="en-US" sz="3200" i="1">
                                  <a:latin typeface="Cambria Math" panose="02040503050406030204" pitchFamily="18" charset="0"/>
                                </a:rPr>
                                <m:t>∗</m:t>
                              </m:r>
                            </m:sup>
                          </m:sSup>
                        </m:e>
                      </m:d>
                    </m:oMath>
                  </m:oMathPara>
                </a14:m>
                <a:br>
                  <a:rPr lang="en-US" sz="3200" b="0" dirty="0"/>
                </a:br>
                <a:endParaRPr lang="en-JP" sz="3200" dirty="0"/>
              </a:p>
            </p:txBody>
          </p:sp>
        </mc:Choice>
        <mc:Fallback xmlns="">
          <p:sp>
            <p:nvSpPr>
              <p:cNvPr id="9" name="TextBox 8">
                <a:extLst>
                  <a:ext uri="{FF2B5EF4-FFF2-40B4-BE49-F238E27FC236}">
                    <a16:creationId xmlns:a16="http://schemas.microsoft.com/office/drawing/2014/main" id="{0745E73E-B977-2AC5-15C9-488080B52F53}"/>
                  </a:ext>
                </a:extLst>
              </p:cNvPr>
              <p:cNvSpPr txBox="1">
                <a:spLocks noRot="1" noChangeAspect="1" noMove="1" noResize="1" noEditPoints="1" noAdjustHandles="1" noChangeArrowheads="1" noChangeShapeType="1" noTextEdit="1"/>
              </p:cNvSpPr>
              <p:nvPr/>
            </p:nvSpPr>
            <p:spPr>
              <a:xfrm>
                <a:off x="1413934" y="4103934"/>
                <a:ext cx="5979022" cy="1765868"/>
              </a:xfrm>
              <a:prstGeom prst="rect">
                <a:avLst/>
              </a:prstGeom>
              <a:blipFill>
                <a:blip r:embed="rId2"/>
                <a:stretch>
                  <a:fillRect l="-15254" t="-70714" b="-1350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91EEB8-90C3-C0C4-38D9-A23E09777DA2}"/>
                  </a:ext>
                </a:extLst>
              </p:cNvPr>
              <p:cNvSpPr txBox="1"/>
              <p:nvPr/>
            </p:nvSpPr>
            <p:spPr>
              <a:xfrm>
                <a:off x="1515534" y="3615267"/>
                <a:ext cx="2377427" cy="338554"/>
              </a:xfrm>
              <a:prstGeom prst="rect">
                <a:avLst/>
              </a:prstGeom>
              <a:noFill/>
            </p:spPr>
            <p:txBody>
              <a:bodyPr wrap="square" rtlCol="0">
                <a:spAutoFit/>
              </a:bodyPr>
              <a:lstStyle/>
              <a:p>
                <a:r>
                  <a:rPr lang="en-JP" sz="1600" dirty="0"/>
                  <a:t>影響量：</a:t>
                </a:r>
                <a14:m>
                  <m:oMath xmlns:m="http://schemas.openxmlformats.org/officeDocument/2006/math">
                    <m:r>
                      <a:rPr lang="en-US" sz="1600" i="1">
                        <a:latin typeface="Cambria Math" panose="02040503050406030204" pitchFamily="18" charset="0"/>
                      </a:rPr>
                      <m:t>𝐼𝑛𝑓</m:t>
                    </m:r>
                    <m:d>
                      <m:dPr>
                        <m:ctrlPr>
                          <a:rPr lang="en-US" sz="1600" i="1">
                            <a:latin typeface="Cambria Math" panose="02040503050406030204" pitchFamily="18" charset="0"/>
                          </a:rPr>
                        </m:ctrlPr>
                      </m:dPr>
                      <m:e>
                        <m:r>
                          <a:rPr lang="en-US" sz="1600" i="1">
                            <a:latin typeface="Cambria Math" panose="02040503050406030204" pitchFamily="18" charset="0"/>
                          </a:rPr>
                          <m:t>𝑅</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𝐸</m:t>
                            </m:r>
                          </m:e>
                          <m:sup>
                            <m:r>
                              <a:rPr lang="en-US" sz="1600" i="1">
                                <a:latin typeface="Cambria Math" panose="02040503050406030204" pitchFamily="18" charset="0"/>
                              </a:rPr>
                              <m:t>∗</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𝐸</m:t>
                            </m:r>
                          </m:e>
                          <m:sup>
                            <m:r>
                              <a:rPr lang="en-US" sz="1600" i="1">
                                <a:latin typeface="Cambria Math" panose="02040503050406030204" pitchFamily="18" charset="0"/>
                              </a:rPr>
                              <m:t>∗∗</m:t>
                            </m:r>
                          </m:sup>
                        </m:sSup>
                      </m:e>
                    </m:d>
                  </m:oMath>
                </a14:m>
                <a:endParaRPr lang="en-JP" sz="1600" dirty="0"/>
              </a:p>
            </p:txBody>
          </p:sp>
        </mc:Choice>
        <mc:Fallback xmlns="">
          <p:sp>
            <p:nvSpPr>
              <p:cNvPr id="2" name="TextBox 1">
                <a:extLst>
                  <a:ext uri="{FF2B5EF4-FFF2-40B4-BE49-F238E27FC236}">
                    <a16:creationId xmlns:a16="http://schemas.microsoft.com/office/drawing/2014/main" id="{5491EEB8-90C3-C0C4-38D9-A23E09777DA2}"/>
                  </a:ext>
                </a:extLst>
              </p:cNvPr>
              <p:cNvSpPr txBox="1">
                <a:spLocks noRot="1" noChangeAspect="1" noMove="1" noResize="1" noEditPoints="1" noAdjustHandles="1" noChangeArrowheads="1" noChangeShapeType="1" noTextEdit="1"/>
              </p:cNvSpPr>
              <p:nvPr/>
            </p:nvSpPr>
            <p:spPr>
              <a:xfrm>
                <a:off x="1515534" y="3615267"/>
                <a:ext cx="2377427" cy="338554"/>
              </a:xfrm>
              <a:prstGeom prst="rect">
                <a:avLst/>
              </a:prstGeom>
              <a:blipFill>
                <a:blip r:embed="rId3"/>
                <a:stretch>
                  <a:fillRect l="-1596" t="-7143" b="-17857"/>
                </a:stretch>
              </a:blipFill>
            </p:spPr>
            <p:txBody>
              <a:bodyPr/>
              <a:lstStyle/>
              <a:p>
                <a:r>
                  <a:rPr lang="en-JP">
                    <a:noFill/>
                  </a:rPr>
                  <a:t> </a:t>
                </a:r>
              </a:p>
            </p:txBody>
          </p:sp>
        </mc:Fallback>
      </mc:AlternateContent>
    </p:spTree>
    <p:extLst>
      <p:ext uri="{BB962C8B-B14F-4D97-AF65-F5344CB8AC3E}">
        <p14:creationId xmlns:p14="http://schemas.microsoft.com/office/powerpoint/2010/main" val="4186421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全体モデルの構築（Step1）</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155069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複数の環境モデルから</a:t>
            </a:r>
            <a:r>
              <a:rPr lang="ja-JP" altLang="en-US" sz="2800" b="1" i="0" u="sng">
                <a:solidFill>
                  <a:srgbClr val="FF0000"/>
                </a:solidFill>
                <a:effectLst/>
                <a:latin typeface="Lato" panose="020F0502020204030203" pitchFamily="34" charset="0"/>
                <a:cs typeface="Lato" panose="020F0502020204030203" pitchFamily="34" charset="0"/>
              </a:rPr>
              <a:t>全体モデル</a:t>
            </a:r>
            <a:r>
              <a:rPr lang="ja-JP" altLang="en-US" sz="2800" b="0" i="0">
                <a:solidFill>
                  <a:schemeClr val="tx2">
                    <a:lumMod val="25000"/>
                  </a:schemeClr>
                </a:solidFill>
                <a:effectLst/>
                <a:latin typeface="Lato" panose="020F0502020204030203" pitchFamily="34" charset="0"/>
                <a:cs typeface="Lato" panose="020F0502020204030203" pitchFamily="34" charset="0"/>
              </a:rPr>
              <a:t>を構築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r>
              <a:rPr lang="ja-JP" altLang="en-US" sz="2000" b="0" i="0">
                <a:solidFill>
                  <a:schemeClr val="tx2">
                    <a:lumMod val="25000"/>
                  </a:schemeClr>
                </a:solidFill>
                <a:effectLst/>
                <a:latin typeface="Lato" panose="020F0502020204030203" pitchFamily="34" charset="0"/>
                <a:cs typeface="Lato" panose="020F0502020204030203" pitchFamily="34" charset="0"/>
              </a:rPr>
              <a:t>並列合成</a:t>
            </a:r>
            <a:r>
              <a:rPr lang="en-US" altLang="ja-JP" sz="1400" b="0" i="0" dirty="0">
                <a:solidFill>
                  <a:schemeClr val="tx2">
                    <a:lumMod val="25000"/>
                  </a:schemeClr>
                </a:solidFill>
                <a:effectLst/>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：複数の環境モデル</a:t>
            </a:r>
            <a:r>
              <a:rPr lang="ja-JP" altLang="en-US" sz="2000" b="0" i="0">
                <a:solidFill>
                  <a:schemeClr val="tx2">
                    <a:lumMod val="25000"/>
                  </a:schemeClr>
                </a:solidFill>
                <a:effectLst/>
                <a:latin typeface="Lato" panose="020F0502020204030203" pitchFamily="34" charset="0"/>
                <a:cs typeface="Lato" panose="020F0502020204030203" pitchFamily="34" charset="0"/>
              </a:rPr>
              <a:t>を一つに重ね合わせたモデルを</a:t>
            </a:r>
            <a:r>
              <a:rPr lang="ja-JP" altLang="en-US" sz="2000">
                <a:solidFill>
                  <a:schemeClr val="tx2">
                    <a:lumMod val="25000"/>
                  </a:schemeClr>
                </a:solidFill>
                <a:latin typeface="Lato" panose="020F0502020204030203" pitchFamily="34" charset="0"/>
                <a:cs typeface="Lato" panose="020F0502020204030203" pitchFamily="34" charset="0"/>
              </a:rPr>
              <a:t>構築</a:t>
            </a:r>
            <a:endParaRPr lang="en-US" altLang="ja-JP" sz="20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endParaRPr lang="en-US" altLang="ja-JP" sz="2400" b="0" i="0" dirty="0">
              <a:effectLst/>
              <a:latin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0554B96-FF70-E388-DA9C-D09B41AFFB85}"/>
              </a:ext>
            </a:extLst>
          </p:cNvPr>
          <p:cNvPicPr>
            <a:picLocks noChangeAspect="1"/>
          </p:cNvPicPr>
          <p:nvPr/>
        </p:nvPicPr>
        <p:blipFill>
          <a:blip r:embed="rId3"/>
          <a:stretch>
            <a:fillRect/>
          </a:stretch>
        </p:blipFill>
        <p:spPr>
          <a:xfrm>
            <a:off x="241640" y="2993906"/>
            <a:ext cx="4307061" cy="746423"/>
          </a:xfrm>
          <a:prstGeom prst="rect">
            <a:avLst/>
          </a:prstGeom>
          <a:ln>
            <a:solidFill>
              <a:schemeClr val="tx1"/>
            </a:solidFill>
          </a:ln>
        </p:spPr>
      </p:pic>
      <p:pic>
        <p:nvPicPr>
          <p:cNvPr id="3" name="Picture 2">
            <a:extLst>
              <a:ext uri="{FF2B5EF4-FFF2-40B4-BE49-F238E27FC236}">
                <a16:creationId xmlns:a16="http://schemas.microsoft.com/office/drawing/2014/main" id="{F5EA2C10-DED2-C064-8FEA-853AFC7FD1AF}"/>
              </a:ext>
            </a:extLst>
          </p:cNvPr>
          <p:cNvPicPr>
            <a:picLocks noChangeAspect="1"/>
          </p:cNvPicPr>
          <p:nvPr/>
        </p:nvPicPr>
        <p:blipFill>
          <a:blip r:embed="rId4"/>
          <a:stretch>
            <a:fillRect/>
          </a:stretch>
        </p:blipFill>
        <p:spPr>
          <a:xfrm>
            <a:off x="241640" y="4182325"/>
            <a:ext cx="969527" cy="529742"/>
          </a:xfrm>
          <a:prstGeom prst="rect">
            <a:avLst/>
          </a:prstGeom>
          <a:ln>
            <a:solidFill>
              <a:schemeClr val="tx1"/>
            </a:solidFill>
          </a:ln>
        </p:spPr>
      </p:pic>
      <p:sp>
        <p:nvSpPr>
          <p:cNvPr id="9" name="Chevron 8">
            <a:extLst>
              <a:ext uri="{FF2B5EF4-FFF2-40B4-BE49-F238E27FC236}">
                <a16:creationId xmlns:a16="http://schemas.microsoft.com/office/drawing/2014/main" id="{17C797CE-16C3-7975-C8A2-FFE270486BEA}"/>
              </a:ext>
            </a:extLst>
          </p:cNvPr>
          <p:cNvSpPr/>
          <p:nvPr/>
        </p:nvSpPr>
        <p:spPr>
          <a:xfrm>
            <a:off x="2580238"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並列</a:t>
            </a:r>
          </a:p>
          <a:p>
            <a:pPr algn="ctr"/>
            <a:r>
              <a:rPr lang="en-JP" sz="1600" dirty="0">
                <a:solidFill>
                  <a:schemeClr val="bg1"/>
                </a:solidFill>
              </a:rPr>
              <a:t>合成</a:t>
            </a:r>
          </a:p>
        </p:txBody>
      </p:sp>
      <p:cxnSp>
        <p:nvCxnSpPr>
          <p:cNvPr id="10" name="Elbow Connector 9">
            <a:extLst>
              <a:ext uri="{FF2B5EF4-FFF2-40B4-BE49-F238E27FC236}">
                <a16:creationId xmlns:a16="http://schemas.microsoft.com/office/drawing/2014/main" id="{80831BDC-2BB8-4586-99A4-DA9B61616A4B}"/>
              </a:ext>
            </a:extLst>
          </p:cNvPr>
          <p:cNvCxnSpPr>
            <a:cxnSpLocks/>
            <a:stCxn id="2" idx="2"/>
            <a:endCxn id="9" idx="1"/>
          </p:cNvCxnSpPr>
          <p:nvPr/>
        </p:nvCxnSpPr>
        <p:spPr>
          <a:xfrm rot="16200000" flipH="1">
            <a:off x="1648664" y="4486835"/>
            <a:ext cx="1778879" cy="28586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98F86A96-6FBC-36C0-38B7-9EF9F7E1DC37}"/>
              </a:ext>
            </a:extLst>
          </p:cNvPr>
          <p:cNvCxnSpPr>
            <a:cxnSpLocks/>
            <a:stCxn id="3" idx="2"/>
            <a:endCxn id="9" idx="1"/>
          </p:cNvCxnSpPr>
          <p:nvPr/>
        </p:nvCxnSpPr>
        <p:spPr>
          <a:xfrm rot="16200000" flipH="1">
            <a:off x="1300150" y="4138321"/>
            <a:ext cx="807141" cy="19546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39F7E7-EBDB-8141-27F7-8437DB10242D}"/>
              </a:ext>
            </a:extLst>
          </p:cNvPr>
          <p:cNvCxnSpPr>
            <a:cxnSpLocks/>
            <a:stCxn id="9" idx="3"/>
            <a:endCxn id="13" idx="1"/>
          </p:cNvCxnSpPr>
          <p:nvPr/>
        </p:nvCxnSpPr>
        <p:spPr>
          <a:xfrm>
            <a:off x="3800652" y="5519208"/>
            <a:ext cx="219237"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6A81109-80A4-6DAA-E9CE-DE79A31DB559}"/>
              </a:ext>
            </a:extLst>
          </p:cNvPr>
          <p:cNvPicPr>
            <a:picLocks noChangeAspect="1"/>
          </p:cNvPicPr>
          <p:nvPr/>
        </p:nvPicPr>
        <p:blipFill>
          <a:blip r:embed="rId5"/>
          <a:stretch>
            <a:fillRect/>
          </a:stretch>
        </p:blipFill>
        <p:spPr>
          <a:xfrm>
            <a:off x="4019889" y="4510260"/>
            <a:ext cx="4890563" cy="2022888"/>
          </a:xfrm>
          <a:prstGeom prst="rect">
            <a:avLst/>
          </a:prstGeom>
          <a:ln>
            <a:solidFill>
              <a:schemeClr val="tx1"/>
            </a:solidFill>
          </a:ln>
        </p:spPr>
      </p:pic>
      <p:sp>
        <p:nvSpPr>
          <p:cNvPr id="60" name="TextBox 59">
            <a:extLst>
              <a:ext uri="{FF2B5EF4-FFF2-40B4-BE49-F238E27FC236}">
                <a16:creationId xmlns:a16="http://schemas.microsoft.com/office/drawing/2014/main" id="{0B53BFE8-AD70-EF1F-7303-1D1384909D13}"/>
              </a:ext>
            </a:extLst>
          </p:cNvPr>
          <p:cNvSpPr txBox="1"/>
          <p:nvPr/>
        </p:nvSpPr>
        <p:spPr>
          <a:xfrm>
            <a:off x="237000" y="2703621"/>
            <a:ext cx="1588897" cy="307777"/>
          </a:xfrm>
          <a:prstGeom prst="rect">
            <a:avLst/>
          </a:prstGeom>
          <a:noFill/>
        </p:spPr>
        <p:txBody>
          <a:bodyPr wrap="none" rtlCol="0">
            <a:spAutoFit/>
          </a:bodyPr>
          <a:lstStyle/>
          <a:p>
            <a:r>
              <a:rPr lang="en-JP" b="1" dirty="0"/>
              <a:t>ROOM</a:t>
            </a:r>
            <a:r>
              <a:rPr lang="en-JP" sz="1100" dirty="0"/>
              <a:t>：環境モデル</a:t>
            </a:r>
            <a:endParaRPr lang="en-JP" dirty="0"/>
          </a:p>
        </p:txBody>
      </p:sp>
      <p:sp>
        <p:nvSpPr>
          <p:cNvPr id="61" name="TextBox 60">
            <a:extLst>
              <a:ext uri="{FF2B5EF4-FFF2-40B4-BE49-F238E27FC236}">
                <a16:creationId xmlns:a16="http://schemas.microsoft.com/office/drawing/2014/main" id="{915EADF9-F4CD-159A-4446-E14F8502D7F3}"/>
              </a:ext>
            </a:extLst>
          </p:cNvPr>
          <p:cNvSpPr txBox="1"/>
          <p:nvPr/>
        </p:nvSpPr>
        <p:spPr>
          <a:xfrm>
            <a:off x="237000" y="3892213"/>
            <a:ext cx="1648208" cy="307777"/>
          </a:xfrm>
          <a:prstGeom prst="rect">
            <a:avLst/>
          </a:prstGeom>
          <a:noFill/>
        </p:spPr>
        <p:txBody>
          <a:bodyPr wrap="none" rtlCol="0">
            <a:spAutoFit/>
          </a:bodyPr>
          <a:lstStyle/>
          <a:p>
            <a:r>
              <a:rPr lang="en-JP" b="1" dirty="0"/>
              <a:t>ALERT</a:t>
            </a:r>
            <a:r>
              <a:rPr lang="en-JP" sz="1100" dirty="0"/>
              <a:t>：環境モデル</a:t>
            </a:r>
            <a:endParaRPr lang="en-JP" dirty="0"/>
          </a:p>
        </p:txBody>
      </p:sp>
      <p:sp>
        <p:nvSpPr>
          <p:cNvPr id="62" name="TextBox 61">
            <a:extLst>
              <a:ext uri="{FF2B5EF4-FFF2-40B4-BE49-F238E27FC236}">
                <a16:creationId xmlns:a16="http://schemas.microsoft.com/office/drawing/2014/main" id="{42137470-3643-C184-7C3D-E0F92BEAD4EE}"/>
              </a:ext>
            </a:extLst>
          </p:cNvPr>
          <p:cNvSpPr txBox="1"/>
          <p:nvPr/>
        </p:nvSpPr>
        <p:spPr>
          <a:xfrm>
            <a:off x="4010464" y="4199990"/>
            <a:ext cx="1098378" cy="307777"/>
          </a:xfrm>
          <a:prstGeom prst="rect">
            <a:avLst/>
          </a:prstGeom>
          <a:noFill/>
        </p:spPr>
        <p:txBody>
          <a:bodyPr wrap="none" rtlCol="0">
            <a:spAutoFit/>
          </a:bodyPr>
          <a:lstStyle/>
          <a:p>
            <a:r>
              <a:rPr lang="en-JP" b="1" dirty="0"/>
              <a:t>全体モデル</a:t>
            </a:r>
          </a:p>
        </p:txBody>
      </p:sp>
      <p:grpSp>
        <p:nvGrpSpPr>
          <p:cNvPr id="26" name="Group 25">
            <a:extLst>
              <a:ext uri="{FF2B5EF4-FFF2-40B4-BE49-F238E27FC236}">
                <a16:creationId xmlns:a16="http://schemas.microsoft.com/office/drawing/2014/main" id="{92654375-F1FF-F5C7-7865-E56CEE36A4D5}"/>
              </a:ext>
            </a:extLst>
          </p:cNvPr>
          <p:cNvGrpSpPr/>
          <p:nvPr/>
        </p:nvGrpSpPr>
        <p:grpSpPr>
          <a:xfrm>
            <a:off x="5343441" y="2829876"/>
            <a:ext cx="3389079" cy="1498319"/>
            <a:chOff x="5343441" y="2973097"/>
            <a:chExt cx="3389079" cy="1498319"/>
          </a:xfrm>
        </p:grpSpPr>
        <p:sp>
          <p:nvSpPr>
            <p:cNvPr id="27" name="Rounded Rectangular Callout 26">
              <a:extLst>
                <a:ext uri="{FF2B5EF4-FFF2-40B4-BE49-F238E27FC236}">
                  <a16:creationId xmlns:a16="http://schemas.microsoft.com/office/drawing/2014/main" id="{3B3B044C-10A0-F24B-3E74-FE293910C427}"/>
                </a:ext>
              </a:extLst>
            </p:cNvPr>
            <p:cNvSpPr/>
            <p:nvPr/>
          </p:nvSpPr>
          <p:spPr>
            <a:xfrm>
              <a:off x="5343441" y="2973097"/>
              <a:ext cx="3389079" cy="1498319"/>
            </a:xfrm>
            <a:prstGeom prst="wedgeRoundRectCallout">
              <a:avLst>
                <a:gd name="adj1" fmla="val 28541"/>
                <a:gd name="adj2" fmla="val 8691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28" name="Group 27">
              <a:extLst>
                <a:ext uri="{FF2B5EF4-FFF2-40B4-BE49-F238E27FC236}">
                  <a16:creationId xmlns:a16="http://schemas.microsoft.com/office/drawing/2014/main" id="{164DB19F-DA3E-E97B-0FD0-C94E7B610D10}"/>
                </a:ext>
              </a:extLst>
            </p:cNvPr>
            <p:cNvGrpSpPr/>
            <p:nvPr/>
          </p:nvGrpSpPr>
          <p:grpSpPr>
            <a:xfrm>
              <a:off x="5434439" y="3224790"/>
              <a:ext cx="3205278" cy="1170154"/>
              <a:chOff x="5434439" y="3169926"/>
              <a:chExt cx="3205278" cy="1170154"/>
            </a:xfrm>
          </p:grpSpPr>
          <p:sp>
            <p:nvSpPr>
              <p:cNvPr id="29" name="Oval 28">
                <a:extLst>
                  <a:ext uri="{FF2B5EF4-FFF2-40B4-BE49-F238E27FC236}">
                    <a16:creationId xmlns:a16="http://schemas.microsoft.com/office/drawing/2014/main" id="{FF569D39-4090-5850-1189-A8028109E1CC}"/>
                  </a:ext>
                </a:extLst>
              </p:cNvPr>
              <p:cNvSpPr/>
              <p:nvPr/>
            </p:nvSpPr>
            <p:spPr>
              <a:xfrm>
                <a:off x="6720057" y="316992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800" b="1" dirty="0">
                    <a:solidFill>
                      <a:schemeClr val="tx1"/>
                    </a:solidFill>
                  </a:rPr>
                  <a:t>6</a:t>
                </a:r>
                <a:r>
                  <a:rPr lang="en-JP" sz="1800" b="1" dirty="0">
                    <a:solidFill>
                      <a:schemeClr val="tx1"/>
                    </a:solidFill>
                  </a:rPr>
                  <a:t>,0</a:t>
                </a:r>
              </a:p>
            </p:txBody>
          </p:sp>
          <p:sp>
            <p:nvSpPr>
              <p:cNvPr id="30" name="TextBox 29">
                <a:extLst>
                  <a:ext uri="{FF2B5EF4-FFF2-40B4-BE49-F238E27FC236}">
                    <a16:creationId xmlns:a16="http://schemas.microsoft.com/office/drawing/2014/main" id="{96EED5D9-3B3E-2102-8314-1A64F40D5144}"/>
                  </a:ext>
                </a:extLst>
              </p:cNvPr>
              <p:cNvSpPr txBox="1"/>
              <p:nvPr/>
            </p:nvSpPr>
            <p:spPr>
              <a:xfrm>
                <a:off x="5434439" y="3816860"/>
                <a:ext cx="3205278" cy="523220"/>
              </a:xfrm>
              <a:prstGeom prst="rect">
                <a:avLst/>
              </a:prstGeom>
              <a:noFill/>
            </p:spPr>
            <p:txBody>
              <a:bodyPr wrap="square" rtlCol="0">
                <a:spAutoFit/>
              </a:bodyPr>
              <a:lstStyle/>
              <a:p>
                <a:r>
                  <a:rPr lang="en-JP" dirty="0"/>
                  <a:t>左の数字「6」：</a:t>
                </a:r>
                <a:r>
                  <a:rPr lang="en-JP" b="1" dirty="0"/>
                  <a:t>ROOM</a:t>
                </a:r>
                <a:r>
                  <a:rPr lang="en-JP" dirty="0"/>
                  <a:t>モデルの状態</a:t>
                </a:r>
              </a:p>
              <a:p>
                <a:r>
                  <a:rPr lang="en-JP" dirty="0"/>
                  <a:t>右の数字「0」：</a:t>
                </a:r>
                <a:r>
                  <a:rPr lang="en-JP" b="1" dirty="0"/>
                  <a:t>ALERT</a:t>
                </a:r>
                <a:r>
                  <a:rPr lang="en-JP" dirty="0"/>
                  <a:t>モデルの状態</a:t>
                </a:r>
              </a:p>
            </p:txBody>
          </p:sp>
        </p:grpSp>
      </p:grpSp>
      <p:sp>
        <p:nvSpPr>
          <p:cNvPr id="14" name="TextBox 13">
            <a:extLst>
              <a:ext uri="{FF2B5EF4-FFF2-40B4-BE49-F238E27FC236}">
                <a16:creationId xmlns:a16="http://schemas.microsoft.com/office/drawing/2014/main" id="{941FB74A-0CA8-B8EB-695D-BAF204B24D68}"/>
              </a:ext>
            </a:extLst>
          </p:cNvPr>
          <p:cNvSpPr txBox="1"/>
          <p:nvPr/>
        </p:nvSpPr>
        <p:spPr>
          <a:xfrm>
            <a:off x="214296" y="6568723"/>
            <a:ext cx="7103227"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b="0" i="0" dirty="0" err="1">
                <a:effectLst/>
                <a:latin typeface="Arial" panose="020B0604020202020204" pitchFamily="34" charset="0"/>
              </a:rPr>
              <a:t>Giannakopoulou</a:t>
            </a:r>
            <a:r>
              <a:rPr lang="en-US" sz="1100" b="0" i="0" dirty="0">
                <a:effectLst/>
                <a:latin typeface="Arial" panose="020B0604020202020204" pitchFamily="34" charset="0"/>
              </a:rPr>
              <a:t>, D. and Magee, J.: Fluent Model Checking for Event-based Systems, SIGSOFT </a:t>
            </a:r>
            <a:r>
              <a:rPr lang="en-US" sz="1100" b="0" i="0" dirty="0" err="1">
                <a:effectLst/>
                <a:latin typeface="Arial" panose="020B0604020202020204" pitchFamily="34" charset="0"/>
              </a:rPr>
              <a:t>Softw</a:t>
            </a:r>
            <a:r>
              <a:rPr lang="en-US" sz="1100" b="0" i="0" dirty="0">
                <a:effectLst/>
                <a:latin typeface="Arial" panose="020B0604020202020204" pitchFamily="34" charset="0"/>
              </a:rPr>
              <a:t>. Eng.</a:t>
            </a:r>
            <a:endParaRPr lang="en-JP" sz="1100" dirty="0"/>
          </a:p>
        </p:txBody>
      </p:sp>
    </p:spTree>
    <p:extLst>
      <p:ext uri="{BB962C8B-B14F-4D97-AF65-F5344CB8AC3E}">
        <p14:creationId xmlns:p14="http://schemas.microsoft.com/office/powerpoint/2010/main" val="1620272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150</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pPr marL="38100" indent="0">
              <a:buNone/>
            </a:pPr>
            <a:r>
              <a:rPr lang="ja-JP" altLang="en-US" sz="3600">
                <a:solidFill>
                  <a:srgbClr val="667480"/>
                </a:solidFill>
                <a:latin typeface="Lato" panose="020F0502020204030203" pitchFamily="34" charset="0"/>
                <a:ea typeface="Lato" panose="020F0502020204030203" pitchFamily="34" charset="0"/>
                <a:cs typeface="Lato" panose="020F0502020204030203" pitchFamily="34" charset="0"/>
              </a:rPr>
              <a:t>①影響量に基づいた分析順序の決定</a:t>
            </a:r>
            <a:endParaRPr lang="en-US" altLang="ja-JP" sz="3600" dirty="0">
              <a:solidFill>
                <a:srgbClr val="667480"/>
              </a:solidFill>
              <a:latin typeface="Lato" panose="020F0502020204030203" pitchFamily="34" charset="0"/>
              <a:ea typeface="Lato" panose="020F0502020204030203" pitchFamily="34" charset="0"/>
              <a:cs typeface="Lato" panose="020F0502020204030203" pitchFamily="34" charset="0"/>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54104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Wingdings" pitchFamily="2" charset="2"/>
              <a:buChar char="v"/>
            </a:pPr>
            <a:r>
              <a:rPr lang="ja-JP" altLang="en-US" sz="2400">
                <a:latin typeface="Lato" panose="020F0502020204030203" pitchFamily="34" charset="0"/>
                <a:ea typeface="Lato" panose="020F0502020204030203" pitchFamily="34" charset="0"/>
                <a:cs typeface="Lato" panose="020F0502020204030203" pitchFamily="34" charset="0"/>
              </a:rPr>
              <a:t>未分析の監視モデル中で影響量が最も小さい</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を選ぶ</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①</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と</a:t>
            </a:r>
            <a:r>
              <a:rPr lang="en-US" altLang="ja-JP" sz="2400" dirty="0">
                <a:latin typeface="Lato" panose="020F0502020204030203" pitchFamily="34" charset="0"/>
                <a:ea typeface="Lato" panose="020F0502020204030203" pitchFamily="34" charset="0"/>
                <a:cs typeface="Lato" panose="020F0502020204030203" pitchFamily="34" charset="0"/>
              </a:rPr>
              <a:t>E</a:t>
            </a:r>
            <a:r>
              <a:rPr lang="ja-JP" altLang="en-US" sz="2400">
                <a:latin typeface="Lato" panose="020F0502020204030203" pitchFamily="34" charset="0"/>
                <a:ea typeface="Lato" panose="020F0502020204030203" pitchFamily="34" charset="0"/>
                <a:cs typeface="Lato" panose="020F0502020204030203" pitchFamily="34" charset="0"/>
              </a:rPr>
              <a:t>が与えられる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②R</a:t>
            </a:r>
            <a:r>
              <a:rPr lang="ja-JP" altLang="en-US" sz="2400">
                <a:latin typeface="Lato" panose="020F0502020204030203" pitchFamily="34" charset="0"/>
                <a:ea typeface="Lato" panose="020F0502020204030203" pitchFamily="34" charset="0"/>
                <a:cs typeface="Lato" panose="020F0502020204030203" pitchFamily="34" charset="0"/>
              </a:rPr>
              <a:t>のうち</a:t>
            </a:r>
            <a:r>
              <a:rPr lang="en-US" altLang="ja-JP" sz="2400" dirty="0">
                <a:latin typeface="Lato" panose="020F0502020204030203" pitchFamily="34" charset="0"/>
                <a:ea typeface="Lato" panose="020F0502020204030203" pitchFamily="34" charset="0"/>
                <a:cs typeface="Lato" panose="020F0502020204030203" pitchFamily="34" charset="0"/>
              </a:rPr>
              <a:t>E</a:t>
            </a:r>
            <a:r>
              <a:rPr lang="ja-JP" altLang="en-US" sz="2400">
                <a:latin typeface="Lato" panose="020F0502020204030203" pitchFamily="34" charset="0"/>
                <a:ea typeface="Lato" panose="020F0502020204030203" pitchFamily="34" charset="0"/>
                <a:cs typeface="Lato" panose="020F0502020204030203" pitchFamily="34" charset="0"/>
              </a:rPr>
              <a:t>において最も影響量が小さな</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を導出</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③分析順序リストに</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を追加</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④</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から</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を除く</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⑤E</a:t>
            </a:r>
            <a:r>
              <a:rPr lang="ja-JP" altLang="en-US" sz="2400">
                <a:latin typeface="Lato" panose="020F0502020204030203" pitchFamily="34" charset="0"/>
                <a:ea typeface="Lato" panose="020F0502020204030203" pitchFamily="34" charset="0"/>
                <a:cs typeface="Lato" panose="020F0502020204030203" pitchFamily="34" charset="0"/>
              </a:rPr>
              <a:t>から</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の監視モデルを除く</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⑥E</a:t>
            </a:r>
            <a:r>
              <a:rPr lang="ja-JP" altLang="en-US" sz="2400">
                <a:latin typeface="Lato" panose="020F0502020204030203" pitchFamily="34" charset="0"/>
                <a:ea typeface="Lato" panose="020F0502020204030203" pitchFamily="34" charset="0"/>
                <a:cs typeface="Lato" panose="020F0502020204030203" pitchFamily="34" charset="0"/>
              </a:rPr>
              <a:t>に</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の部分制御器</a:t>
            </a:r>
            <a:r>
              <a:rPr lang="en-US" altLang="ja-JP" sz="2400" dirty="0">
                <a:latin typeface="Lato" panose="020F0502020204030203" pitchFamily="34" charset="0"/>
                <a:ea typeface="Lato" panose="020F0502020204030203" pitchFamily="34" charset="0"/>
                <a:cs typeface="Lato" panose="020F0502020204030203" pitchFamily="34" charset="0"/>
              </a:rPr>
              <a:t> (∅ , A, ∅ , ∅ ) </a:t>
            </a:r>
            <a:r>
              <a:rPr lang="ja-JP" altLang="en-US" sz="2400">
                <a:latin typeface="Lato" panose="020F0502020204030203" pitchFamily="34" charset="0"/>
                <a:ea typeface="Lato" panose="020F0502020204030203" pitchFamily="34" charset="0"/>
                <a:cs typeface="Lato" panose="020F0502020204030203" pitchFamily="34" charset="0"/>
              </a:rPr>
              <a:t>を追加する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⑦</a:t>
            </a:r>
            <a:r>
              <a:rPr lang="ja-JP" altLang="en-US" sz="2400">
                <a:latin typeface="Lato" panose="020F0502020204030203" pitchFamily="34" charset="0"/>
                <a:ea typeface="Lato" panose="020F0502020204030203" pitchFamily="34" charset="0"/>
                <a:cs typeface="Lato" panose="020F0502020204030203" pitchFamily="34" charset="0"/>
              </a:rPr>
              <a:t>更新した</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と</a:t>
            </a:r>
            <a:r>
              <a:rPr lang="en-US" altLang="ja-JP" sz="2400" dirty="0">
                <a:latin typeface="Lato" panose="020F0502020204030203" pitchFamily="34" charset="0"/>
                <a:ea typeface="Lato" panose="020F0502020204030203" pitchFamily="34" charset="0"/>
                <a:cs typeface="Lato" panose="020F0502020204030203" pitchFamily="34" charset="0"/>
              </a:rPr>
              <a:t>E</a:t>
            </a:r>
            <a:r>
              <a:rPr lang="ja-JP" altLang="en-US" sz="2400">
                <a:latin typeface="Lato" panose="020F0502020204030203" pitchFamily="34" charset="0"/>
                <a:ea typeface="Lato" panose="020F0502020204030203" pitchFamily="34" charset="0"/>
                <a:cs typeface="Lato" panose="020F0502020204030203" pitchFamily="34" charset="0"/>
              </a:rPr>
              <a:t>で</a:t>
            </a:r>
            <a:r>
              <a:rPr lang="en-US" altLang="ja-JP" sz="2400" dirty="0">
                <a:latin typeface="Lato" panose="020F0502020204030203" pitchFamily="34" charset="0"/>
                <a:ea typeface="Lato" panose="020F0502020204030203" pitchFamily="34" charset="0"/>
                <a:cs typeface="Lato" panose="020F0502020204030203" pitchFamily="34" charset="0"/>
              </a:rPr>
              <a:t>②</a:t>
            </a:r>
            <a:r>
              <a:rPr lang="ja-JP" altLang="en-US" sz="2400">
                <a:latin typeface="Lato" panose="020F0502020204030203" pitchFamily="34" charset="0"/>
                <a:ea typeface="Lato" panose="020F0502020204030203" pitchFamily="34" charset="0"/>
                <a:cs typeface="Lato" panose="020F0502020204030203" pitchFamily="34" charset="0"/>
              </a:rPr>
              <a:t>からやり直す（</a:t>
            </a:r>
            <a:r>
              <a:rPr lang="en-US" altLang="ja-JP" sz="2400" dirty="0">
                <a:latin typeface="Lato" panose="020F0502020204030203" pitchFamily="34" charset="0"/>
                <a:ea typeface="Lato" panose="020F0502020204030203" pitchFamily="34" charset="0"/>
                <a:cs typeface="Lato" panose="020F0502020204030203" pitchFamily="34" charset="0"/>
              </a:rPr>
              <a:t> R </a:t>
            </a:r>
            <a:r>
              <a:rPr lang="ja-JP" altLang="en-US" sz="2400">
                <a:latin typeface="Lato" panose="020F0502020204030203" pitchFamily="34" charset="0"/>
                <a:ea typeface="Lato" panose="020F0502020204030203" pitchFamily="34" charset="0"/>
                <a:cs typeface="Lato" panose="020F0502020204030203" pitchFamily="34" charset="0"/>
              </a:rPr>
              <a:t>が空になるまで）</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77653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全体モデルの構築（Step1）</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155069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複数の環境モデルから</a:t>
            </a:r>
            <a:r>
              <a:rPr lang="ja-JP" altLang="en-US" sz="2800" b="1" i="0" u="sng">
                <a:solidFill>
                  <a:srgbClr val="FF0000"/>
                </a:solidFill>
                <a:effectLst/>
                <a:latin typeface="Lato" panose="020F0502020204030203" pitchFamily="34" charset="0"/>
                <a:cs typeface="Lato" panose="020F0502020204030203" pitchFamily="34" charset="0"/>
              </a:rPr>
              <a:t>全体モデル</a:t>
            </a:r>
            <a:r>
              <a:rPr lang="ja-JP" altLang="en-US" sz="2800" b="0" i="0">
                <a:solidFill>
                  <a:schemeClr val="tx2">
                    <a:lumMod val="25000"/>
                  </a:schemeClr>
                </a:solidFill>
                <a:effectLst/>
                <a:latin typeface="Lato" panose="020F0502020204030203" pitchFamily="34" charset="0"/>
                <a:cs typeface="Lato" panose="020F0502020204030203" pitchFamily="34" charset="0"/>
              </a:rPr>
              <a:t>を構築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r>
              <a:rPr lang="ja-JP" altLang="en-US" sz="2000" b="0" i="0">
                <a:solidFill>
                  <a:schemeClr val="tx2">
                    <a:lumMod val="25000"/>
                  </a:schemeClr>
                </a:solidFill>
                <a:effectLst/>
                <a:latin typeface="Lato" panose="020F0502020204030203" pitchFamily="34" charset="0"/>
                <a:cs typeface="Lato" panose="020F0502020204030203" pitchFamily="34" charset="0"/>
              </a:rPr>
              <a:t>並列合成</a:t>
            </a:r>
            <a:r>
              <a:rPr lang="en-US" altLang="ja-JP" sz="1400" b="0" i="0" dirty="0">
                <a:solidFill>
                  <a:schemeClr val="tx2">
                    <a:lumMod val="25000"/>
                  </a:schemeClr>
                </a:solidFill>
                <a:effectLst/>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：複数の環境モデル</a:t>
            </a:r>
            <a:r>
              <a:rPr lang="ja-JP" altLang="en-US" sz="2000" b="0" i="0">
                <a:solidFill>
                  <a:schemeClr val="tx2">
                    <a:lumMod val="25000"/>
                  </a:schemeClr>
                </a:solidFill>
                <a:effectLst/>
                <a:latin typeface="Lato" panose="020F0502020204030203" pitchFamily="34" charset="0"/>
                <a:cs typeface="Lato" panose="020F0502020204030203" pitchFamily="34" charset="0"/>
              </a:rPr>
              <a:t>を一つに重ね合わせたモデルを</a:t>
            </a:r>
            <a:r>
              <a:rPr lang="ja-JP" altLang="en-US" sz="2000">
                <a:solidFill>
                  <a:schemeClr val="tx2">
                    <a:lumMod val="25000"/>
                  </a:schemeClr>
                </a:solidFill>
                <a:latin typeface="Lato" panose="020F0502020204030203" pitchFamily="34" charset="0"/>
                <a:cs typeface="Lato" panose="020F0502020204030203" pitchFamily="34" charset="0"/>
              </a:rPr>
              <a:t>構築</a:t>
            </a:r>
            <a:endParaRPr lang="en-US" altLang="ja-JP" sz="20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endParaRPr lang="en-US" altLang="ja-JP" sz="2400" b="0" i="0" dirty="0">
              <a:effectLst/>
              <a:latin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0554B96-FF70-E388-DA9C-D09B41AFFB8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41640" y="2993906"/>
            <a:ext cx="4307061" cy="746423"/>
          </a:xfrm>
          <a:prstGeom prst="rect">
            <a:avLst/>
          </a:prstGeom>
          <a:ln>
            <a:solidFill>
              <a:schemeClr val="tx1"/>
            </a:solidFill>
          </a:ln>
        </p:spPr>
      </p:pic>
      <p:pic>
        <p:nvPicPr>
          <p:cNvPr id="3" name="Picture 2">
            <a:extLst>
              <a:ext uri="{FF2B5EF4-FFF2-40B4-BE49-F238E27FC236}">
                <a16:creationId xmlns:a16="http://schemas.microsoft.com/office/drawing/2014/main" id="{F5EA2C10-DED2-C064-8FEA-853AFC7FD1A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241640" y="4182325"/>
            <a:ext cx="969527" cy="529742"/>
          </a:xfrm>
          <a:prstGeom prst="rect">
            <a:avLst/>
          </a:prstGeom>
          <a:ln>
            <a:solidFill>
              <a:schemeClr val="tx1"/>
            </a:solidFill>
          </a:ln>
        </p:spPr>
      </p:pic>
      <p:sp>
        <p:nvSpPr>
          <p:cNvPr id="9" name="Chevron 8">
            <a:extLst>
              <a:ext uri="{FF2B5EF4-FFF2-40B4-BE49-F238E27FC236}">
                <a16:creationId xmlns:a16="http://schemas.microsoft.com/office/drawing/2014/main" id="{17C797CE-16C3-7975-C8A2-FFE270486BEA}"/>
              </a:ext>
            </a:extLst>
          </p:cNvPr>
          <p:cNvSpPr/>
          <p:nvPr/>
        </p:nvSpPr>
        <p:spPr>
          <a:xfrm>
            <a:off x="2580238"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並列</a:t>
            </a:r>
          </a:p>
          <a:p>
            <a:pPr algn="ctr"/>
            <a:r>
              <a:rPr lang="en-JP" sz="1600" dirty="0">
                <a:solidFill>
                  <a:schemeClr val="bg1"/>
                </a:solidFill>
              </a:rPr>
              <a:t>合成</a:t>
            </a:r>
          </a:p>
        </p:txBody>
      </p:sp>
      <p:cxnSp>
        <p:nvCxnSpPr>
          <p:cNvPr id="10" name="Elbow Connector 9">
            <a:extLst>
              <a:ext uri="{FF2B5EF4-FFF2-40B4-BE49-F238E27FC236}">
                <a16:creationId xmlns:a16="http://schemas.microsoft.com/office/drawing/2014/main" id="{80831BDC-2BB8-4586-99A4-DA9B61616A4B}"/>
              </a:ext>
            </a:extLst>
          </p:cNvPr>
          <p:cNvCxnSpPr>
            <a:cxnSpLocks/>
            <a:stCxn id="2" idx="2"/>
            <a:endCxn id="9" idx="1"/>
          </p:cNvCxnSpPr>
          <p:nvPr/>
        </p:nvCxnSpPr>
        <p:spPr>
          <a:xfrm rot="16200000" flipH="1">
            <a:off x="1648664" y="4486835"/>
            <a:ext cx="1778879" cy="28586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98F86A96-6FBC-36C0-38B7-9EF9F7E1DC37}"/>
              </a:ext>
            </a:extLst>
          </p:cNvPr>
          <p:cNvCxnSpPr>
            <a:cxnSpLocks/>
            <a:stCxn id="3" idx="2"/>
            <a:endCxn id="9" idx="1"/>
          </p:cNvCxnSpPr>
          <p:nvPr/>
        </p:nvCxnSpPr>
        <p:spPr>
          <a:xfrm rot="16200000" flipH="1">
            <a:off x="1300150" y="4138321"/>
            <a:ext cx="807141" cy="19546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39F7E7-EBDB-8141-27F7-8437DB10242D}"/>
              </a:ext>
            </a:extLst>
          </p:cNvPr>
          <p:cNvCxnSpPr>
            <a:cxnSpLocks/>
            <a:stCxn id="9" idx="3"/>
            <a:endCxn id="13" idx="1"/>
          </p:cNvCxnSpPr>
          <p:nvPr/>
        </p:nvCxnSpPr>
        <p:spPr>
          <a:xfrm>
            <a:off x="3800652" y="5519208"/>
            <a:ext cx="219237"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6A81109-80A4-6DAA-E9CE-DE79A31DB559}"/>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019889" y="4510260"/>
            <a:ext cx="4890563" cy="2022888"/>
          </a:xfrm>
          <a:prstGeom prst="rect">
            <a:avLst/>
          </a:prstGeom>
          <a:ln>
            <a:solidFill>
              <a:schemeClr val="tx1"/>
            </a:solidFill>
          </a:ln>
        </p:spPr>
      </p:pic>
      <p:sp>
        <p:nvSpPr>
          <p:cNvPr id="60" name="TextBox 59">
            <a:extLst>
              <a:ext uri="{FF2B5EF4-FFF2-40B4-BE49-F238E27FC236}">
                <a16:creationId xmlns:a16="http://schemas.microsoft.com/office/drawing/2014/main" id="{0B53BFE8-AD70-EF1F-7303-1D1384909D13}"/>
              </a:ext>
            </a:extLst>
          </p:cNvPr>
          <p:cNvSpPr txBox="1"/>
          <p:nvPr/>
        </p:nvSpPr>
        <p:spPr>
          <a:xfrm>
            <a:off x="237000" y="2703621"/>
            <a:ext cx="1588897" cy="307777"/>
          </a:xfrm>
          <a:prstGeom prst="rect">
            <a:avLst/>
          </a:prstGeom>
          <a:noFill/>
        </p:spPr>
        <p:txBody>
          <a:bodyPr wrap="none" rtlCol="0">
            <a:spAutoFit/>
          </a:bodyPr>
          <a:lstStyle/>
          <a:p>
            <a:r>
              <a:rPr lang="en-JP" b="1" dirty="0"/>
              <a:t>ROOM</a:t>
            </a:r>
            <a:r>
              <a:rPr lang="en-JP" sz="1100" dirty="0"/>
              <a:t>：環境モデル</a:t>
            </a:r>
            <a:endParaRPr lang="en-JP" dirty="0"/>
          </a:p>
        </p:txBody>
      </p:sp>
      <p:sp>
        <p:nvSpPr>
          <p:cNvPr id="61" name="TextBox 60">
            <a:extLst>
              <a:ext uri="{FF2B5EF4-FFF2-40B4-BE49-F238E27FC236}">
                <a16:creationId xmlns:a16="http://schemas.microsoft.com/office/drawing/2014/main" id="{915EADF9-F4CD-159A-4446-E14F8502D7F3}"/>
              </a:ext>
            </a:extLst>
          </p:cNvPr>
          <p:cNvSpPr txBox="1"/>
          <p:nvPr/>
        </p:nvSpPr>
        <p:spPr>
          <a:xfrm>
            <a:off x="237000" y="3892213"/>
            <a:ext cx="1648208" cy="307777"/>
          </a:xfrm>
          <a:prstGeom prst="rect">
            <a:avLst/>
          </a:prstGeom>
          <a:noFill/>
        </p:spPr>
        <p:txBody>
          <a:bodyPr wrap="none" rtlCol="0">
            <a:spAutoFit/>
          </a:bodyPr>
          <a:lstStyle/>
          <a:p>
            <a:r>
              <a:rPr lang="en-JP" b="1" dirty="0"/>
              <a:t>ALERT</a:t>
            </a:r>
            <a:r>
              <a:rPr lang="en-JP" sz="1100" dirty="0"/>
              <a:t>：環境モデル</a:t>
            </a:r>
            <a:endParaRPr lang="en-JP" dirty="0"/>
          </a:p>
        </p:txBody>
      </p:sp>
      <p:sp>
        <p:nvSpPr>
          <p:cNvPr id="62" name="TextBox 61">
            <a:extLst>
              <a:ext uri="{FF2B5EF4-FFF2-40B4-BE49-F238E27FC236}">
                <a16:creationId xmlns:a16="http://schemas.microsoft.com/office/drawing/2014/main" id="{42137470-3643-C184-7C3D-E0F92BEAD4EE}"/>
              </a:ext>
            </a:extLst>
          </p:cNvPr>
          <p:cNvSpPr txBox="1"/>
          <p:nvPr/>
        </p:nvSpPr>
        <p:spPr>
          <a:xfrm>
            <a:off x="4010464" y="4199990"/>
            <a:ext cx="1098378" cy="307777"/>
          </a:xfrm>
          <a:prstGeom prst="rect">
            <a:avLst/>
          </a:prstGeom>
          <a:noFill/>
        </p:spPr>
        <p:txBody>
          <a:bodyPr wrap="none" rtlCol="0">
            <a:spAutoFit/>
          </a:bodyPr>
          <a:lstStyle/>
          <a:p>
            <a:r>
              <a:rPr lang="en-JP" b="1" dirty="0"/>
              <a:t>全体モデル</a:t>
            </a:r>
          </a:p>
        </p:txBody>
      </p:sp>
      <p:sp>
        <p:nvSpPr>
          <p:cNvPr id="14" name="Oval 13">
            <a:extLst>
              <a:ext uri="{FF2B5EF4-FFF2-40B4-BE49-F238E27FC236}">
                <a16:creationId xmlns:a16="http://schemas.microsoft.com/office/drawing/2014/main" id="{3D3F4800-A49D-1226-7F65-E2740F9074CB}"/>
              </a:ext>
            </a:extLst>
          </p:cNvPr>
          <p:cNvSpPr/>
          <p:nvPr/>
        </p:nvSpPr>
        <p:spPr>
          <a:xfrm>
            <a:off x="3593592" y="3090713"/>
            <a:ext cx="377946" cy="37794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Oval 14">
            <a:extLst>
              <a:ext uri="{FF2B5EF4-FFF2-40B4-BE49-F238E27FC236}">
                <a16:creationId xmlns:a16="http://schemas.microsoft.com/office/drawing/2014/main" id="{FF4E66B2-DA21-1D2C-4256-FEB326540EDD}"/>
              </a:ext>
            </a:extLst>
          </p:cNvPr>
          <p:cNvSpPr/>
          <p:nvPr/>
        </p:nvSpPr>
        <p:spPr>
          <a:xfrm>
            <a:off x="252430" y="4248829"/>
            <a:ext cx="377946" cy="37794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 name="Oval 17">
            <a:extLst>
              <a:ext uri="{FF2B5EF4-FFF2-40B4-BE49-F238E27FC236}">
                <a16:creationId xmlns:a16="http://schemas.microsoft.com/office/drawing/2014/main" id="{0DF4B179-E960-097A-C494-6E8C80A2E35F}"/>
              </a:ext>
            </a:extLst>
          </p:cNvPr>
          <p:cNvSpPr/>
          <p:nvPr/>
        </p:nvSpPr>
        <p:spPr>
          <a:xfrm>
            <a:off x="7858041" y="4822928"/>
            <a:ext cx="377946" cy="37794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20" name="Group 19">
            <a:extLst>
              <a:ext uri="{FF2B5EF4-FFF2-40B4-BE49-F238E27FC236}">
                <a16:creationId xmlns:a16="http://schemas.microsoft.com/office/drawing/2014/main" id="{98FBE1A5-16A6-5FAF-E01B-E603848DD41C}"/>
              </a:ext>
            </a:extLst>
          </p:cNvPr>
          <p:cNvGrpSpPr/>
          <p:nvPr/>
        </p:nvGrpSpPr>
        <p:grpSpPr>
          <a:xfrm>
            <a:off x="5343441" y="2829876"/>
            <a:ext cx="3389079" cy="1498319"/>
            <a:chOff x="5343441" y="2973097"/>
            <a:chExt cx="3389079" cy="1498319"/>
          </a:xfrm>
        </p:grpSpPr>
        <p:sp>
          <p:nvSpPr>
            <p:cNvPr id="19" name="Rounded Rectangular Callout 18">
              <a:extLst>
                <a:ext uri="{FF2B5EF4-FFF2-40B4-BE49-F238E27FC236}">
                  <a16:creationId xmlns:a16="http://schemas.microsoft.com/office/drawing/2014/main" id="{5F5DBBD5-68B6-1A2C-81A4-00B9327C25F8}"/>
                </a:ext>
              </a:extLst>
            </p:cNvPr>
            <p:cNvSpPr/>
            <p:nvPr/>
          </p:nvSpPr>
          <p:spPr>
            <a:xfrm>
              <a:off x="5343441" y="2973097"/>
              <a:ext cx="3389079" cy="1498319"/>
            </a:xfrm>
            <a:prstGeom prst="wedgeRoundRectCallout">
              <a:avLst>
                <a:gd name="adj1" fmla="val 28541"/>
                <a:gd name="adj2" fmla="val 8691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25" name="Group 24">
              <a:extLst>
                <a:ext uri="{FF2B5EF4-FFF2-40B4-BE49-F238E27FC236}">
                  <a16:creationId xmlns:a16="http://schemas.microsoft.com/office/drawing/2014/main" id="{780C7619-E754-0DC3-FDEA-D7A58C36023A}"/>
                </a:ext>
              </a:extLst>
            </p:cNvPr>
            <p:cNvGrpSpPr/>
            <p:nvPr/>
          </p:nvGrpSpPr>
          <p:grpSpPr>
            <a:xfrm>
              <a:off x="5434439" y="3224790"/>
              <a:ext cx="3205278" cy="1170154"/>
              <a:chOff x="5434439" y="3169926"/>
              <a:chExt cx="3205278" cy="1170154"/>
            </a:xfrm>
          </p:grpSpPr>
          <p:sp>
            <p:nvSpPr>
              <p:cNvPr id="17" name="Oval 16">
                <a:extLst>
                  <a:ext uri="{FF2B5EF4-FFF2-40B4-BE49-F238E27FC236}">
                    <a16:creationId xmlns:a16="http://schemas.microsoft.com/office/drawing/2014/main" id="{C493E410-D8BF-D872-D5A7-FC4BC838CA91}"/>
                  </a:ext>
                </a:extLst>
              </p:cNvPr>
              <p:cNvSpPr/>
              <p:nvPr/>
            </p:nvSpPr>
            <p:spPr>
              <a:xfrm>
                <a:off x="6720057" y="316992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800" b="1" dirty="0">
                    <a:solidFill>
                      <a:schemeClr val="tx1"/>
                    </a:solidFill>
                  </a:rPr>
                  <a:t>6</a:t>
                </a:r>
                <a:r>
                  <a:rPr lang="en-JP" sz="1800" b="1" dirty="0">
                    <a:solidFill>
                      <a:schemeClr val="tx1"/>
                    </a:solidFill>
                  </a:rPr>
                  <a:t>,0</a:t>
                </a:r>
              </a:p>
            </p:txBody>
          </p:sp>
          <p:sp>
            <p:nvSpPr>
              <p:cNvPr id="24" name="TextBox 23">
                <a:extLst>
                  <a:ext uri="{FF2B5EF4-FFF2-40B4-BE49-F238E27FC236}">
                    <a16:creationId xmlns:a16="http://schemas.microsoft.com/office/drawing/2014/main" id="{8FC7C264-AEE6-B209-BCC5-64DE4AFE9EF1}"/>
                  </a:ext>
                </a:extLst>
              </p:cNvPr>
              <p:cNvSpPr txBox="1"/>
              <p:nvPr/>
            </p:nvSpPr>
            <p:spPr>
              <a:xfrm>
                <a:off x="5434439" y="3816860"/>
                <a:ext cx="3205278" cy="523220"/>
              </a:xfrm>
              <a:prstGeom prst="rect">
                <a:avLst/>
              </a:prstGeom>
              <a:noFill/>
            </p:spPr>
            <p:txBody>
              <a:bodyPr wrap="square" rtlCol="0">
                <a:spAutoFit/>
              </a:bodyPr>
              <a:lstStyle/>
              <a:p>
                <a:r>
                  <a:rPr lang="en-JP" dirty="0"/>
                  <a:t>左の数字「6」：</a:t>
                </a:r>
                <a:r>
                  <a:rPr lang="en-JP" b="1" dirty="0"/>
                  <a:t>ROOM</a:t>
                </a:r>
                <a:r>
                  <a:rPr lang="en-JP" dirty="0"/>
                  <a:t>モデルの状態</a:t>
                </a:r>
              </a:p>
              <a:p>
                <a:r>
                  <a:rPr lang="en-JP" dirty="0"/>
                  <a:t>右の数字「0」：</a:t>
                </a:r>
                <a:r>
                  <a:rPr lang="en-JP" b="1" dirty="0"/>
                  <a:t>ALERT</a:t>
                </a:r>
                <a:r>
                  <a:rPr lang="en-JP" dirty="0"/>
                  <a:t>モデルの状態</a:t>
                </a:r>
              </a:p>
            </p:txBody>
          </p:sp>
        </p:grpSp>
      </p:grpSp>
      <p:sp>
        <p:nvSpPr>
          <p:cNvPr id="16" name="TextBox 15">
            <a:extLst>
              <a:ext uri="{FF2B5EF4-FFF2-40B4-BE49-F238E27FC236}">
                <a16:creationId xmlns:a16="http://schemas.microsoft.com/office/drawing/2014/main" id="{B16505BA-A627-1DC2-6E18-34892E043EBC}"/>
              </a:ext>
            </a:extLst>
          </p:cNvPr>
          <p:cNvSpPr txBox="1"/>
          <p:nvPr/>
        </p:nvSpPr>
        <p:spPr>
          <a:xfrm>
            <a:off x="214296" y="6568723"/>
            <a:ext cx="7103227"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b="0" i="0" dirty="0" err="1">
                <a:effectLst/>
                <a:latin typeface="Arial" panose="020B0604020202020204" pitchFamily="34" charset="0"/>
              </a:rPr>
              <a:t>Giannakopoulou</a:t>
            </a:r>
            <a:r>
              <a:rPr lang="en-US" sz="1100" b="0" i="0" dirty="0">
                <a:effectLst/>
                <a:latin typeface="Arial" panose="020B0604020202020204" pitchFamily="34" charset="0"/>
              </a:rPr>
              <a:t>, D. and Magee, J.: Fluent Model Checking for Event-based Systems, SIGSOFT </a:t>
            </a:r>
            <a:r>
              <a:rPr lang="en-US" sz="1100" b="0" i="0" dirty="0" err="1">
                <a:effectLst/>
                <a:latin typeface="Arial" panose="020B0604020202020204" pitchFamily="34" charset="0"/>
              </a:rPr>
              <a:t>Softw</a:t>
            </a:r>
            <a:r>
              <a:rPr lang="en-US" sz="1100" b="0" i="0" dirty="0">
                <a:effectLst/>
                <a:latin typeface="Arial" panose="020B0604020202020204" pitchFamily="34" charset="0"/>
              </a:rPr>
              <a:t>. Eng.</a:t>
            </a:r>
            <a:endParaRPr lang="en-JP" sz="1100" dirty="0"/>
          </a:p>
        </p:txBody>
      </p:sp>
    </p:spTree>
    <p:extLst>
      <p:ext uri="{BB962C8B-B14F-4D97-AF65-F5344CB8AC3E}">
        <p14:creationId xmlns:p14="http://schemas.microsoft.com/office/powerpoint/2010/main" val="3938256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8820004-38C2-25FD-B041-3AF2E0813658}"/>
              </a:ext>
            </a:extLst>
          </p:cNvPr>
          <p:cNvPicPr>
            <a:picLocks noChangeAspect="1"/>
          </p:cNvPicPr>
          <p:nvPr/>
        </p:nvPicPr>
        <p:blipFill>
          <a:blip r:embed="rId3"/>
          <a:stretch>
            <a:fillRect/>
          </a:stretch>
        </p:blipFill>
        <p:spPr>
          <a:xfrm>
            <a:off x="4038624" y="4505988"/>
            <a:ext cx="5018969" cy="2026438"/>
          </a:xfrm>
          <a:prstGeom prst="rect">
            <a:avLst/>
          </a:prstGeom>
          <a:ln>
            <a:solidFill>
              <a:schemeClr val="tx1"/>
            </a:solidFill>
          </a:ln>
        </p:spPr>
      </p:pic>
      <p:sp>
        <p:nvSpPr>
          <p:cNvPr id="12" name="Rounded Rectangular Callout 11">
            <a:extLst>
              <a:ext uri="{FF2B5EF4-FFF2-40B4-BE49-F238E27FC236}">
                <a16:creationId xmlns:a16="http://schemas.microsoft.com/office/drawing/2014/main" id="{B5525DB7-CCE9-F852-76FF-F51EE8879794}"/>
              </a:ext>
            </a:extLst>
          </p:cNvPr>
          <p:cNvSpPr/>
          <p:nvPr/>
        </p:nvSpPr>
        <p:spPr>
          <a:xfrm>
            <a:off x="5343441" y="2829876"/>
            <a:ext cx="3389079" cy="1498319"/>
          </a:xfrm>
          <a:prstGeom prst="wedgeRoundRectCallout">
            <a:avLst>
              <a:gd name="adj1" fmla="val 32858"/>
              <a:gd name="adj2" fmla="val 8569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17</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マップ空間の構築</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（Step2）</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1"/>
            <a:ext cx="8585200" cy="157644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全体モデルと</a:t>
            </a:r>
            <a:r>
              <a:rPr lang="ja-JP" altLang="en-US" sz="2800">
                <a:solidFill>
                  <a:schemeClr val="tx2">
                    <a:lumMod val="25000"/>
                  </a:schemeClr>
                </a:solidFill>
                <a:latin typeface="Lato" panose="020F0502020204030203" pitchFamily="34" charset="0"/>
                <a:cs typeface="Lato" panose="020F0502020204030203" pitchFamily="34" charset="0"/>
              </a:rPr>
              <a:t>監視</a:t>
            </a:r>
            <a:r>
              <a:rPr lang="ja-JP" altLang="en-US" sz="2800" b="0" i="0">
                <a:solidFill>
                  <a:schemeClr val="tx2">
                    <a:lumMod val="25000"/>
                  </a:schemeClr>
                </a:solidFill>
                <a:effectLst/>
                <a:latin typeface="Lato" panose="020F0502020204030203" pitchFamily="34" charset="0"/>
                <a:cs typeface="Lato" panose="020F0502020204030203" pitchFamily="34" charset="0"/>
              </a:rPr>
              <a:t>モデルから</a:t>
            </a:r>
            <a:r>
              <a:rPr lang="ja-JP" altLang="en-US" sz="2800" b="1" u="sng">
                <a:solidFill>
                  <a:srgbClr val="FF0000"/>
                </a:solidFill>
                <a:latin typeface="Lato" panose="020F0502020204030203" pitchFamily="34" charset="0"/>
                <a:cs typeface="Lato" panose="020F0502020204030203" pitchFamily="34" charset="0"/>
              </a:rPr>
              <a:t>マップ</a:t>
            </a:r>
            <a:r>
              <a:rPr lang="ja-JP" altLang="en-US" sz="2800" b="1" i="0" u="sng">
                <a:solidFill>
                  <a:srgbClr val="FF0000"/>
                </a:solidFill>
                <a:effectLst/>
                <a:latin typeface="Lato" panose="020F0502020204030203" pitchFamily="34" charset="0"/>
                <a:cs typeface="Lato" panose="020F0502020204030203" pitchFamily="34" charset="0"/>
              </a:rPr>
              <a:t>空間</a:t>
            </a:r>
            <a:r>
              <a:rPr lang="ja-JP" altLang="en-US" sz="2800" b="0" i="0">
                <a:solidFill>
                  <a:schemeClr val="tx2">
                    <a:lumMod val="25000"/>
                  </a:schemeClr>
                </a:solidFill>
                <a:effectLst/>
                <a:latin typeface="Lato" panose="020F0502020204030203" pitchFamily="34" charset="0"/>
                <a:cs typeface="Lato" panose="020F0502020204030203" pitchFamily="34" charset="0"/>
              </a:rPr>
              <a:t>を構築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r>
              <a:rPr lang="ja-JP" altLang="en-US" sz="2000">
                <a:solidFill>
                  <a:schemeClr val="tx2">
                    <a:lumMod val="25000"/>
                  </a:schemeClr>
                </a:solidFill>
                <a:latin typeface="Lato" panose="020F0502020204030203" pitchFamily="34" charset="0"/>
                <a:cs typeface="Lato" panose="020F0502020204030203" pitchFamily="34" charset="0"/>
              </a:rPr>
              <a:t>改変並列合成</a:t>
            </a:r>
            <a:r>
              <a:rPr lang="en-US" sz="1400" dirty="0">
                <a:solidFill>
                  <a:schemeClr val="tx2">
                    <a:lumMod val="25000"/>
                  </a:schemeClr>
                </a:solidFill>
                <a:latin typeface="Arial" panose="020B0604020202020204"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：全体モデルに</a:t>
            </a:r>
            <a:r>
              <a:rPr lang="ja-JP" altLang="en-JP" sz="2000">
                <a:solidFill>
                  <a:schemeClr val="tx2">
                    <a:lumMod val="25000"/>
                  </a:schemeClr>
                </a:solidFill>
                <a:latin typeface="Lato" panose="020F0502020204030203" pitchFamily="34" charset="0"/>
                <a:cs typeface="Lato" panose="020F0502020204030203" pitchFamily="34" charset="0"/>
              </a:rPr>
              <a:t>監視モデルの</a:t>
            </a:r>
            <a:r>
              <a:rPr lang="ja-JP" altLang="en-US" sz="2000">
                <a:solidFill>
                  <a:schemeClr val="tx2">
                    <a:lumMod val="25000"/>
                  </a:schemeClr>
                </a:solidFill>
                <a:latin typeface="Lato" panose="020F0502020204030203" pitchFamily="34" charset="0"/>
                <a:cs typeface="Lato" panose="020F0502020204030203" pitchFamily="34" charset="0"/>
              </a:rPr>
              <a:t>状態を重ね合わせる</a:t>
            </a:r>
            <a:endParaRPr lang="en-US" altLang="ja-JP" sz="2000" dirty="0">
              <a:solidFill>
                <a:schemeClr val="tx2">
                  <a:lumMod val="25000"/>
                </a:schemeClr>
              </a:solidFill>
              <a:latin typeface="Lato" panose="020F0502020204030203" pitchFamily="34" charset="0"/>
              <a:cs typeface="Lato" panose="020F0502020204030203" pitchFamily="34" charset="0"/>
            </a:endParaRPr>
          </a:p>
        </p:txBody>
      </p:sp>
      <p:pic>
        <p:nvPicPr>
          <p:cNvPr id="38" name="Picture 37">
            <a:extLst>
              <a:ext uri="{FF2B5EF4-FFF2-40B4-BE49-F238E27FC236}">
                <a16:creationId xmlns:a16="http://schemas.microsoft.com/office/drawing/2014/main" id="{3912B9F3-BAA0-47D3-2D10-2CAE85D8001F}"/>
              </a:ext>
            </a:extLst>
          </p:cNvPr>
          <p:cNvPicPr>
            <a:picLocks noChangeAspect="1"/>
          </p:cNvPicPr>
          <p:nvPr/>
        </p:nvPicPr>
        <p:blipFill>
          <a:blip r:embed="rId4"/>
          <a:stretch>
            <a:fillRect/>
          </a:stretch>
        </p:blipFill>
        <p:spPr>
          <a:xfrm>
            <a:off x="241640" y="2853117"/>
            <a:ext cx="3896373" cy="1611660"/>
          </a:xfrm>
          <a:prstGeom prst="rect">
            <a:avLst/>
          </a:prstGeom>
          <a:ln>
            <a:solidFill>
              <a:schemeClr val="tx1"/>
            </a:solidFill>
          </a:ln>
        </p:spPr>
      </p:pic>
      <p:pic>
        <p:nvPicPr>
          <p:cNvPr id="39" name="Picture 38" descr="A yellow circle with black circles and black arrows&#10;&#10;Description automatically generated">
            <a:extLst>
              <a:ext uri="{FF2B5EF4-FFF2-40B4-BE49-F238E27FC236}">
                <a16:creationId xmlns:a16="http://schemas.microsoft.com/office/drawing/2014/main" id="{A868DAF5-FCD9-015B-FD41-B1317ACD5FEC}"/>
              </a:ext>
            </a:extLst>
          </p:cNvPr>
          <p:cNvPicPr>
            <a:picLocks noChangeAspect="1"/>
          </p:cNvPicPr>
          <p:nvPr/>
        </p:nvPicPr>
        <p:blipFill>
          <a:blip r:embed="rId5"/>
          <a:stretch>
            <a:fillRect/>
          </a:stretch>
        </p:blipFill>
        <p:spPr>
          <a:xfrm>
            <a:off x="241640" y="4847612"/>
            <a:ext cx="1016608" cy="444766"/>
          </a:xfrm>
          <a:prstGeom prst="rect">
            <a:avLst/>
          </a:prstGeom>
          <a:ln>
            <a:solidFill>
              <a:schemeClr val="tx1"/>
            </a:solidFill>
          </a:ln>
        </p:spPr>
      </p:pic>
      <p:cxnSp>
        <p:nvCxnSpPr>
          <p:cNvPr id="41" name="Elbow Connector 40">
            <a:extLst>
              <a:ext uri="{FF2B5EF4-FFF2-40B4-BE49-F238E27FC236}">
                <a16:creationId xmlns:a16="http://schemas.microsoft.com/office/drawing/2014/main" id="{01C73079-EDF6-B026-E78A-54A44982A584}"/>
              </a:ext>
            </a:extLst>
          </p:cNvPr>
          <p:cNvCxnSpPr>
            <a:cxnSpLocks/>
            <a:stCxn id="38" idx="2"/>
            <a:endCxn id="46" idx="1"/>
          </p:cNvCxnSpPr>
          <p:nvPr/>
        </p:nvCxnSpPr>
        <p:spPr>
          <a:xfrm rot="16200000" flipH="1">
            <a:off x="1908217" y="4746387"/>
            <a:ext cx="1054431" cy="4912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794A4462-D027-D7BE-0E20-BFC2EC060607}"/>
              </a:ext>
            </a:extLst>
          </p:cNvPr>
          <p:cNvCxnSpPr>
            <a:cxnSpLocks/>
            <a:stCxn id="39" idx="2"/>
            <a:endCxn id="46" idx="1"/>
          </p:cNvCxnSpPr>
          <p:nvPr/>
        </p:nvCxnSpPr>
        <p:spPr>
          <a:xfrm rot="16200000" flipH="1">
            <a:off x="1602075" y="4440246"/>
            <a:ext cx="226830" cy="193109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9EFC488-D05F-DCD4-77E5-CDC8CFDFA0C3}"/>
              </a:ext>
            </a:extLst>
          </p:cNvPr>
          <p:cNvCxnSpPr>
            <a:cxnSpLocks/>
            <a:stCxn id="46" idx="3"/>
            <a:endCxn id="54" idx="1"/>
          </p:cNvCxnSpPr>
          <p:nvPr/>
        </p:nvCxnSpPr>
        <p:spPr>
          <a:xfrm flipV="1">
            <a:off x="3800653" y="5519207"/>
            <a:ext cx="2379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hevron 45">
            <a:extLst>
              <a:ext uri="{FF2B5EF4-FFF2-40B4-BE49-F238E27FC236}">
                <a16:creationId xmlns:a16="http://schemas.microsoft.com/office/drawing/2014/main" id="{841F1262-C78B-E279-9427-B111D4F824D6}"/>
              </a:ext>
            </a:extLst>
          </p:cNvPr>
          <p:cNvSpPr/>
          <p:nvPr/>
        </p:nvSpPr>
        <p:spPr>
          <a:xfrm>
            <a:off x="2580239"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改変</a:t>
            </a:r>
          </a:p>
          <a:p>
            <a:pPr algn="ctr"/>
            <a:r>
              <a:rPr lang="en-JP" sz="1600" dirty="0">
                <a:solidFill>
                  <a:schemeClr val="bg1"/>
                </a:solidFill>
              </a:rPr>
              <a:t>並列合成</a:t>
            </a:r>
          </a:p>
        </p:txBody>
      </p:sp>
      <p:sp>
        <p:nvSpPr>
          <p:cNvPr id="61" name="TextBox 60">
            <a:extLst>
              <a:ext uri="{FF2B5EF4-FFF2-40B4-BE49-F238E27FC236}">
                <a16:creationId xmlns:a16="http://schemas.microsoft.com/office/drawing/2014/main" id="{FFB435CD-8E1C-EFFF-8743-D785BD879E12}"/>
              </a:ext>
            </a:extLst>
          </p:cNvPr>
          <p:cNvSpPr txBox="1"/>
          <p:nvPr/>
        </p:nvSpPr>
        <p:spPr>
          <a:xfrm>
            <a:off x="241640" y="4543367"/>
            <a:ext cx="1739579" cy="307777"/>
          </a:xfrm>
          <a:prstGeom prst="rect">
            <a:avLst/>
          </a:prstGeom>
          <a:noFill/>
        </p:spPr>
        <p:txBody>
          <a:bodyPr wrap="none" rtlCol="0">
            <a:spAutoFit/>
          </a:bodyPr>
          <a:lstStyle/>
          <a:p>
            <a:r>
              <a:rPr lang="en-JP" b="1" dirty="0"/>
              <a:t>SAFETY</a:t>
            </a:r>
            <a:r>
              <a:rPr lang="en-JP" sz="1100" dirty="0"/>
              <a:t>：監視モデル</a:t>
            </a:r>
          </a:p>
        </p:txBody>
      </p:sp>
      <p:sp>
        <p:nvSpPr>
          <p:cNvPr id="62" name="TextBox 61">
            <a:extLst>
              <a:ext uri="{FF2B5EF4-FFF2-40B4-BE49-F238E27FC236}">
                <a16:creationId xmlns:a16="http://schemas.microsoft.com/office/drawing/2014/main" id="{43E47BED-87FC-3328-784E-08D97796A60D}"/>
              </a:ext>
            </a:extLst>
          </p:cNvPr>
          <p:cNvSpPr txBox="1"/>
          <p:nvPr/>
        </p:nvSpPr>
        <p:spPr>
          <a:xfrm>
            <a:off x="237000" y="2557317"/>
            <a:ext cx="1098378" cy="307777"/>
          </a:xfrm>
          <a:prstGeom prst="rect">
            <a:avLst/>
          </a:prstGeom>
          <a:noFill/>
        </p:spPr>
        <p:txBody>
          <a:bodyPr wrap="none" rtlCol="0">
            <a:spAutoFit/>
          </a:bodyPr>
          <a:lstStyle/>
          <a:p>
            <a:r>
              <a:rPr lang="en-JP" b="1" dirty="0"/>
              <a:t>全体モデル</a:t>
            </a:r>
          </a:p>
        </p:txBody>
      </p:sp>
      <p:sp>
        <p:nvSpPr>
          <p:cNvPr id="63" name="TextBox 62">
            <a:extLst>
              <a:ext uri="{FF2B5EF4-FFF2-40B4-BE49-F238E27FC236}">
                <a16:creationId xmlns:a16="http://schemas.microsoft.com/office/drawing/2014/main" id="{F8B0998B-852E-1EAE-D16D-B09A42BDE39F}"/>
              </a:ext>
            </a:extLst>
          </p:cNvPr>
          <p:cNvSpPr txBox="1"/>
          <p:nvPr/>
        </p:nvSpPr>
        <p:spPr>
          <a:xfrm>
            <a:off x="4136199" y="4216499"/>
            <a:ext cx="1098378" cy="307777"/>
          </a:xfrm>
          <a:prstGeom prst="rect">
            <a:avLst/>
          </a:prstGeom>
          <a:noFill/>
        </p:spPr>
        <p:txBody>
          <a:bodyPr wrap="none" rtlCol="0">
            <a:spAutoFit/>
          </a:bodyPr>
          <a:lstStyle/>
          <a:p>
            <a:r>
              <a:rPr lang="en-JP" b="1" dirty="0"/>
              <a:t>マップ空間</a:t>
            </a:r>
          </a:p>
        </p:txBody>
      </p:sp>
      <p:grpSp>
        <p:nvGrpSpPr>
          <p:cNvPr id="9" name="Group 8">
            <a:extLst>
              <a:ext uri="{FF2B5EF4-FFF2-40B4-BE49-F238E27FC236}">
                <a16:creationId xmlns:a16="http://schemas.microsoft.com/office/drawing/2014/main" id="{A2F5C6F3-C927-8011-4E6B-3CA0A003FD53}"/>
              </a:ext>
            </a:extLst>
          </p:cNvPr>
          <p:cNvGrpSpPr/>
          <p:nvPr/>
        </p:nvGrpSpPr>
        <p:grpSpPr>
          <a:xfrm>
            <a:off x="5404104" y="2935265"/>
            <a:ext cx="3300984" cy="1330734"/>
            <a:chOff x="5404104" y="3023622"/>
            <a:chExt cx="3300984" cy="1330734"/>
          </a:xfrm>
        </p:grpSpPr>
        <p:sp>
          <p:nvSpPr>
            <p:cNvPr id="10" name="Oval 9">
              <a:extLst>
                <a:ext uri="{FF2B5EF4-FFF2-40B4-BE49-F238E27FC236}">
                  <a16:creationId xmlns:a16="http://schemas.microsoft.com/office/drawing/2014/main" id="{F5A6E24A-AEC1-4AFB-5C82-BC73A8EEE528}"/>
                </a:ext>
              </a:extLst>
            </p:cNvPr>
            <p:cNvSpPr/>
            <p:nvPr/>
          </p:nvSpPr>
          <p:spPr>
            <a:xfrm>
              <a:off x="6720057" y="3023622"/>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6,0</a:t>
              </a:r>
            </a:p>
            <a:p>
              <a:pPr algn="ctr"/>
              <a:r>
                <a:rPr lang="en-JP" sz="1200" b="1" dirty="0">
                  <a:solidFill>
                    <a:schemeClr val="bg1"/>
                  </a:solidFill>
                </a:rPr>
                <a:t>(-1)</a:t>
              </a:r>
            </a:p>
          </p:txBody>
        </p:sp>
        <p:sp>
          <p:nvSpPr>
            <p:cNvPr id="11" name="TextBox 10">
              <a:extLst>
                <a:ext uri="{FF2B5EF4-FFF2-40B4-BE49-F238E27FC236}">
                  <a16:creationId xmlns:a16="http://schemas.microsoft.com/office/drawing/2014/main" id="{C46523CF-397E-ED33-97DC-DE902E8DE1B9}"/>
                </a:ext>
              </a:extLst>
            </p:cNvPr>
            <p:cNvSpPr txBox="1"/>
            <p:nvPr/>
          </p:nvSpPr>
          <p:spPr>
            <a:xfrm>
              <a:off x="5404104" y="3615692"/>
              <a:ext cx="3300984" cy="738664"/>
            </a:xfrm>
            <a:prstGeom prst="rect">
              <a:avLst/>
            </a:prstGeom>
            <a:noFill/>
          </p:spPr>
          <p:txBody>
            <a:bodyPr wrap="square" rtlCol="0">
              <a:spAutoFit/>
            </a:bodyPr>
            <a:lstStyle/>
            <a:p>
              <a:r>
                <a:rPr lang="en-JP" dirty="0"/>
                <a:t>左の数字「2」：</a:t>
              </a:r>
              <a:r>
                <a:rPr lang="en-JP" b="1" dirty="0"/>
                <a:t>ROOM</a:t>
              </a:r>
              <a:r>
                <a:rPr lang="en-JP" dirty="0"/>
                <a:t>モデルの状態</a:t>
              </a:r>
            </a:p>
            <a:p>
              <a:r>
                <a:rPr lang="en-JP" dirty="0"/>
                <a:t>右の数字「0」：</a:t>
              </a:r>
              <a:r>
                <a:rPr lang="en-JP" b="1" dirty="0"/>
                <a:t>ALERT</a:t>
              </a:r>
              <a:r>
                <a:rPr lang="en-JP" dirty="0"/>
                <a:t>モデルの状態</a:t>
              </a:r>
            </a:p>
            <a:p>
              <a:r>
                <a:rPr lang="en-JP" dirty="0"/>
                <a:t>下の数字「0」：</a:t>
              </a:r>
              <a:r>
                <a:rPr lang="en-JP" b="1" dirty="0"/>
                <a:t>SAFETY</a:t>
              </a:r>
              <a:r>
                <a:rPr lang="en-JP" dirty="0"/>
                <a:t>モデルの状態</a:t>
              </a:r>
            </a:p>
          </p:txBody>
        </p:sp>
      </p:grpSp>
      <p:sp>
        <p:nvSpPr>
          <p:cNvPr id="2" name="TextBox 1">
            <a:extLst>
              <a:ext uri="{FF2B5EF4-FFF2-40B4-BE49-F238E27FC236}">
                <a16:creationId xmlns:a16="http://schemas.microsoft.com/office/drawing/2014/main" id="{C1769964-F243-3844-9594-AF5C6166CCC1}"/>
              </a:ext>
            </a:extLst>
          </p:cNvPr>
          <p:cNvSpPr txBox="1"/>
          <p:nvPr/>
        </p:nvSpPr>
        <p:spPr>
          <a:xfrm>
            <a:off x="214296" y="6568723"/>
            <a:ext cx="8497839"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dirty="0" err="1">
                <a:latin typeface="Arial" panose="020B0604020202020204" pitchFamily="34" charset="0"/>
              </a:rPr>
              <a:t>Nicol´as</a:t>
            </a:r>
            <a:r>
              <a:rPr lang="en-US" sz="1100" dirty="0">
                <a:latin typeface="Arial" panose="020B0604020202020204" pitchFamily="34" charset="0"/>
              </a:rPr>
              <a:t> Roque </a:t>
            </a:r>
            <a:r>
              <a:rPr lang="en-US" sz="1100" dirty="0" err="1">
                <a:latin typeface="Arial" panose="020B0604020202020204" pitchFamily="34" charset="0"/>
              </a:rPr>
              <a:t>D’Ippolito</a:t>
            </a:r>
            <a:r>
              <a:rPr lang="en-US" sz="1100" dirty="0">
                <a:latin typeface="Arial" panose="020B0604020202020204" pitchFamily="34" charset="0"/>
              </a:rPr>
              <a:t>, Victor </a:t>
            </a:r>
            <a:r>
              <a:rPr lang="en-US" sz="1100" dirty="0" err="1">
                <a:latin typeface="Arial" panose="020B0604020202020204" pitchFamily="34" charset="0"/>
              </a:rPr>
              <a:t>Braberman</a:t>
            </a:r>
            <a:r>
              <a:rPr lang="en-US" sz="1100" dirty="0">
                <a:latin typeface="Arial" panose="020B0604020202020204" pitchFamily="34" charset="0"/>
              </a:rPr>
              <a:t>, Nir </a:t>
            </a:r>
            <a:r>
              <a:rPr lang="en-US" sz="1100" dirty="0" err="1">
                <a:latin typeface="Arial" panose="020B0604020202020204" pitchFamily="34" charset="0"/>
              </a:rPr>
              <a:t>Piterman</a:t>
            </a:r>
            <a:r>
              <a:rPr lang="en-US" sz="1100" dirty="0">
                <a:latin typeface="Arial" panose="020B0604020202020204" pitchFamily="34" charset="0"/>
              </a:rPr>
              <a:t>, and </a:t>
            </a:r>
            <a:r>
              <a:rPr lang="en-US" sz="1100" dirty="0" err="1">
                <a:latin typeface="Arial" panose="020B0604020202020204" pitchFamily="34" charset="0"/>
              </a:rPr>
              <a:t>Sebasti´an</a:t>
            </a:r>
            <a:r>
              <a:rPr lang="en-US" sz="1100" dirty="0">
                <a:latin typeface="Arial" panose="020B0604020202020204" pitchFamily="34" charset="0"/>
              </a:rPr>
              <a:t> </a:t>
            </a:r>
            <a:r>
              <a:rPr lang="en-US" sz="1100" dirty="0" err="1">
                <a:latin typeface="Arial" panose="020B0604020202020204" pitchFamily="34" charset="0"/>
              </a:rPr>
              <a:t>Uchitel</a:t>
            </a:r>
            <a:r>
              <a:rPr lang="en-US" sz="1100" dirty="0">
                <a:latin typeface="Arial" panose="020B0604020202020204" pitchFamily="34" charset="0"/>
              </a:rPr>
              <a:t>. Synthesis of live </a:t>
            </a:r>
            <a:r>
              <a:rPr lang="en-US" sz="1100" dirty="0" err="1">
                <a:latin typeface="Arial" panose="020B0604020202020204" pitchFamily="34" charset="0"/>
              </a:rPr>
              <a:t>behaviour</a:t>
            </a:r>
            <a:r>
              <a:rPr lang="en-US" sz="1100" dirty="0">
                <a:latin typeface="Arial" panose="020B0604020202020204" pitchFamily="34" charset="0"/>
              </a:rPr>
              <a:t> models., FSE2010.</a:t>
            </a:r>
            <a:endParaRPr lang="en-JP" sz="1100" dirty="0"/>
          </a:p>
        </p:txBody>
      </p:sp>
    </p:spTree>
    <p:extLst>
      <p:ext uri="{BB962C8B-B14F-4D97-AF65-F5344CB8AC3E}">
        <p14:creationId xmlns:p14="http://schemas.microsoft.com/office/powerpoint/2010/main" val="2692872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8820004-38C2-25FD-B041-3AF2E081365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38624" y="4505988"/>
            <a:ext cx="5018969" cy="2026438"/>
          </a:xfrm>
          <a:prstGeom prst="rect">
            <a:avLst/>
          </a:prstGeom>
          <a:ln>
            <a:solidFill>
              <a:schemeClr val="tx1"/>
            </a:solidFill>
          </a:ln>
        </p:spPr>
      </p:pic>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マップ空間の構築</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（Step2）</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1"/>
            <a:ext cx="8585200" cy="157644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全体モデルと</a:t>
            </a:r>
            <a:r>
              <a:rPr lang="ja-JP" altLang="en-US" sz="2800">
                <a:solidFill>
                  <a:schemeClr val="tx2">
                    <a:lumMod val="25000"/>
                  </a:schemeClr>
                </a:solidFill>
                <a:latin typeface="Lato" panose="020F0502020204030203" pitchFamily="34" charset="0"/>
                <a:cs typeface="Lato" panose="020F0502020204030203" pitchFamily="34" charset="0"/>
              </a:rPr>
              <a:t>監視</a:t>
            </a:r>
            <a:r>
              <a:rPr lang="ja-JP" altLang="en-US" sz="2800" b="0" i="0">
                <a:solidFill>
                  <a:schemeClr val="tx2">
                    <a:lumMod val="25000"/>
                  </a:schemeClr>
                </a:solidFill>
                <a:effectLst/>
                <a:latin typeface="Lato" panose="020F0502020204030203" pitchFamily="34" charset="0"/>
                <a:cs typeface="Lato" panose="020F0502020204030203" pitchFamily="34" charset="0"/>
              </a:rPr>
              <a:t>モデルから</a:t>
            </a:r>
            <a:r>
              <a:rPr lang="ja-JP" altLang="en-US" sz="2800" b="1" u="sng">
                <a:solidFill>
                  <a:srgbClr val="FF0000"/>
                </a:solidFill>
                <a:latin typeface="Lato" panose="020F0502020204030203" pitchFamily="34" charset="0"/>
                <a:cs typeface="Lato" panose="020F0502020204030203" pitchFamily="34" charset="0"/>
              </a:rPr>
              <a:t>マップ</a:t>
            </a:r>
            <a:r>
              <a:rPr lang="ja-JP" altLang="en-US" sz="2800" b="1" i="0" u="sng">
                <a:solidFill>
                  <a:srgbClr val="FF0000"/>
                </a:solidFill>
                <a:effectLst/>
                <a:latin typeface="Lato" panose="020F0502020204030203" pitchFamily="34" charset="0"/>
                <a:cs typeface="Lato" panose="020F0502020204030203" pitchFamily="34" charset="0"/>
              </a:rPr>
              <a:t>空間</a:t>
            </a:r>
            <a:r>
              <a:rPr lang="ja-JP" altLang="en-US" sz="2800" b="0" i="0">
                <a:solidFill>
                  <a:schemeClr val="tx2">
                    <a:lumMod val="25000"/>
                  </a:schemeClr>
                </a:solidFill>
                <a:effectLst/>
                <a:latin typeface="Lato" panose="020F0502020204030203" pitchFamily="34" charset="0"/>
                <a:cs typeface="Lato" panose="020F0502020204030203" pitchFamily="34" charset="0"/>
              </a:rPr>
              <a:t>を構築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r>
              <a:rPr lang="ja-JP" altLang="en-US" sz="2000">
                <a:solidFill>
                  <a:schemeClr val="tx2">
                    <a:lumMod val="25000"/>
                  </a:schemeClr>
                </a:solidFill>
                <a:latin typeface="Lato" panose="020F0502020204030203" pitchFamily="34" charset="0"/>
                <a:cs typeface="Lato" panose="020F0502020204030203" pitchFamily="34" charset="0"/>
              </a:rPr>
              <a:t>改変並列合成</a:t>
            </a:r>
            <a:r>
              <a:rPr lang="en-US" altLang="ja-JP" sz="1400" dirty="0">
                <a:solidFill>
                  <a:schemeClr val="tx2">
                    <a:lumMod val="25000"/>
                  </a:schemeClr>
                </a:solidFill>
                <a:latin typeface="+mj-lt"/>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：全体モデルに</a:t>
            </a:r>
            <a:r>
              <a:rPr lang="ja-JP" altLang="en-JP" sz="2000">
                <a:solidFill>
                  <a:schemeClr val="tx2">
                    <a:lumMod val="25000"/>
                  </a:schemeClr>
                </a:solidFill>
                <a:latin typeface="Lato" panose="020F0502020204030203" pitchFamily="34" charset="0"/>
                <a:cs typeface="Lato" panose="020F0502020204030203" pitchFamily="34" charset="0"/>
              </a:rPr>
              <a:t>監視モデルの</a:t>
            </a:r>
            <a:r>
              <a:rPr lang="ja-JP" altLang="en-US" sz="2000">
                <a:solidFill>
                  <a:schemeClr val="tx2">
                    <a:lumMod val="25000"/>
                  </a:schemeClr>
                </a:solidFill>
                <a:latin typeface="Lato" panose="020F0502020204030203" pitchFamily="34" charset="0"/>
                <a:cs typeface="Lato" panose="020F0502020204030203" pitchFamily="34" charset="0"/>
              </a:rPr>
              <a:t>状態を重ね合わせる</a:t>
            </a:r>
            <a:endParaRPr lang="en-US" altLang="ja-JP" sz="2000" dirty="0">
              <a:solidFill>
                <a:schemeClr val="tx2">
                  <a:lumMod val="25000"/>
                </a:schemeClr>
              </a:solidFill>
              <a:latin typeface="Lato" panose="020F0502020204030203" pitchFamily="34" charset="0"/>
              <a:cs typeface="Lato" panose="020F0502020204030203" pitchFamily="34" charset="0"/>
            </a:endParaRPr>
          </a:p>
        </p:txBody>
      </p:sp>
      <p:pic>
        <p:nvPicPr>
          <p:cNvPr id="38" name="Picture 37">
            <a:extLst>
              <a:ext uri="{FF2B5EF4-FFF2-40B4-BE49-F238E27FC236}">
                <a16:creationId xmlns:a16="http://schemas.microsoft.com/office/drawing/2014/main" id="{3912B9F3-BAA0-47D3-2D10-2CAE85D8001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241640" y="2853117"/>
            <a:ext cx="3896373" cy="1611660"/>
          </a:xfrm>
          <a:prstGeom prst="rect">
            <a:avLst/>
          </a:prstGeom>
          <a:ln>
            <a:solidFill>
              <a:schemeClr val="tx1"/>
            </a:solidFill>
          </a:ln>
        </p:spPr>
      </p:pic>
      <p:pic>
        <p:nvPicPr>
          <p:cNvPr id="39" name="Picture 38" descr="A yellow circle with black circles and black arrows&#10;&#10;Description automatically generated">
            <a:extLst>
              <a:ext uri="{FF2B5EF4-FFF2-40B4-BE49-F238E27FC236}">
                <a16:creationId xmlns:a16="http://schemas.microsoft.com/office/drawing/2014/main" id="{A868DAF5-FCD9-015B-FD41-B1317ACD5FEC}"/>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241640" y="4847612"/>
            <a:ext cx="1016608" cy="444766"/>
          </a:xfrm>
          <a:prstGeom prst="rect">
            <a:avLst/>
          </a:prstGeom>
          <a:ln>
            <a:solidFill>
              <a:schemeClr val="tx1"/>
            </a:solidFill>
          </a:ln>
        </p:spPr>
      </p:pic>
      <p:cxnSp>
        <p:nvCxnSpPr>
          <p:cNvPr id="41" name="Elbow Connector 40">
            <a:extLst>
              <a:ext uri="{FF2B5EF4-FFF2-40B4-BE49-F238E27FC236}">
                <a16:creationId xmlns:a16="http://schemas.microsoft.com/office/drawing/2014/main" id="{01C73079-EDF6-B026-E78A-54A44982A584}"/>
              </a:ext>
            </a:extLst>
          </p:cNvPr>
          <p:cNvCxnSpPr>
            <a:cxnSpLocks/>
            <a:stCxn id="38" idx="2"/>
            <a:endCxn id="46" idx="1"/>
          </p:cNvCxnSpPr>
          <p:nvPr/>
        </p:nvCxnSpPr>
        <p:spPr>
          <a:xfrm rot="16200000" flipH="1">
            <a:off x="1908217" y="4746387"/>
            <a:ext cx="1054431" cy="4912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794A4462-D027-D7BE-0E20-BFC2EC060607}"/>
              </a:ext>
            </a:extLst>
          </p:cNvPr>
          <p:cNvCxnSpPr>
            <a:cxnSpLocks/>
            <a:stCxn id="39" idx="2"/>
            <a:endCxn id="46" idx="1"/>
          </p:cNvCxnSpPr>
          <p:nvPr/>
        </p:nvCxnSpPr>
        <p:spPr>
          <a:xfrm rot="16200000" flipH="1">
            <a:off x="1602075" y="4440246"/>
            <a:ext cx="226830" cy="193109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9EFC488-D05F-DCD4-77E5-CDC8CFDFA0C3}"/>
              </a:ext>
            </a:extLst>
          </p:cNvPr>
          <p:cNvCxnSpPr>
            <a:cxnSpLocks/>
            <a:stCxn id="46" idx="3"/>
            <a:endCxn id="54" idx="1"/>
          </p:cNvCxnSpPr>
          <p:nvPr/>
        </p:nvCxnSpPr>
        <p:spPr>
          <a:xfrm flipV="1">
            <a:off x="3800653" y="5519207"/>
            <a:ext cx="2379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hevron 45">
            <a:extLst>
              <a:ext uri="{FF2B5EF4-FFF2-40B4-BE49-F238E27FC236}">
                <a16:creationId xmlns:a16="http://schemas.microsoft.com/office/drawing/2014/main" id="{841F1262-C78B-E279-9427-B111D4F824D6}"/>
              </a:ext>
            </a:extLst>
          </p:cNvPr>
          <p:cNvSpPr/>
          <p:nvPr/>
        </p:nvSpPr>
        <p:spPr>
          <a:xfrm>
            <a:off x="2580239"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改変</a:t>
            </a:r>
          </a:p>
          <a:p>
            <a:pPr algn="ctr"/>
            <a:r>
              <a:rPr lang="en-JP" sz="1600" dirty="0">
                <a:solidFill>
                  <a:schemeClr val="bg1"/>
                </a:solidFill>
              </a:rPr>
              <a:t>並列合成</a:t>
            </a:r>
          </a:p>
        </p:txBody>
      </p:sp>
      <p:sp>
        <p:nvSpPr>
          <p:cNvPr id="61" name="TextBox 60">
            <a:extLst>
              <a:ext uri="{FF2B5EF4-FFF2-40B4-BE49-F238E27FC236}">
                <a16:creationId xmlns:a16="http://schemas.microsoft.com/office/drawing/2014/main" id="{FFB435CD-8E1C-EFFF-8743-D785BD879E12}"/>
              </a:ext>
            </a:extLst>
          </p:cNvPr>
          <p:cNvSpPr txBox="1"/>
          <p:nvPr/>
        </p:nvSpPr>
        <p:spPr>
          <a:xfrm>
            <a:off x="241640" y="4543367"/>
            <a:ext cx="1739579" cy="307777"/>
          </a:xfrm>
          <a:prstGeom prst="rect">
            <a:avLst/>
          </a:prstGeom>
          <a:noFill/>
        </p:spPr>
        <p:txBody>
          <a:bodyPr wrap="none" rtlCol="0">
            <a:spAutoFit/>
          </a:bodyPr>
          <a:lstStyle/>
          <a:p>
            <a:r>
              <a:rPr lang="en-JP" b="1" dirty="0"/>
              <a:t>SAFETY</a:t>
            </a:r>
            <a:r>
              <a:rPr lang="en-JP" sz="1100" dirty="0"/>
              <a:t>：監視モデル</a:t>
            </a:r>
          </a:p>
        </p:txBody>
      </p:sp>
      <p:sp>
        <p:nvSpPr>
          <p:cNvPr id="62" name="TextBox 61">
            <a:extLst>
              <a:ext uri="{FF2B5EF4-FFF2-40B4-BE49-F238E27FC236}">
                <a16:creationId xmlns:a16="http://schemas.microsoft.com/office/drawing/2014/main" id="{43E47BED-87FC-3328-784E-08D97796A60D}"/>
              </a:ext>
            </a:extLst>
          </p:cNvPr>
          <p:cNvSpPr txBox="1"/>
          <p:nvPr/>
        </p:nvSpPr>
        <p:spPr>
          <a:xfrm>
            <a:off x="237000" y="2557317"/>
            <a:ext cx="1098378" cy="307777"/>
          </a:xfrm>
          <a:prstGeom prst="rect">
            <a:avLst/>
          </a:prstGeom>
          <a:noFill/>
        </p:spPr>
        <p:txBody>
          <a:bodyPr wrap="none" rtlCol="0">
            <a:spAutoFit/>
          </a:bodyPr>
          <a:lstStyle/>
          <a:p>
            <a:r>
              <a:rPr lang="en-JP" b="1" dirty="0"/>
              <a:t>全体モデル</a:t>
            </a:r>
          </a:p>
        </p:txBody>
      </p:sp>
      <p:sp>
        <p:nvSpPr>
          <p:cNvPr id="63" name="TextBox 62">
            <a:extLst>
              <a:ext uri="{FF2B5EF4-FFF2-40B4-BE49-F238E27FC236}">
                <a16:creationId xmlns:a16="http://schemas.microsoft.com/office/drawing/2014/main" id="{F8B0998B-852E-1EAE-D16D-B09A42BDE39F}"/>
              </a:ext>
            </a:extLst>
          </p:cNvPr>
          <p:cNvSpPr txBox="1"/>
          <p:nvPr/>
        </p:nvSpPr>
        <p:spPr>
          <a:xfrm>
            <a:off x="4136199" y="4216499"/>
            <a:ext cx="1098378" cy="307777"/>
          </a:xfrm>
          <a:prstGeom prst="rect">
            <a:avLst/>
          </a:prstGeom>
          <a:noFill/>
        </p:spPr>
        <p:txBody>
          <a:bodyPr wrap="none" rtlCol="0">
            <a:spAutoFit/>
          </a:bodyPr>
          <a:lstStyle/>
          <a:p>
            <a:r>
              <a:rPr lang="en-JP" b="1" dirty="0"/>
              <a:t>マップ空間</a:t>
            </a:r>
          </a:p>
        </p:txBody>
      </p:sp>
      <p:sp>
        <p:nvSpPr>
          <p:cNvPr id="2" name="Oval 1">
            <a:extLst>
              <a:ext uri="{FF2B5EF4-FFF2-40B4-BE49-F238E27FC236}">
                <a16:creationId xmlns:a16="http://schemas.microsoft.com/office/drawing/2014/main" id="{F853BFB0-B7B4-8338-4036-41C10B5941C6}"/>
              </a:ext>
            </a:extLst>
          </p:cNvPr>
          <p:cNvSpPr/>
          <p:nvPr/>
        </p:nvSpPr>
        <p:spPr>
          <a:xfrm>
            <a:off x="3273552" y="3080455"/>
            <a:ext cx="329184" cy="32918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Oval 2">
            <a:extLst>
              <a:ext uri="{FF2B5EF4-FFF2-40B4-BE49-F238E27FC236}">
                <a16:creationId xmlns:a16="http://schemas.microsoft.com/office/drawing/2014/main" id="{7E1D05B3-9D32-114F-9CD5-1ECF9A3E34B1}"/>
              </a:ext>
            </a:extLst>
          </p:cNvPr>
          <p:cNvSpPr/>
          <p:nvPr/>
        </p:nvSpPr>
        <p:spPr>
          <a:xfrm>
            <a:off x="870866" y="4883438"/>
            <a:ext cx="359950" cy="35995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Oval 12">
            <a:extLst>
              <a:ext uri="{FF2B5EF4-FFF2-40B4-BE49-F238E27FC236}">
                <a16:creationId xmlns:a16="http://schemas.microsoft.com/office/drawing/2014/main" id="{8E9320C2-3496-3E1D-1029-48DE8241C173}"/>
              </a:ext>
            </a:extLst>
          </p:cNvPr>
          <p:cNvSpPr/>
          <p:nvPr/>
        </p:nvSpPr>
        <p:spPr>
          <a:xfrm>
            <a:off x="7976913" y="4822928"/>
            <a:ext cx="377946" cy="37794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14" name="Group 13">
            <a:extLst>
              <a:ext uri="{FF2B5EF4-FFF2-40B4-BE49-F238E27FC236}">
                <a16:creationId xmlns:a16="http://schemas.microsoft.com/office/drawing/2014/main" id="{6729E108-D951-AAFC-DFBB-083FAA2C9B66}"/>
              </a:ext>
            </a:extLst>
          </p:cNvPr>
          <p:cNvGrpSpPr/>
          <p:nvPr/>
        </p:nvGrpSpPr>
        <p:grpSpPr>
          <a:xfrm>
            <a:off x="5343441" y="2829876"/>
            <a:ext cx="3449741" cy="1498319"/>
            <a:chOff x="5343441" y="2973097"/>
            <a:chExt cx="3449741" cy="1498319"/>
          </a:xfrm>
        </p:grpSpPr>
        <p:sp>
          <p:nvSpPr>
            <p:cNvPr id="12" name="Rounded Rectangular Callout 11">
              <a:extLst>
                <a:ext uri="{FF2B5EF4-FFF2-40B4-BE49-F238E27FC236}">
                  <a16:creationId xmlns:a16="http://schemas.microsoft.com/office/drawing/2014/main" id="{B5525DB7-CCE9-F852-76FF-F51EE8879794}"/>
                </a:ext>
              </a:extLst>
            </p:cNvPr>
            <p:cNvSpPr/>
            <p:nvPr/>
          </p:nvSpPr>
          <p:spPr>
            <a:xfrm>
              <a:off x="5343441" y="2973097"/>
              <a:ext cx="3389079" cy="1498319"/>
            </a:xfrm>
            <a:prstGeom prst="wedgeRoundRectCallout">
              <a:avLst>
                <a:gd name="adj1" fmla="val 32858"/>
                <a:gd name="adj2" fmla="val 8569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9" name="Group 8">
              <a:extLst>
                <a:ext uri="{FF2B5EF4-FFF2-40B4-BE49-F238E27FC236}">
                  <a16:creationId xmlns:a16="http://schemas.microsoft.com/office/drawing/2014/main" id="{A2F5C6F3-C927-8011-4E6B-3CA0A003FD53}"/>
                </a:ext>
              </a:extLst>
            </p:cNvPr>
            <p:cNvGrpSpPr/>
            <p:nvPr/>
          </p:nvGrpSpPr>
          <p:grpSpPr>
            <a:xfrm>
              <a:off x="5404104" y="3078486"/>
              <a:ext cx="3389078" cy="1330734"/>
              <a:chOff x="5404104" y="3023622"/>
              <a:chExt cx="3389078" cy="1330734"/>
            </a:xfrm>
          </p:grpSpPr>
          <p:sp>
            <p:nvSpPr>
              <p:cNvPr id="10" name="Oval 9">
                <a:extLst>
                  <a:ext uri="{FF2B5EF4-FFF2-40B4-BE49-F238E27FC236}">
                    <a16:creationId xmlns:a16="http://schemas.microsoft.com/office/drawing/2014/main" id="{F5A6E24A-AEC1-4AFB-5C82-BC73A8EEE528}"/>
                  </a:ext>
                </a:extLst>
              </p:cNvPr>
              <p:cNvSpPr/>
              <p:nvPr/>
            </p:nvSpPr>
            <p:spPr>
              <a:xfrm>
                <a:off x="6720057" y="3023622"/>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6,0</a:t>
                </a:r>
              </a:p>
              <a:p>
                <a:pPr algn="ctr"/>
                <a:r>
                  <a:rPr lang="en-JP" sz="1200" b="1" dirty="0">
                    <a:solidFill>
                      <a:schemeClr val="bg1"/>
                    </a:solidFill>
                  </a:rPr>
                  <a:t>(-1)</a:t>
                </a:r>
              </a:p>
            </p:txBody>
          </p:sp>
          <p:sp>
            <p:nvSpPr>
              <p:cNvPr id="11" name="TextBox 10">
                <a:extLst>
                  <a:ext uri="{FF2B5EF4-FFF2-40B4-BE49-F238E27FC236}">
                    <a16:creationId xmlns:a16="http://schemas.microsoft.com/office/drawing/2014/main" id="{C46523CF-397E-ED33-97DC-DE902E8DE1B9}"/>
                  </a:ext>
                </a:extLst>
              </p:cNvPr>
              <p:cNvSpPr txBox="1"/>
              <p:nvPr/>
            </p:nvSpPr>
            <p:spPr>
              <a:xfrm>
                <a:off x="5404104" y="3615692"/>
                <a:ext cx="3389078" cy="738664"/>
              </a:xfrm>
              <a:prstGeom prst="rect">
                <a:avLst/>
              </a:prstGeom>
              <a:noFill/>
            </p:spPr>
            <p:txBody>
              <a:bodyPr wrap="square" rtlCol="0">
                <a:spAutoFit/>
              </a:bodyPr>
              <a:lstStyle/>
              <a:p>
                <a:r>
                  <a:rPr lang="en-JP" dirty="0"/>
                  <a:t>左の数字「2」：</a:t>
                </a:r>
                <a:r>
                  <a:rPr lang="en-JP" b="1" dirty="0"/>
                  <a:t>ROOM</a:t>
                </a:r>
                <a:r>
                  <a:rPr lang="en-JP" dirty="0"/>
                  <a:t>モデルの状態</a:t>
                </a:r>
              </a:p>
              <a:p>
                <a:r>
                  <a:rPr lang="en-JP" dirty="0"/>
                  <a:t>右の数字「0」：</a:t>
                </a:r>
                <a:r>
                  <a:rPr lang="en-JP" b="1" dirty="0"/>
                  <a:t>ALERT</a:t>
                </a:r>
                <a:r>
                  <a:rPr lang="en-JP" dirty="0"/>
                  <a:t>モデルの状態</a:t>
                </a:r>
              </a:p>
              <a:p>
                <a:r>
                  <a:rPr lang="en-JP" dirty="0"/>
                  <a:t>下の数字「-1」：</a:t>
                </a:r>
                <a:r>
                  <a:rPr lang="en-JP" b="1" dirty="0"/>
                  <a:t>SAFETY</a:t>
                </a:r>
                <a:r>
                  <a:rPr lang="en-JP" dirty="0"/>
                  <a:t>モデルの状態</a:t>
                </a:r>
              </a:p>
            </p:txBody>
          </p:sp>
        </p:grpSp>
      </p:grpSp>
      <p:sp>
        <p:nvSpPr>
          <p:cNvPr id="15" name="TextBox 14">
            <a:extLst>
              <a:ext uri="{FF2B5EF4-FFF2-40B4-BE49-F238E27FC236}">
                <a16:creationId xmlns:a16="http://schemas.microsoft.com/office/drawing/2014/main" id="{0123CBC4-8E36-B86F-2F4D-CE2F8BDE7A15}"/>
              </a:ext>
            </a:extLst>
          </p:cNvPr>
          <p:cNvSpPr txBox="1"/>
          <p:nvPr/>
        </p:nvSpPr>
        <p:spPr>
          <a:xfrm>
            <a:off x="214296" y="6568723"/>
            <a:ext cx="8497839"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dirty="0" err="1">
                <a:latin typeface="Arial" panose="020B0604020202020204" pitchFamily="34" charset="0"/>
              </a:rPr>
              <a:t>Nicol´as</a:t>
            </a:r>
            <a:r>
              <a:rPr lang="en-US" sz="1100" dirty="0">
                <a:latin typeface="Arial" panose="020B0604020202020204" pitchFamily="34" charset="0"/>
              </a:rPr>
              <a:t> Roque </a:t>
            </a:r>
            <a:r>
              <a:rPr lang="en-US" sz="1100" dirty="0" err="1">
                <a:latin typeface="Arial" panose="020B0604020202020204" pitchFamily="34" charset="0"/>
              </a:rPr>
              <a:t>D’Ippolito</a:t>
            </a:r>
            <a:r>
              <a:rPr lang="en-US" sz="1100" dirty="0">
                <a:latin typeface="Arial" panose="020B0604020202020204" pitchFamily="34" charset="0"/>
              </a:rPr>
              <a:t>, Victor </a:t>
            </a:r>
            <a:r>
              <a:rPr lang="en-US" sz="1100" dirty="0" err="1">
                <a:latin typeface="Arial" panose="020B0604020202020204" pitchFamily="34" charset="0"/>
              </a:rPr>
              <a:t>Braberman</a:t>
            </a:r>
            <a:r>
              <a:rPr lang="en-US" sz="1100" dirty="0">
                <a:latin typeface="Arial" panose="020B0604020202020204" pitchFamily="34" charset="0"/>
              </a:rPr>
              <a:t>, Nir </a:t>
            </a:r>
            <a:r>
              <a:rPr lang="en-US" sz="1100" dirty="0" err="1">
                <a:latin typeface="Arial" panose="020B0604020202020204" pitchFamily="34" charset="0"/>
              </a:rPr>
              <a:t>Piterman</a:t>
            </a:r>
            <a:r>
              <a:rPr lang="en-US" sz="1100" dirty="0">
                <a:latin typeface="Arial" panose="020B0604020202020204" pitchFamily="34" charset="0"/>
              </a:rPr>
              <a:t>, and </a:t>
            </a:r>
            <a:r>
              <a:rPr lang="en-US" sz="1100" dirty="0" err="1">
                <a:latin typeface="Arial" panose="020B0604020202020204" pitchFamily="34" charset="0"/>
              </a:rPr>
              <a:t>Sebasti´an</a:t>
            </a:r>
            <a:r>
              <a:rPr lang="en-US" sz="1100" dirty="0">
                <a:latin typeface="Arial" panose="020B0604020202020204" pitchFamily="34" charset="0"/>
              </a:rPr>
              <a:t> </a:t>
            </a:r>
            <a:r>
              <a:rPr lang="en-US" sz="1100" dirty="0" err="1">
                <a:latin typeface="Arial" panose="020B0604020202020204" pitchFamily="34" charset="0"/>
              </a:rPr>
              <a:t>Uchitel</a:t>
            </a:r>
            <a:r>
              <a:rPr lang="en-US" sz="1100" dirty="0">
                <a:latin typeface="Arial" panose="020B0604020202020204" pitchFamily="34" charset="0"/>
              </a:rPr>
              <a:t>. Synthesis of live </a:t>
            </a:r>
            <a:r>
              <a:rPr lang="en-US" sz="1100" dirty="0" err="1">
                <a:latin typeface="Arial" panose="020B0604020202020204" pitchFamily="34" charset="0"/>
              </a:rPr>
              <a:t>behaviour</a:t>
            </a:r>
            <a:r>
              <a:rPr lang="en-US" sz="1100" dirty="0">
                <a:latin typeface="Arial" panose="020B0604020202020204" pitchFamily="34" charset="0"/>
              </a:rPr>
              <a:t> models., FSE2010.</a:t>
            </a:r>
            <a:endParaRPr lang="en-JP" sz="1100" dirty="0"/>
          </a:p>
        </p:txBody>
      </p:sp>
    </p:spTree>
    <p:extLst>
      <p:ext uri="{BB962C8B-B14F-4D97-AF65-F5344CB8AC3E}">
        <p14:creationId xmlns:p14="http://schemas.microsoft.com/office/powerpoint/2010/main" val="641886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ゲーム空間の構築</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（Step3）</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183610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マップ</a:t>
            </a:r>
            <a:r>
              <a:rPr lang="ja-JP" altLang="en-US" sz="2800" b="0" i="0">
                <a:solidFill>
                  <a:schemeClr val="tx2">
                    <a:lumMod val="25000"/>
                  </a:schemeClr>
                </a:solidFill>
                <a:effectLst/>
                <a:latin typeface="Lato" panose="020F0502020204030203" pitchFamily="34" charset="0"/>
                <a:cs typeface="Lato" panose="020F0502020204030203" pitchFamily="34" charset="0"/>
              </a:rPr>
              <a:t>モデルから</a:t>
            </a:r>
            <a:r>
              <a:rPr lang="ja-JP" altLang="en-US" sz="2800" b="1" u="sng">
                <a:solidFill>
                  <a:srgbClr val="FF0000"/>
                </a:solidFill>
                <a:latin typeface="Lato" panose="020F0502020204030203" pitchFamily="34" charset="0"/>
                <a:cs typeface="Lato" panose="020F0502020204030203" pitchFamily="34" charset="0"/>
              </a:rPr>
              <a:t>ゲーム空間</a:t>
            </a:r>
            <a:r>
              <a:rPr lang="ja-JP" altLang="en-JP" sz="2800" b="0" i="0">
                <a:solidFill>
                  <a:schemeClr val="tx2">
                    <a:lumMod val="25000"/>
                  </a:schemeClr>
                </a:solidFill>
                <a:effectLst/>
                <a:latin typeface="Lato" panose="020F0502020204030203" pitchFamily="34" charset="0"/>
                <a:cs typeface="Lato" panose="020F0502020204030203" pitchFamily="34" charset="0"/>
              </a:rPr>
              <a:t>を</a:t>
            </a:r>
            <a:r>
              <a:rPr lang="ja-JP" altLang="en-US" sz="2800" b="0" i="0">
                <a:solidFill>
                  <a:schemeClr val="tx2">
                    <a:lumMod val="25000"/>
                  </a:schemeClr>
                </a:solidFill>
                <a:effectLst/>
                <a:latin typeface="Lato" panose="020F0502020204030203" pitchFamily="34" charset="0"/>
                <a:cs typeface="Lato" panose="020F0502020204030203" pitchFamily="34" charset="0"/>
              </a:rPr>
              <a:t>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空間圧縮：マップ空間のうち安全性を違反する状態（</a:t>
            </a:r>
            <a:r>
              <a:rPr lang="en-US" altLang="ja-JP" sz="2000" dirty="0">
                <a:solidFill>
                  <a:schemeClr val="tx2">
                    <a:lumMod val="25000"/>
                  </a:schemeClr>
                </a:solidFill>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を含む状態）をひとつの状態に圧縮</a:t>
            </a:r>
            <a:endParaRPr lang="en-US" altLang="ja-JP" sz="2000" b="0" i="0" dirty="0">
              <a:solidFill>
                <a:schemeClr val="tx2">
                  <a:lumMod val="25000"/>
                </a:schemeClr>
              </a:solidFill>
              <a:effectLst/>
              <a:latin typeface="Lato" panose="020F0502020204030203" pitchFamily="34" charset="0"/>
              <a:cs typeface="Lato" panose="020F0502020204030203" pitchFamily="34" charset="0"/>
            </a:endParaRPr>
          </a:p>
        </p:txBody>
      </p:sp>
      <p:cxnSp>
        <p:nvCxnSpPr>
          <p:cNvPr id="2" name="Elbow Connector 1">
            <a:extLst>
              <a:ext uri="{FF2B5EF4-FFF2-40B4-BE49-F238E27FC236}">
                <a16:creationId xmlns:a16="http://schemas.microsoft.com/office/drawing/2014/main" id="{BA305167-0A7B-37E3-5EBD-35065B4C417A}"/>
              </a:ext>
            </a:extLst>
          </p:cNvPr>
          <p:cNvCxnSpPr>
            <a:cxnSpLocks/>
            <a:stCxn id="11" idx="2"/>
            <a:endCxn id="10" idx="1"/>
          </p:cNvCxnSpPr>
          <p:nvPr/>
        </p:nvCxnSpPr>
        <p:spPr>
          <a:xfrm rot="16200000" flipH="1">
            <a:off x="2103971" y="4931124"/>
            <a:ext cx="682123" cy="4720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A696AAE-1B3F-2196-93AD-4DE7BBB5439D}"/>
              </a:ext>
            </a:extLst>
          </p:cNvPr>
          <p:cNvPicPr>
            <a:picLocks noChangeAspect="1"/>
          </p:cNvPicPr>
          <p:nvPr/>
        </p:nvPicPr>
        <p:blipFill>
          <a:blip r:embed="rId3"/>
          <a:stretch>
            <a:fillRect/>
          </a:stretch>
        </p:blipFill>
        <p:spPr>
          <a:xfrm>
            <a:off x="4381735" y="4420280"/>
            <a:ext cx="4658005" cy="217581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E86CD057-D57E-8783-D561-1263BD7348C2}"/>
              </a:ext>
            </a:extLst>
          </p:cNvPr>
          <p:cNvCxnSpPr>
            <a:cxnSpLocks/>
            <a:stCxn id="10" idx="3"/>
            <a:endCxn id="3" idx="1"/>
          </p:cNvCxnSpPr>
          <p:nvPr/>
        </p:nvCxnSpPr>
        <p:spPr>
          <a:xfrm flipV="1">
            <a:off x="3800653" y="5508190"/>
            <a:ext cx="58108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hevron 9">
            <a:extLst>
              <a:ext uri="{FF2B5EF4-FFF2-40B4-BE49-F238E27FC236}">
                <a16:creationId xmlns:a16="http://schemas.microsoft.com/office/drawing/2014/main" id="{0670B784-03A0-B713-7DA3-5B0901809EE6}"/>
              </a:ext>
            </a:extLst>
          </p:cNvPr>
          <p:cNvSpPr/>
          <p:nvPr/>
        </p:nvSpPr>
        <p:spPr>
          <a:xfrm>
            <a:off x="2580239" y="5167588"/>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空間圧縮</a:t>
            </a:r>
          </a:p>
        </p:txBody>
      </p:sp>
      <p:pic>
        <p:nvPicPr>
          <p:cNvPr id="11" name="Picture 10">
            <a:extLst>
              <a:ext uri="{FF2B5EF4-FFF2-40B4-BE49-F238E27FC236}">
                <a16:creationId xmlns:a16="http://schemas.microsoft.com/office/drawing/2014/main" id="{68F1A2C9-D19F-9D92-E61A-3A5559D46A2A}"/>
              </a:ext>
            </a:extLst>
          </p:cNvPr>
          <p:cNvPicPr>
            <a:picLocks noChangeAspect="1"/>
          </p:cNvPicPr>
          <p:nvPr/>
        </p:nvPicPr>
        <p:blipFill>
          <a:blip r:embed="rId4"/>
          <a:stretch>
            <a:fillRect/>
          </a:stretch>
        </p:blipFill>
        <p:spPr>
          <a:xfrm>
            <a:off x="241640" y="3237380"/>
            <a:ext cx="3934774" cy="1588688"/>
          </a:xfrm>
          <a:prstGeom prst="rect">
            <a:avLst/>
          </a:prstGeom>
          <a:ln>
            <a:solidFill>
              <a:schemeClr val="tx1"/>
            </a:solidFill>
          </a:ln>
        </p:spPr>
      </p:pic>
      <p:sp>
        <p:nvSpPr>
          <p:cNvPr id="19" name="TextBox 18">
            <a:extLst>
              <a:ext uri="{FF2B5EF4-FFF2-40B4-BE49-F238E27FC236}">
                <a16:creationId xmlns:a16="http://schemas.microsoft.com/office/drawing/2014/main" id="{0D05C08B-B0C2-66E4-2056-9EE95E80DBDD}"/>
              </a:ext>
            </a:extLst>
          </p:cNvPr>
          <p:cNvSpPr txBox="1"/>
          <p:nvPr/>
        </p:nvSpPr>
        <p:spPr>
          <a:xfrm>
            <a:off x="241640" y="2950524"/>
            <a:ext cx="1098378" cy="307777"/>
          </a:xfrm>
          <a:prstGeom prst="rect">
            <a:avLst/>
          </a:prstGeom>
          <a:noFill/>
        </p:spPr>
        <p:txBody>
          <a:bodyPr wrap="none" rtlCol="0">
            <a:spAutoFit/>
          </a:bodyPr>
          <a:lstStyle/>
          <a:p>
            <a:r>
              <a:rPr lang="en-JP" b="1" dirty="0"/>
              <a:t>マップ空間</a:t>
            </a:r>
          </a:p>
        </p:txBody>
      </p:sp>
      <p:sp>
        <p:nvSpPr>
          <p:cNvPr id="20" name="TextBox 19">
            <a:extLst>
              <a:ext uri="{FF2B5EF4-FFF2-40B4-BE49-F238E27FC236}">
                <a16:creationId xmlns:a16="http://schemas.microsoft.com/office/drawing/2014/main" id="{0EBB39DC-DCA8-A41F-F3B9-44E67CE83F27}"/>
              </a:ext>
            </a:extLst>
          </p:cNvPr>
          <p:cNvSpPr txBox="1"/>
          <p:nvPr/>
        </p:nvSpPr>
        <p:spPr>
          <a:xfrm>
            <a:off x="4418399" y="4112503"/>
            <a:ext cx="1098378" cy="307777"/>
          </a:xfrm>
          <a:prstGeom prst="rect">
            <a:avLst/>
          </a:prstGeom>
          <a:noFill/>
        </p:spPr>
        <p:txBody>
          <a:bodyPr wrap="none" rtlCol="0">
            <a:spAutoFit/>
          </a:bodyPr>
          <a:lstStyle/>
          <a:p>
            <a:r>
              <a:rPr lang="en-JP" b="1" dirty="0"/>
              <a:t>ゲーム空間</a:t>
            </a:r>
          </a:p>
        </p:txBody>
      </p:sp>
      <p:sp>
        <p:nvSpPr>
          <p:cNvPr id="13" name="Rounded Rectangle 12">
            <a:extLst>
              <a:ext uri="{FF2B5EF4-FFF2-40B4-BE49-F238E27FC236}">
                <a16:creationId xmlns:a16="http://schemas.microsoft.com/office/drawing/2014/main" id="{5E84B747-35BA-8442-7E3C-E3890DE88F7E}"/>
              </a:ext>
            </a:extLst>
          </p:cNvPr>
          <p:cNvSpPr/>
          <p:nvPr/>
        </p:nvSpPr>
        <p:spPr>
          <a:xfrm>
            <a:off x="3282696" y="3375346"/>
            <a:ext cx="875430" cy="1271016"/>
          </a:xfrm>
          <a:prstGeom prst="roundRect">
            <a:avLst/>
          </a:prstGeom>
          <a:solidFill>
            <a:srgbClr val="FF0000">
              <a:alpha val="199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Rounded Rectangular Callout 11">
            <a:extLst>
              <a:ext uri="{FF2B5EF4-FFF2-40B4-BE49-F238E27FC236}">
                <a16:creationId xmlns:a16="http://schemas.microsoft.com/office/drawing/2014/main" id="{50D5F8E3-C023-2D88-4823-6DC9803900CA}"/>
              </a:ext>
            </a:extLst>
          </p:cNvPr>
          <p:cNvSpPr/>
          <p:nvPr/>
        </p:nvSpPr>
        <p:spPr>
          <a:xfrm>
            <a:off x="4266948" y="3016978"/>
            <a:ext cx="4772792" cy="969461"/>
          </a:xfrm>
          <a:prstGeom prst="wedgeRoundRectCallout">
            <a:avLst>
              <a:gd name="adj1" fmla="val -55468"/>
              <a:gd name="adj2" fmla="val 41972"/>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bg1"/>
                </a:solidFill>
              </a:rPr>
              <a:t>監視モデルにおいて「-1」となる状態</a:t>
            </a:r>
            <a:br>
              <a:rPr lang="en-JP" dirty="0">
                <a:solidFill>
                  <a:schemeClr val="bg1"/>
                </a:solidFill>
              </a:rPr>
            </a:br>
            <a:r>
              <a:rPr lang="en-JP" dirty="0">
                <a:solidFill>
                  <a:schemeClr val="bg1"/>
                </a:solidFill>
              </a:rPr>
              <a:t>（黒く塗りつぶされた状態）をひとつの状態に圧縮する</a:t>
            </a:r>
          </a:p>
        </p:txBody>
      </p:sp>
      <p:sp>
        <p:nvSpPr>
          <p:cNvPr id="15" name="TextBox 14">
            <a:extLst>
              <a:ext uri="{FF2B5EF4-FFF2-40B4-BE49-F238E27FC236}">
                <a16:creationId xmlns:a16="http://schemas.microsoft.com/office/drawing/2014/main" id="{8E2F3A7B-6655-9FD9-DA43-B257CB61AAF5}"/>
              </a:ext>
            </a:extLst>
          </p:cNvPr>
          <p:cNvSpPr txBox="1"/>
          <p:nvPr/>
        </p:nvSpPr>
        <p:spPr>
          <a:xfrm>
            <a:off x="214296" y="6592473"/>
            <a:ext cx="8497839"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dirty="0" err="1">
                <a:latin typeface="Arial" panose="020B0604020202020204" pitchFamily="34" charset="0"/>
              </a:rPr>
              <a:t>Nicol´as</a:t>
            </a:r>
            <a:r>
              <a:rPr lang="en-US" sz="1100" dirty="0">
                <a:latin typeface="Arial" panose="020B0604020202020204" pitchFamily="34" charset="0"/>
              </a:rPr>
              <a:t> Roque </a:t>
            </a:r>
            <a:r>
              <a:rPr lang="en-US" sz="1100" dirty="0" err="1">
                <a:latin typeface="Arial" panose="020B0604020202020204" pitchFamily="34" charset="0"/>
              </a:rPr>
              <a:t>D’Ippolito</a:t>
            </a:r>
            <a:r>
              <a:rPr lang="en-US" sz="1100" dirty="0">
                <a:latin typeface="Arial" panose="020B0604020202020204" pitchFamily="34" charset="0"/>
              </a:rPr>
              <a:t>, Victor </a:t>
            </a:r>
            <a:r>
              <a:rPr lang="en-US" sz="1100" dirty="0" err="1">
                <a:latin typeface="Arial" panose="020B0604020202020204" pitchFamily="34" charset="0"/>
              </a:rPr>
              <a:t>Braberman</a:t>
            </a:r>
            <a:r>
              <a:rPr lang="en-US" sz="1100" dirty="0">
                <a:latin typeface="Arial" panose="020B0604020202020204" pitchFamily="34" charset="0"/>
              </a:rPr>
              <a:t>, Nir </a:t>
            </a:r>
            <a:r>
              <a:rPr lang="en-US" sz="1100" dirty="0" err="1">
                <a:latin typeface="Arial" panose="020B0604020202020204" pitchFamily="34" charset="0"/>
              </a:rPr>
              <a:t>Piterman</a:t>
            </a:r>
            <a:r>
              <a:rPr lang="en-US" sz="1100" dirty="0">
                <a:latin typeface="Arial" panose="020B0604020202020204" pitchFamily="34" charset="0"/>
              </a:rPr>
              <a:t>, and </a:t>
            </a:r>
            <a:r>
              <a:rPr lang="en-US" sz="1100" dirty="0" err="1">
                <a:latin typeface="Arial" panose="020B0604020202020204" pitchFamily="34" charset="0"/>
              </a:rPr>
              <a:t>Sebasti´an</a:t>
            </a:r>
            <a:r>
              <a:rPr lang="en-US" sz="1100" dirty="0">
                <a:latin typeface="Arial" panose="020B0604020202020204" pitchFamily="34" charset="0"/>
              </a:rPr>
              <a:t> </a:t>
            </a:r>
            <a:r>
              <a:rPr lang="en-US" sz="1100" dirty="0" err="1">
                <a:latin typeface="Arial" panose="020B0604020202020204" pitchFamily="34" charset="0"/>
              </a:rPr>
              <a:t>Uchitel</a:t>
            </a:r>
            <a:r>
              <a:rPr lang="en-US" sz="1100" dirty="0">
                <a:latin typeface="Arial" panose="020B0604020202020204" pitchFamily="34" charset="0"/>
              </a:rPr>
              <a:t>. Synthesis of live </a:t>
            </a:r>
            <a:r>
              <a:rPr lang="en-US" sz="1100" dirty="0" err="1">
                <a:latin typeface="Arial" panose="020B0604020202020204" pitchFamily="34" charset="0"/>
              </a:rPr>
              <a:t>behaviour</a:t>
            </a:r>
            <a:r>
              <a:rPr lang="en-US" sz="1100" dirty="0">
                <a:latin typeface="Arial" panose="020B0604020202020204" pitchFamily="34" charset="0"/>
              </a:rPr>
              <a:t> models., FSE2010.</a:t>
            </a:r>
            <a:endParaRPr lang="en-JP" sz="1100" dirty="0"/>
          </a:p>
        </p:txBody>
      </p:sp>
    </p:spTree>
    <p:extLst>
      <p:ext uri="{BB962C8B-B14F-4D97-AF65-F5344CB8AC3E}">
        <p14:creationId xmlns:p14="http://schemas.microsoft.com/office/powerpoint/2010/main" val="395516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57418"/>
            <a:ext cx="8585200" cy="493556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rPr>
              <a:t>離散事象システム</a:t>
            </a:r>
            <a:r>
              <a:rPr lang="en-US" altLang="ja-JP" sz="1800" dirty="0">
                <a:solidFill>
                  <a:schemeClr val="tx2">
                    <a:lumMod val="25000"/>
                  </a:schemeClr>
                </a:solidFill>
              </a:rPr>
              <a:t>[1]</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・事象の発生により状態が離散的に遷移するシステム</a:t>
            </a:r>
            <a:endParaRPr lang="en-US" altLang="ja-JP" sz="24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・状態遷移モデルで表現可能</a:t>
            </a:r>
            <a:endParaRPr lang="en-US" altLang="ja-JP" sz="24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・多くのソフトウェアシステムが該当</a:t>
            </a:r>
            <a:endParaRPr lang="en-US" altLang="ja-JP" sz="2400" dirty="0">
              <a:solidFill>
                <a:schemeClr val="tx2">
                  <a:lumMod val="25000"/>
                </a:schemeClr>
              </a:solidFill>
            </a:endParaRPr>
          </a:p>
          <a:p>
            <a:pPr marL="38100" indent="0">
              <a:buClr>
                <a:schemeClr val="tx2">
                  <a:lumMod val="25000"/>
                </a:schemeClr>
              </a:buClr>
              <a:buNone/>
            </a:pPr>
            <a:r>
              <a:rPr lang="ja-JP" altLang="en-US" sz="2000">
                <a:solidFill>
                  <a:schemeClr val="tx2">
                    <a:lumMod val="25000"/>
                  </a:schemeClr>
                </a:solidFill>
              </a:rPr>
              <a:t>　例）通信システム，業務システム，交通システム</a:t>
            </a:r>
            <a:endParaRPr lang="en-US" altLang="ja-JP" sz="2000" dirty="0">
              <a:solidFill>
                <a:schemeClr val="tx2">
                  <a:lumMod val="25000"/>
                </a:schemeClr>
              </a:solidFill>
            </a:endParaRPr>
          </a:p>
          <a:p>
            <a:pPr marL="38100" indent="0">
              <a:buClr>
                <a:schemeClr val="tx2">
                  <a:lumMod val="25000"/>
                </a:schemeClr>
              </a:buClr>
              <a:buNone/>
            </a:pPr>
            <a:endParaRPr lang="en-US" altLang="ja-JP" sz="2400" dirty="0">
              <a:solidFill>
                <a:schemeClr val="tx2">
                  <a:lumMod val="25000"/>
                </a:schemeClr>
              </a:solidFill>
            </a:endParaRPr>
          </a:p>
          <a:p>
            <a:pPr>
              <a:buClr>
                <a:schemeClr val="tx2">
                  <a:lumMod val="25000"/>
                </a:schemeClr>
              </a:buClr>
              <a:buFont typeface="Wingdings" pitchFamily="2" charset="2"/>
              <a:buChar char="v"/>
            </a:pPr>
            <a:r>
              <a:rPr lang="ja-JP" altLang="en-US" sz="2800">
                <a:solidFill>
                  <a:schemeClr val="tx2">
                    <a:lumMod val="25000"/>
                  </a:schemeClr>
                </a:solidFill>
              </a:rPr>
              <a:t>安全性</a:t>
            </a:r>
            <a:r>
              <a:rPr lang="en-US" altLang="ja-JP" sz="1800" dirty="0">
                <a:solidFill>
                  <a:schemeClr val="tx2">
                    <a:lumMod val="25000"/>
                  </a:schemeClr>
                </a:solidFill>
              </a:rPr>
              <a:t>[2]</a:t>
            </a:r>
            <a:r>
              <a:rPr lang="ja-JP" altLang="en-US" sz="2800">
                <a:solidFill>
                  <a:schemeClr val="tx2">
                    <a:lumMod val="25000"/>
                  </a:schemeClr>
                </a:solidFill>
              </a:rPr>
              <a:t>が保障された離散事象システム</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・制御不可な事象が</a:t>
            </a:r>
            <a:r>
              <a:rPr lang="ja-JP" altLang="en-JP" sz="2400">
                <a:solidFill>
                  <a:schemeClr val="tx2">
                    <a:lumMod val="25000"/>
                  </a:schemeClr>
                </a:solidFill>
              </a:rPr>
              <a:t>どの</a:t>
            </a:r>
            <a:r>
              <a:rPr lang="ja-JP" altLang="en-US" sz="2400">
                <a:solidFill>
                  <a:schemeClr val="tx2">
                    <a:lumMod val="25000"/>
                  </a:schemeClr>
                </a:solidFill>
              </a:rPr>
              <a:t>ように発生したとしても，</a:t>
            </a:r>
            <a:r>
              <a:rPr lang="ja-JP" altLang="en-US" sz="2400" b="1" u="sng">
                <a:solidFill>
                  <a:srgbClr val="FF0000"/>
                </a:solidFill>
              </a:rPr>
              <a:t>悪い事象が発生しない</a:t>
            </a:r>
            <a:r>
              <a:rPr lang="ja-JP" altLang="en-US" sz="2400">
                <a:solidFill>
                  <a:schemeClr val="tx2">
                    <a:lumMod val="25000"/>
                  </a:schemeClr>
                </a:solidFill>
              </a:rPr>
              <a:t>システム</a:t>
            </a:r>
            <a:endParaRPr lang="en-US" altLang="ja-JP" sz="2400" dirty="0">
              <a:solidFill>
                <a:schemeClr val="tx2">
                  <a:lumMod val="25000"/>
                </a:schemeClr>
              </a:solidFill>
            </a:endParaRPr>
          </a:p>
          <a:p>
            <a:pPr marL="38100" indent="0">
              <a:buClr>
                <a:schemeClr val="tx2">
                  <a:lumMod val="25000"/>
                </a:schemeClr>
              </a:buClr>
              <a:buNone/>
            </a:pPr>
            <a:r>
              <a:rPr lang="ja-JP" altLang="en-US" sz="2000">
                <a:solidFill>
                  <a:schemeClr val="tx1"/>
                </a:solidFill>
              </a:rPr>
              <a:t>　</a:t>
            </a:r>
            <a:r>
              <a:rPr lang="en-US" altLang="ja-JP" sz="2000" dirty="0">
                <a:solidFill>
                  <a:schemeClr val="tx1"/>
                </a:solidFill>
              </a:rPr>
              <a:t>&gt; </a:t>
            </a:r>
            <a:r>
              <a:rPr lang="ja-JP" altLang="en-US" sz="2000">
                <a:solidFill>
                  <a:schemeClr val="tx1"/>
                </a:solidFill>
              </a:rPr>
              <a:t>安全性</a:t>
            </a:r>
            <a:r>
              <a:rPr lang="en-US" altLang="ja-JP" sz="2000" dirty="0">
                <a:solidFill>
                  <a:schemeClr val="tx1"/>
                </a:solidFill>
              </a:rPr>
              <a:t> (safety)</a:t>
            </a:r>
            <a:r>
              <a:rPr lang="ja-JP" altLang="en-US" sz="2000">
                <a:solidFill>
                  <a:schemeClr val="tx1"/>
                </a:solidFill>
              </a:rPr>
              <a:t>：「悪い事象が発生しない」</a:t>
            </a:r>
            <a:endParaRPr lang="en-US" altLang="ja-JP" sz="2000" dirty="0">
              <a:solidFill>
                <a:schemeClr val="tx1"/>
              </a:solidFill>
            </a:endParaRPr>
          </a:p>
          <a:p>
            <a:pPr marL="38100" indent="0">
              <a:buClr>
                <a:schemeClr val="tx2">
                  <a:lumMod val="25000"/>
                </a:schemeClr>
              </a:buClr>
              <a:buNone/>
            </a:pPr>
            <a:r>
              <a:rPr lang="ja-JP" altLang="en-US" sz="2000">
                <a:solidFill>
                  <a:schemeClr val="tx1"/>
                </a:solidFill>
              </a:rPr>
              <a:t>　</a:t>
            </a:r>
            <a:r>
              <a:rPr lang="en-US" altLang="ja-JP" sz="2000" dirty="0">
                <a:solidFill>
                  <a:schemeClr val="tx1"/>
                </a:solidFill>
              </a:rPr>
              <a:t>&gt; </a:t>
            </a:r>
            <a:r>
              <a:rPr lang="ja-JP" altLang="en-US" sz="2000">
                <a:solidFill>
                  <a:schemeClr val="tx1"/>
                </a:solidFill>
              </a:rPr>
              <a:t>違反状態：悪い事象が生じた後の状態</a:t>
            </a:r>
            <a:endParaRPr lang="en-US" altLang="ja-JP" sz="2000" dirty="0">
              <a:solidFill>
                <a:schemeClr val="tx1"/>
              </a:solidFill>
            </a:endParaRPr>
          </a:p>
        </p:txBody>
      </p:sp>
      <p:sp>
        <p:nvSpPr>
          <p:cNvPr id="9" name="Title 1">
            <a:extLst>
              <a:ext uri="{FF2B5EF4-FFF2-40B4-BE49-F238E27FC236}">
                <a16:creationId xmlns:a16="http://schemas.microsoft.com/office/drawing/2014/main" id="{13DC6871-B97F-39CF-27EC-2D7DA0693DA8}"/>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Box 1">
            <a:extLst>
              <a:ext uri="{FF2B5EF4-FFF2-40B4-BE49-F238E27FC236}">
                <a16:creationId xmlns:a16="http://schemas.microsoft.com/office/drawing/2014/main" id="{8CDACAD1-00E8-9F4F-94CB-E59AAECBCCEA}"/>
              </a:ext>
            </a:extLst>
          </p:cNvPr>
          <p:cNvSpPr txBox="1"/>
          <p:nvPr/>
        </p:nvSpPr>
        <p:spPr>
          <a:xfrm>
            <a:off x="446987" y="6338231"/>
            <a:ext cx="8432608" cy="430887"/>
          </a:xfrm>
          <a:prstGeom prst="rect">
            <a:avLst/>
          </a:prstGeom>
          <a:noFill/>
          <a:ln>
            <a:noFill/>
          </a:ln>
        </p:spPr>
        <p:txBody>
          <a:bodyPr wrap="square" rtlCol="0">
            <a:spAutoFit/>
          </a:bodyPr>
          <a:lstStyle/>
          <a:p>
            <a:r>
              <a:rPr lang="en-JP" sz="1100" dirty="0">
                <a:solidFill>
                  <a:schemeClr val="tx2">
                    <a:lumMod val="50000"/>
                  </a:schemeClr>
                </a:solidFill>
              </a:rPr>
              <a:t>[1] </a:t>
            </a:r>
            <a:r>
              <a:rPr lang="en-US" sz="1100" b="0" i="0" dirty="0">
                <a:solidFill>
                  <a:schemeClr val="tx2">
                    <a:lumMod val="50000"/>
                  </a:schemeClr>
                </a:solidFill>
                <a:effectLst/>
                <a:latin typeface="Arial" panose="020B0604020202020204" pitchFamily="34" charset="0"/>
              </a:rPr>
              <a:t>Cassandras, C. G.; </a:t>
            </a:r>
            <a:r>
              <a:rPr lang="en-US" sz="1100" b="0" i="0" dirty="0" err="1">
                <a:solidFill>
                  <a:schemeClr val="tx2">
                    <a:lumMod val="50000"/>
                  </a:schemeClr>
                </a:solidFill>
                <a:effectLst/>
                <a:latin typeface="Arial" panose="020B0604020202020204" pitchFamily="34" charset="0"/>
              </a:rPr>
              <a:t>Lafortune</a:t>
            </a:r>
            <a:r>
              <a:rPr lang="en-US" sz="1100" b="0" i="0" dirty="0">
                <a:solidFill>
                  <a:schemeClr val="tx2">
                    <a:lumMod val="50000"/>
                  </a:schemeClr>
                </a:solidFill>
                <a:effectLst/>
                <a:latin typeface="Arial" panose="020B0604020202020204" pitchFamily="34" charset="0"/>
              </a:rPr>
              <a:t>, S. Introduction to Discrete Event Systems. Springer US, 2008</a:t>
            </a:r>
            <a:endParaRPr lang="en-JP" sz="1100" dirty="0">
              <a:solidFill>
                <a:schemeClr val="tx2">
                  <a:lumMod val="50000"/>
                </a:schemeClr>
              </a:solidFill>
            </a:endParaRPr>
          </a:p>
          <a:p>
            <a:r>
              <a:rPr lang="en-JP" sz="1100" dirty="0">
                <a:solidFill>
                  <a:schemeClr val="tx2">
                    <a:lumMod val="50000"/>
                  </a:schemeClr>
                </a:solidFill>
              </a:rPr>
              <a:t>[2]</a:t>
            </a:r>
            <a:r>
              <a:rPr lang="en-US" sz="1100" dirty="0">
                <a:solidFill>
                  <a:schemeClr val="tx2">
                    <a:lumMod val="50000"/>
                  </a:schemeClr>
                </a:solidFill>
              </a:rPr>
              <a:t> Bowen </a:t>
            </a:r>
            <a:r>
              <a:rPr lang="en-US" sz="1100" dirty="0" err="1">
                <a:solidFill>
                  <a:schemeClr val="tx2">
                    <a:lumMod val="50000"/>
                  </a:schemeClr>
                </a:solidFill>
              </a:rPr>
              <a:t>Alpern</a:t>
            </a:r>
            <a:r>
              <a:rPr lang="en-US" sz="1100" dirty="0">
                <a:solidFill>
                  <a:schemeClr val="tx2">
                    <a:lumMod val="50000"/>
                  </a:schemeClr>
                </a:solidFill>
              </a:rPr>
              <a:t> and Fred B. Schneider. Recognizing safety and liveness. Distributed Computing, 2(3):117126, 1987.</a:t>
            </a:r>
            <a:endParaRPr lang="en-JP" sz="1100" dirty="0">
              <a:solidFill>
                <a:schemeClr val="tx2">
                  <a:lumMod val="50000"/>
                </a:schemeClr>
              </a:solidFill>
            </a:endParaRPr>
          </a:p>
        </p:txBody>
      </p:sp>
    </p:spTree>
    <p:extLst>
      <p:ext uri="{BB962C8B-B14F-4D97-AF65-F5344CB8AC3E}">
        <p14:creationId xmlns:p14="http://schemas.microsoft.com/office/powerpoint/2010/main" val="358438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20</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制御器の導出</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（Step4）</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171915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ゲーム空間</a:t>
            </a:r>
            <a:r>
              <a:rPr lang="ja-JP" altLang="en-US" sz="2800" b="0" i="0">
                <a:solidFill>
                  <a:schemeClr val="tx2">
                    <a:lumMod val="25000"/>
                  </a:schemeClr>
                </a:solidFill>
                <a:effectLst/>
                <a:latin typeface="Lato" panose="020F0502020204030203" pitchFamily="34" charset="0"/>
                <a:cs typeface="Lato" panose="020F0502020204030203" pitchFamily="34" charset="0"/>
              </a:rPr>
              <a:t>から</a:t>
            </a:r>
            <a:r>
              <a:rPr lang="ja-JP" altLang="en-US" sz="2800" b="1" i="0" u="sng">
                <a:solidFill>
                  <a:srgbClr val="FF0000"/>
                </a:solidFill>
                <a:effectLst/>
                <a:latin typeface="Lato" panose="020F0502020204030203" pitchFamily="34" charset="0"/>
                <a:cs typeface="Lato" panose="020F0502020204030203" pitchFamily="34" charset="0"/>
              </a:rPr>
              <a:t>制御器</a:t>
            </a:r>
            <a:r>
              <a:rPr lang="ja-JP" altLang="en-JP" sz="2800" b="0" i="0">
                <a:solidFill>
                  <a:schemeClr val="tx2">
                    <a:lumMod val="25000"/>
                  </a:schemeClr>
                </a:solidFill>
                <a:effectLst/>
                <a:latin typeface="Lato" panose="020F0502020204030203" pitchFamily="34" charset="0"/>
                <a:cs typeface="Lato" panose="020F0502020204030203" pitchFamily="34" charset="0"/>
              </a:rPr>
              <a:t>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安全性ゲーム</a:t>
            </a:r>
            <a:r>
              <a:rPr lang="en-US" altLang="ja-JP" sz="1400" dirty="0">
                <a:solidFill>
                  <a:schemeClr val="tx2">
                    <a:lumMod val="25000"/>
                  </a:schemeClr>
                </a:solidFill>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：二人型対戦ゲーム理論に基づき，制御不可能な</a:t>
            </a:r>
            <a:r>
              <a:rPr lang="ja-JP" altLang="en-JP" sz="2000">
                <a:solidFill>
                  <a:schemeClr val="tx2">
                    <a:lumMod val="25000"/>
                  </a:schemeClr>
                </a:solidFill>
                <a:latin typeface="Lato" panose="020F0502020204030203" pitchFamily="34" charset="0"/>
                <a:cs typeface="Lato" panose="020F0502020204030203" pitchFamily="34" charset="0"/>
              </a:rPr>
              <a:t>事象が</a:t>
            </a:r>
            <a:r>
              <a:rPr lang="ja-JP" altLang="en-US" sz="2000">
                <a:solidFill>
                  <a:schemeClr val="tx2">
                    <a:lumMod val="25000"/>
                  </a:schemeClr>
                </a:solidFill>
                <a:latin typeface="Lato" panose="020F0502020204030203" pitchFamily="34" charset="0"/>
                <a:cs typeface="Lato" panose="020F0502020204030203" pitchFamily="34" charset="0"/>
              </a:rPr>
              <a:t>どのように生じたとしても，違反状態に到達しない状態と遷移を導出</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cxnSp>
        <p:nvCxnSpPr>
          <p:cNvPr id="2" name="Elbow Connector 1">
            <a:extLst>
              <a:ext uri="{FF2B5EF4-FFF2-40B4-BE49-F238E27FC236}">
                <a16:creationId xmlns:a16="http://schemas.microsoft.com/office/drawing/2014/main" id="{02C6F3D8-A4F8-1E37-B782-7CFB5AB0600A}"/>
              </a:ext>
            </a:extLst>
          </p:cNvPr>
          <p:cNvCxnSpPr>
            <a:cxnSpLocks/>
            <a:stCxn id="12" idx="2"/>
            <a:endCxn id="10" idx="1"/>
          </p:cNvCxnSpPr>
          <p:nvPr/>
        </p:nvCxnSpPr>
        <p:spPr>
          <a:xfrm rot="16200000" flipH="1">
            <a:off x="2004971" y="4843141"/>
            <a:ext cx="613271" cy="7388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B8E8551-E64F-E50E-940E-DF45D566F79A}"/>
              </a:ext>
            </a:extLst>
          </p:cNvPr>
          <p:cNvCxnSpPr>
            <a:cxnSpLocks/>
            <a:stCxn id="10" idx="3"/>
            <a:endCxn id="14" idx="1"/>
          </p:cNvCxnSpPr>
          <p:nvPr/>
        </p:nvCxnSpPr>
        <p:spPr>
          <a:xfrm flipV="1">
            <a:off x="3800653" y="5519207"/>
            <a:ext cx="13472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hevron 9">
            <a:extLst>
              <a:ext uri="{FF2B5EF4-FFF2-40B4-BE49-F238E27FC236}">
                <a16:creationId xmlns:a16="http://schemas.microsoft.com/office/drawing/2014/main" id="{0ACA17BC-6AFB-5191-E4E5-0B450C41CFCD}"/>
              </a:ext>
            </a:extLst>
          </p:cNvPr>
          <p:cNvSpPr/>
          <p:nvPr/>
        </p:nvSpPr>
        <p:spPr>
          <a:xfrm>
            <a:off x="2580239"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安全性</a:t>
            </a:r>
          </a:p>
          <a:p>
            <a:pPr algn="ctr"/>
            <a:r>
              <a:rPr lang="en-JP" sz="1600" dirty="0">
                <a:solidFill>
                  <a:schemeClr val="bg1"/>
                </a:solidFill>
              </a:rPr>
              <a:t>ゲーム</a:t>
            </a:r>
          </a:p>
        </p:txBody>
      </p:sp>
      <p:pic>
        <p:nvPicPr>
          <p:cNvPr id="12" name="Picture 11">
            <a:extLst>
              <a:ext uri="{FF2B5EF4-FFF2-40B4-BE49-F238E27FC236}">
                <a16:creationId xmlns:a16="http://schemas.microsoft.com/office/drawing/2014/main" id="{150B7645-01D0-302B-3F1C-619A318F9871}"/>
              </a:ext>
            </a:extLst>
          </p:cNvPr>
          <p:cNvPicPr>
            <a:picLocks noChangeAspect="1"/>
          </p:cNvPicPr>
          <p:nvPr/>
        </p:nvPicPr>
        <p:blipFill>
          <a:blip r:embed="rId3"/>
          <a:stretch>
            <a:fillRect/>
          </a:stretch>
        </p:blipFill>
        <p:spPr>
          <a:xfrm>
            <a:off x="241640" y="3317249"/>
            <a:ext cx="3401072" cy="1588688"/>
          </a:xfrm>
          <a:prstGeom prst="rect">
            <a:avLst/>
          </a:prstGeom>
          <a:ln>
            <a:solidFill>
              <a:schemeClr val="tx1"/>
            </a:solidFill>
          </a:ln>
        </p:spPr>
      </p:pic>
      <p:pic>
        <p:nvPicPr>
          <p:cNvPr id="14" name="Picture 13">
            <a:extLst>
              <a:ext uri="{FF2B5EF4-FFF2-40B4-BE49-F238E27FC236}">
                <a16:creationId xmlns:a16="http://schemas.microsoft.com/office/drawing/2014/main" id="{81E0D0C0-A19F-EDA0-8BEA-095DCEE7688E}"/>
              </a:ext>
            </a:extLst>
          </p:cNvPr>
          <p:cNvPicPr>
            <a:picLocks noChangeAspect="1"/>
          </p:cNvPicPr>
          <p:nvPr/>
        </p:nvPicPr>
        <p:blipFill>
          <a:blip r:embed="rId4"/>
          <a:stretch>
            <a:fillRect/>
          </a:stretch>
        </p:blipFill>
        <p:spPr>
          <a:xfrm>
            <a:off x="5147900" y="4411132"/>
            <a:ext cx="3333748" cy="2216149"/>
          </a:xfrm>
          <a:prstGeom prst="rect">
            <a:avLst/>
          </a:prstGeom>
          <a:ln>
            <a:solidFill>
              <a:schemeClr val="tx1"/>
            </a:solidFill>
          </a:ln>
        </p:spPr>
      </p:pic>
      <p:sp>
        <p:nvSpPr>
          <p:cNvPr id="17" name="TextBox 16">
            <a:extLst>
              <a:ext uri="{FF2B5EF4-FFF2-40B4-BE49-F238E27FC236}">
                <a16:creationId xmlns:a16="http://schemas.microsoft.com/office/drawing/2014/main" id="{4330C882-D0E0-05F2-D37C-E73A8471097E}"/>
              </a:ext>
            </a:extLst>
          </p:cNvPr>
          <p:cNvSpPr txBox="1"/>
          <p:nvPr/>
        </p:nvSpPr>
        <p:spPr>
          <a:xfrm>
            <a:off x="9411023" y="2556813"/>
            <a:ext cx="1098378" cy="307777"/>
          </a:xfrm>
          <a:prstGeom prst="rect">
            <a:avLst/>
          </a:prstGeom>
          <a:noFill/>
        </p:spPr>
        <p:txBody>
          <a:bodyPr wrap="none" rtlCol="0">
            <a:spAutoFit/>
          </a:bodyPr>
          <a:lstStyle/>
          <a:p>
            <a:r>
              <a:rPr lang="en-JP" b="1" dirty="0"/>
              <a:t>ゲーム空間</a:t>
            </a:r>
          </a:p>
        </p:txBody>
      </p:sp>
      <p:sp>
        <p:nvSpPr>
          <p:cNvPr id="18" name="TextBox 17">
            <a:extLst>
              <a:ext uri="{FF2B5EF4-FFF2-40B4-BE49-F238E27FC236}">
                <a16:creationId xmlns:a16="http://schemas.microsoft.com/office/drawing/2014/main" id="{C5924609-F138-2C2A-5236-9970C132EF1D}"/>
              </a:ext>
            </a:extLst>
          </p:cNvPr>
          <p:cNvSpPr txBox="1"/>
          <p:nvPr/>
        </p:nvSpPr>
        <p:spPr>
          <a:xfrm>
            <a:off x="241640" y="3035547"/>
            <a:ext cx="1098378" cy="307777"/>
          </a:xfrm>
          <a:prstGeom prst="rect">
            <a:avLst/>
          </a:prstGeom>
          <a:noFill/>
        </p:spPr>
        <p:txBody>
          <a:bodyPr wrap="none" rtlCol="0">
            <a:spAutoFit/>
          </a:bodyPr>
          <a:lstStyle/>
          <a:p>
            <a:r>
              <a:rPr lang="en-JP" b="1" dirty="0"/>
              <a:t>ゲーム空間</a:t>
            </a:r>
          </a:p>
        </p:txBody>
      </p:sp>
      <p:sp>
        <p:nvSpPr>
          <p:cNvPr id="19" name="TextBox 18">
            <a:extLst>
              <a:ext uri="{FF2B5EF4-FFF2-40B4-BE49-F238E27FC236}">
                <a16:creationId xmlns:a16="http://schemas.microsoft.com/office/drawing/2014/main" id="{B81D0611-B2FA-DB9A-9229-8410665DDA3A}"/>
              </a:ext>
            </a:extLst>
          </p:cNvPr>
          <p:cNvSpPr txBox="1"/>
          <p:nvPr/>
        </p:nvSpPr>
        <p:spPr>
          <a:xfrm>
            <a:off x="5147900" y="4126337"/>
            <a:ext cx="732893" cy="307777"/>
          </a:xfrm>
          <a:prstGeom prst="rect">
            <a:avLst/>
          </a:prstGeom>
          <a:noFill/>
        </p:spPr>
        <p:txBody>
          <a:bodyPr wrap="none" rtlCol="0">
            <a:spAutoFit/>
          </a:bodyPr>
          <a:lstStyle/>
          <a:p>
            <a:r>
              <a:rPr lang="en-JP" b="1" dirty="0"/>
              <a:t>制御器</a:t>
            </a:r>
          </a:p>
        </p:txBody>
      </p:sp>
      <p:sp>
        <p:nvSpPr>
          <p:cNvPr id="3" name="TextBox 2">
            <a:extLst>
              <a:ext uri="{FF2B5EF4-FFF2-40B4-BE49-F238E27FC236}">
                <a16:creationId xmlns:a16="http://schemas.microsoft.com/office/drawing/2014/main" id="{6BE69144-5E25-AF04-5A0D-50217A8A35DF}"/>
              </a:ext>
            </a:extLst>
          </p:cNvPr>
          <p:cNvSpPr txBox="1"/>
          <p:nvPr/>
        </p:nvSpPr>
        <p:spPr>
          <a:xfrm>
            <a:off x="214296" y="6601774"/>
            <a:ext cx="8497839"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dirty="0" err="1">
                <a:latin typeface="Arial" panose="020B0604020202020204" pitchFamily="34" charset="0"/>
              </a:rPr>
              <a:t>Nicol´as</a:t>
            </a:r>
            <a:r>
              <a:rPr lang="en-US" sz="1100" dirty="0">
                <a:latin typeface="Arial" panose="020B0604020202020204" pitchFamily="34" charset="0"/>
              </a:rPr>
              <a:t> Roque </a:t>
            </a:r>
            <a:r>
              <a:rPr lang="en-US" sz="1100" dirty="0" err="1">
                <a:latin typeface="Arial" panose="020B0604020202020204" pitchFamily="34" charset="0"/>
              </a:rPr>
              <a:t>D’Ippolito</a:t>
            </a:r>
            <a:r>
              <a:rPr lang="en-US" sz="1100" dirty="0">
                <a:latin typeface="Arial" panose="020B0604020202020204" pitchFamily="34" charset="0"/>
              </a:rPr>
              <a:t>, Victor </a:t>
            </a:r>
            <a:r>
              <a:rPr lang="en-US" sz="1100" dirty="0" err="1">
                <a:latin typeface="Arial" panose="020B0604020202020204" pitchFamily="34" charset="0"/>
              </a:rPr>
              <a:t>Braberman</a:t>
            </a:r>
            <a:r>
              <a:rPr lang="en-US" sz="1100" dirty="0">
                <a:latin typeface="Arial" panose="020B0604020202020204" pitchFamily="34" charset="0"/>
              </a:rPr>
              <a:t>, Nir </a:t>
            </a:r>
            <a:r>
              <a:rPr lang="en-US" sz="1100" dirty="0" err="1">
                <a:latin typeface="Arial" panose="020B0604020202020204" pitchFamily="34" charset="0"/>
              </a:rPr>
              <a:t>Piterman</a:t>
            </a:r>
            <a:r>
              <a:rPr lang="en-US" sz="1100" dirty="0">
                <a:latin typeface="Arial" panose="020B0604020202020204" pitchFamily="34" charset="0"/>
              </a:rPr>
              <a:t>, and </a:t>
            </a:r>
            <a:r>
              <a:rPr lang="en-US" sz="1100" dirty="0" err="1">
                <a:latin typeface="Arial" panose="020B0604020202020204" pitchFamily="34" charset="0"/>
              </a:rPr>
              <a:t>Sebasti´an</a:t>
            </a:r>
            <a:r>
              <a:rPr lang="en-US" sz="1100" dirty="0">
                <a:latin typeface="Arial" panose="020B0604020202020204" pitchFamily="34" charset="0"/>
              </a:rPr>
              <a:t> </a:t>
            </a:r>
            <a:r>
              <a:rPr lang="en-US" sz="1100" dirty="0" err="1">
                <a:latin typeface="Arial" panose="020B0604020202020204" pitchFamily="34" charset="0"/>
              </a:rPr>
              <a:t>Uchitel</a:t>
            </a:r>
            <a:r>
              <a:rPr lang="en-US" sz="1100" dirty="0">
                <a:latin typeface="Arial" panose="020B0604020202020204" pitchFamily="34" charset="0"/>
              </a:rPr>
              <a:t>. Synthesis of live </a:t>
            </a:r>
            <a:r>
              <a:rPr lang="en-US" sz="1100" dirty="0" err="1">
                <a:latin typeface="Arial" panose="020B0604020202020204" pitchFamily="34" charset="0"/>
              </a:rPr>
              <a:t>behaviour</a:t>
            </a:r>
            <a:r>
              <a:rPr lang="en-US" sz="1100" dirty="0">
                <a:latin typeface="Arial" panose="020B0604020202020204" pitchFamily="34" charset="0"/>
              </a:rPr>
              <a:t> models., FSE2010.</a:t>
            </a:r>
            <a:endParaRPr lang="en-JP" sz="1100" dirty="0"/>
          </a:p>
        </p:txBody>
      </p:sp>
    </p:spTree>
    <p:extLst>
      <p:ext uri="{BB962C8B-B14F-4D97-AF65-F5344CB8AC3E}">
        <p14:creationId xmlns:p14="http://schemas.microsoft.com/office/powerpoint/2010/main" val="2301980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ounded Rectangle 88">
            <a:extLst>
              <a:ext uri="{FF2B5EF4-FFF2-40B4-BE49-F238E27FC236}">
                <a16:creationId xmlns:a16="http://schemas.microsoft.com/office/drawing/2014/main" id="{42AF9994-C9FE-D4BF-97DF-F303052884AC}"/>
              </a:ext>
            </a:extLst>
          </p:cNvPr>
          <p:cNvSpPr/>
          <p:nvPr/>
        </p:nvSpPr>
        <p:spPr>
          <a:xfrm>
            <a:off x="5877577" y="3358795"/>
            <a:ext cx="1847591" cy="2450332"/>
          </a:xfrm>
          <a:prstGeom prst="roundRect">
            <a:avLst/>
          </a:prstGeom>
          <a:solidFill>
            <a:schemeClr val="tx2">
              <a:lumMod val="50000"/>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21</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制御器の導出</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（Step4）</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1"/>
            <a:ext cx="8585200" cy="135626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ゲーム空間</a:t>
            </a:r>
            <a:r>
              <a:rPr lang="ja-JP" altLang="en-US" sz="2800" b="0" i="0">
                <a:solidFill>
                  <a:schemeClr val="tx2">
                    <a:lumMod val="25000"/>
                  </a:schemeClr>
                </a:solidFill>
                <a:effectLst/>
                <a:latin typeface="Lato" panose="020F0502020204030203" pitchFamily="34" charset="0"/>
                <a:cs typeface="Lato" panose="020F0502020204030203" pitchFamily="34" charset="0"/>
              </a:rPr>
              <a:t>から</a:t>
            </a:r>
            <a:r>
              <a:rPr lang="ja-JP" altLang="en-US" sz="2800" b="1" i="0" u="sng">
                <a:solidFill>
                  <a:srgbClr val="FF0000"/>
                </a:solidFill>
                <a:effectLst/>
                <a:latin typeface="Lato" panose="020F0502020204030203" pitchFamily="34" charset="0"/>
                <a:cs typeface="Lato" panose="020F0502020204030203" pitchFamily="34" charset="0"/>
              </a:rPr>
              <a:t>制御器</a:t>
            </a:r>
            <a:r>
              <a:rPr lang="ja-JP" altLang="en-JP" sz="2800" b="0" i="0">
                <a:solidFill>
                  <a:schemeClr val="tx2">
                    <a:lumMod val="25000"/>
                  </a:schemeClr>
                </a:solidFill>
                <a:effectLst/>
                <a:latin typeface="Lato" panose="020F0502020204030203" pitchFamily="34" charset="0"/>
                <a:cs typeface="Lato" panose="020F0502020204030203" pitchFamily="34" charset="0"/>
              </a:rPr>
              <a:t>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安全性ゲーム</a:t>
            </a:r>
            <a:r>
              <a:rPr lang="en-US" altLang="ja-JP" sz="1400" dirty="0">
                <a:solidFill>
                  <a:schemeClr val="tx2">
                    <a:lumMod val="25000"/>
                  </a:schemeClr>
                </a:solidFill>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：二人型対戦ゲーム理論に基づき，制御不可能な</a:t>
            </a:r>
            <a:r>
              <a:rPr lang="ja-JP" altLang="en-JP" sz="2000">
                <a:solidFill>
                  <a:schemeClr val="tx2">
                    <a:lumMod val="25000"/>
                  </a:schemeClr>
                </a:solidFill>
                <a:latin typeface="Lato" panose="020F0502020204030203" pitchFamily="34" charset="0"/>
                <a:cs typeface="Lato" panose="020F0502020204030203" pitchFamily="34" charset="0"/>
              </a:rPr>
              <a:t>事象が</a:t>
            </a:r>
            <a:r>
              <a:rPr lang="ja-JP" altLang="en-US" sz="2000">
                <a:solidFill>
                  <a:schemeClr val="tx2">
                    <a:lumMod val="25000"/>
                  </a:schemeClr>
                </a:solidFill>
                <a:latin typeface="Lato" panose="020F0502020204030203" pitchFamily="34" charset="0"/>
                <a:cs typeface="Lato" panose="020F0502020204030203" pitchFamily="34" charset="0"/>
              </a:rPr>
              <a:t>どのように生じたとしても，違反状態に到達しない状態を導出する．</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4330C882-D0E0-05F2-D37C-E73A8471097E}"/>
              </a:ext>
            </a:extLst>
          </p:cNvPr>
          <p:cNvSpPr txBox="1"/>
          <p:nvPr/>
        </p:nvSpPr>
        <p:spPr>
          <a:xfrm>
            <a:off x="9411023" y="2556813"/>
            <a:ext cx="1098378" cy="307777"/>
          </a:xfrm>
          <a:prstGeom prst="rect">
            <a:avLst/>
          </a:prstGeom>
          <a:noFill/>
        </p:spPr>
        <p:txBody>
          <a:bodyPr wrap="none" rtlCol="0">
            <a:spAutoFit/>
          </a:bodyPr>
          <a:lstStyle/>
          <a:p>
            <a:r>
              <a:rPr lang="en-JP" b="1" dirty="0"/>
              <a:t>ゲーム空間</a:t>
            </a:r>
          </a:p>
        </p:txBody>
      </p:sp>
      <p:sp>
        <p:nvSpPr>
          <p:cNvPr id="3" name="Oval 2">
            <a:extLst>
              <a:ext uri="{FF2B5EF4-FFF2-40B4-BE49-F238E27FC236}">
                <a16:creationId xmlns:a16="http://schemas.microsoft.com/office/drawing/2014/main" id="{58C9EF7C-2BA8-071C-B9BF-AC2205CEAE64}"/>
              </a:ext>
            </a:extLst>
          </p:cNvPr>
          <p:cNvSpPr/>
          <p:nvPr/>
        </p:nvSpPr>
        <p:spPr>
          <a:xfrm>
            <a:off x="1107530"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11" name="Oval 10">
            <a:extLst>
              <a:ext uri="{FF2B5EF4-FFF2-40B4-BE49-F238E27FC236}">
                <a16:creationId xmlns:a16="http://schemas.microsoft.com/office/drawing/2014/main" id="{45C431A3-CFEE-AD33-7838-915EE88C07F8}"/>
              </a:ext>
            </a:extLst>
          </p:cNvPr>
          <p:cNvSpPr/>
          <p:nvPr/>
        </p:nvSpPr>
        <p:spPr>
          <a:xfrm>
            <a:off x="2099264"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13" name="Oval 12">
            <a:extLst>
              <a:ext uri="{FF2B5EF4-FFF2-40B4-BE49-F238E27FC236}">
                <a16:creationId xmlns:a16="http://schemas.microsoft.com/office/drawing/2014/main" id="{78942F0B-00A9-C866-980C-C2BD6968196B}"/>
              </a:ext>
            </a:extLst>
          </p:cNvPr>
          <p:cNvSpPr/>
          <p:nvPr/>
        </p:nvSpPr>
        <p:spPr>
          <a:xfrm>
            <a:off x="3090998"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5" name="Straight Arrow Connector 14">
            <a:extLst>
              <a:ext uri="{FF2B5EF4-FFF2-40B4-BE49-F238E27FC236}">
                <a16:creationId xmlns:a16="http://schemas.microsoft.com/office/drawing/2014/main" id="{6DA49929-B12B-C716-5085-6AEC4E18FB32}"/>
              </a:ext>
            </a:extLst>
          </p:cNvPr>
          <p:cNvCxnSpPr>
            <a:stCxn id="3" idx="7"/>
            <a:endCxn id="11" idx="1"/>
          </p:cNvCxnSpPr>
          <p:nvPr/>
        </p:nvCxnSpPr>
        <p:spPr>
          <a:xfrm>
            <a:off x="1617499" y="3586290"/>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A1BE02-883D-C13A-C915-B551F11A4353}"/>
              </a:ext>
            </a:extLst>
          </p:cNvPr>
          <p:cNvCxnSpPr>
            <a:stCxn id="11" idx="7"/>
            <a:endCxn id="13" idx="1"/>
          </p:cNvCxnSpPr>
          <p:nvPr/>
        </p:nvCxnSpPr>
        <p:spPr>
          <a:xfrm>
            <a:off x="2609233" y="3586290"/>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92254B-7626-7F42-9709-FFD57C02B1B4}"/>
              </a:ext>
            </a:extLst>
          </p:cNvPr>
          <p:cNvCxnSpPr>
            <a:cxnSpLocks/>
            <a:stCxn id="11" idx="3"/>
            <a:endCxn id="3" idx="5"/>
          </p:cNvCxnSpPr>
          <p:nvPr/>
        </p:nvCxnSpPr>
        <p:spPr>
          <a:xfrm flipH="1">
            <a:off x="1617499" y="4008762"/>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7AFA8-C095-9D4F-F377-A27537C6FF01}"/>
              </a:ext>
            </a:extLst>
          </p:cNvPr>
          <p:cNvSpPr txBox="1"/>
          <p:nvPr/>
        </p:nvSpPr>
        <p:spPr>
          <a:xfrm>
            <a:off x="1525390" y="3269646"/>
            <a:ext cx="713808" cy="246221"/>
          </a:xfrm>
          <a:prstGeom prst="rect">
            <a:avLst/>
          </a:prstGeom>
          <a:noFill/>
        </p:spPr>
        <p:txBody>
          <a:bodyPr wrap="square" rtlCol="0">
            <a:spAutoFit/>
          </a:bodyPr>
          <a:lstStyle/>
          <a:p>
            <a:r>
              <a:rPr lang="en-US" sz="1000" b="1" dirty="0"/>
              <a:t>r</a:t>
            </a:r>
            <a:r>
              <a:rPr lang="en-JP" sz="1000" b="1" dirty="0"/>
              <a:t>eqEnter</a:t>
            </a:r>
          </a:p>
        </p:txBody>
      </p:sp>
      <p:sp>
        <p:nvSpPr>
          <p:cNvPr id="22" name="TextBox 21">
            <a:extLst>
              <a:ext uri="{FF2B5EF4-FFF2-40B4-BE49-F238E27FC236}">
                <a16:creationId xmlns:a16="http://schemas.microsoft.com/office/drawing/2014/main" id="{00621FE2-564D-1948-95D3-2D32690A6B43}"/>
              </a:ext>
            </a:extLst>
          </p:cNvPr>
          <p:cNvSpPr txBox="1"/>
          <p:nvPr/>
        </p:nvSpPr>
        <p:spPr>
          <a:xfrm>
            <a:off x="2590945" y="3269646"/>
            <a:ext cx="504298" cy="246221"/>
          </a:xfrm>
          <a:prstGeom prst="rect">
            <a:avLst/>
          </a:prstGeom>
          <a:noFill/>
        </p:spPr>
        <p:txBody>
          <a:bodyPr wrap="square" rtlCol="0">
            <a:spAutoFit/>
          </a:bodyPr>
          <a:lstStyle/>
          <a:p>
            <a:r>
              <a:rPr lang="en-US" sz="1000" b="1" dirty="0"/>
              <a:t>allow</a:t>
            </a:r>
            <a:endParaRPr lang="en-JP" sz="1000" b="1" dirty="0"/>
          </a:p>
        </p:txBody>
      </p:sp>
      <p:sp>
        <p:nvSpPr>
          <p:cNvPr id="23" name="TextBox 22">
            <a:extLst>
              <a:ext uri="{FF2B5EF4-FFF2-40B4-BE49-F238E27FC236}">
                <a16:creationId xmlns:a16="http://schemas.microsoft.com/office/drawing/2014/main" id="{F3C8BB33-C3D8-EDC2-D943-7C770F2877DC}"/>
              </a:ext>
            </a:extLst>
          </p:cNvPr>
          <p:cNvSpPr txBox="1"/>
          <p:nvPr/>
        </p:nvSpPr>
        <p:spPr>
          <a:xfrm>
            <a:off x="1696428" y="4003994"/>
            <a:ext cx="483300" cy="246221"/>
          </a:xfrm>
          <a:prstGeom prst="rect">
            <a:avLst/>
          </a:prstGeom>
          <a:noFill/>
        </p:spPr>
        <p:txBody>
          <a:bodyPr wrap="square" rtlCol="0">
            <a:spAutoFit/>
          </a:bodyPr>
          <a:lstStyle/>
          <a:p>
            <a:r>
              <a:rPr lang="en-US" sz="1000" b="1" dirty="0"/>
              <a:t>d</a:t>
            </a:r>
            <a:r>
              <a:rPr lang="en-JP" sz="1000" b="1" dirty="0"/>
              <a:t>eny</a:t>
            </a:r>
          </a:p>
        </p:txBody>
      </p:sp>
      <p:cxnSp>
        <p:nvCxnSpPr>
          <p:cNvPr id="24" name="Elbow Connector 23">
            <a:extLst>
              <a:ext uri="{FF2B5EF4-FFF2-40B4-BE49-F238E27FC236}">
                <a16:creationId xmlns:a16="http://schemas.microsoft.com/office/drawing/2014/main" id="{51BA8559-2B6B-7EEF-9680-EE276862CBBC}"/>
              </a:ext>
            </a:extLst>
          </p:cNvPr>
          <p:cNvCxnSpPr>
            <a:cxnSpLocks/>
            <a:stCxn id="25" idx="1"/>
            <a:endCxn id="3" idx="0"/>
          </p:cNvCxnSpPr>
          <p:nvPr/>
        </p:nvCxnSpPr>
        <p:spPr>
          <a:xfrm rot="16200000" flipV="1">
            <a:off x="2744498" y="2160559"/>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197DE9C-A1D0-0F43-3AA5-9CCA9E14F2B3}"/>
              </a:ext>
            </a:extLst>
          </p:cNvPr>
          <p:cNvSpPr/>
          <p:nvPr/>
        </p:nvSpPr>
        <p:spPr>
          <a:xfrm>
            <a:off x="4082732"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26" name="Oval 25">
            <a:extLst>
              <a:ext uri="{FF2B5EF4-FFF2-40B4-BE49-F238E27FC236}">
                <a16:creationId xmlns:a16="http://schemas.microsoft.com/office/drawing/2014/main" id="{EE593448-E4CF-84F2-508A-B7C1B3651C0A}"/>
              </a:ext>
            </a:extLst>
          </p:cNvPr>
          <p:cNvSpPr/>
          <p:nvPr/>
        </p:nvSpPr>
        <p:spPr>
          <a:xfrm>
            <a:off x="5074466" y="3491177"/>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27" name="Straight Arrow Connector 26">
            <a:extLst>
              <a:ext uri="{FF2B5EF4-FFF2-40B4-BE49-F238E27FC236}">
                <a16:creationId xmlns:a16="http://schemas.microsoft.com/office/drawing/2014/main" id="{C347E1EC-99D6-A8BE-CD60-E11491284E46}"/>
              </a:ext>
            </a:extLst>
          </p:cNvPr>
          <p:cNvCxnSpPr>
            <a:cxnSpLocks/>
            <a:stCxn id="13" idx="7"/>
            <a:endCxn id="25" idx="1"/>
          </p:cNvCxnSpPr>
          <p:nvPr/>
        </p:nvCxnSpPr>
        <p:spPr>
          <a:xfrm>
            <a:off x="3600967" y="3586290"/>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6FA1A7-E780-8191-EF1F-49AB8589FD02}"/>
              </a:ext>
            </a:extLst>
          </p:cNvPr>
          <p:cNvSpPr txBox="1"/>
          <p:nvPr/>
        </p:nvSpPr>
        <p:spPr>
          <a:xfrm>
            <a:off x="3557926" y="3273440"/>
            <a:ext cx="641226" cy="246221"/>
          </a:xfrm>
          <a:prstGeom prst="rect">
            <a:avLst/>
          </a:prstGeom>
          <a:noFill/>
        </p:spPr>
        <p:txBody>
          <a:bodyPr wrap="square" rtlCol="0">
            <a:spAutoFit/>
          </a:bodyPr>
          <a:lstStyle/>
          <a:p>
            <a:r>
              <a:rPr lang="en-US" sz="1000" b="1" dirty="0"/>
              <a:t>a</a:t>
            </a:r>
            <a:r>
              <a:rPr lang="en-JP" sz="1000" b="1" dirty="0"/>
              <a:t>rrive.1</a:t>
            </a:r>
          </a:p>
        </p:txBody>
      </p:sp>
      <p:sp>
        <p:nvSpPr>
          <p:cNvPr id="29" name="TextBox 28">
            <a:extLst>
              <a:ext uri="{FF2B5EF4-FFF2-40B4-BE49-F238E27FC236}">
                <a16:creationId xmlns:a16="http://schemas.microsoft.com/office/drawing/2014/main" id="{EB64C4AD-F836-028B-78C0-9097AF77DCDB}"/>
              </a:ext>
            </a:extLst>
          </p:cNvPr>
          <p:cNvSpPr txBox="1"/>
          <p:nvPr/>
        </p:nvSpPr>
        <p:spPr>
          <a:xfrm>
            <a:off x="2460348" y="2997588"/>
            <a:ext cx="683248" cy="246221"/>
          </a:xfrm>
          <a:prstGeom prst="rect">
            <a:avLst/>
          </a:prstGeom>
          <a:noFill/>
        </p:spPr>
        <p:txBody>
          <a:bodyPr wrap="square" rtlCol="0">
            <a:spAutoFit/>
          </a:bodyPr>
          <a:lstStyle/>
          <a:p>
            <a:r>
              <a:rPr lang="en-US" sz="1000" b="1" dirty="0"/>
              <a:t>leave</a:t>
            </a:r>
            <a:r>
              <a:rPr lang="en-JP" sz="1000" b="1" dirty="0"/>
              <a:t>.0</a:t>
            </a:r>
          </a:p>
        </p:txBody>
      </p:sp>
      <p:sp>
        <p:nvSpPr>
          <p:cNvPr id="30" name="Oval 29">
            <a:extLst>
              <a:ext uri="{FF2B5EF4-FFF2-40B4-BE49-F238E27FC236}">
                <a16:creationId xmlns:a16="http://schemas.microsoft.com/office/drawing/2014/main" id="{0CAB5474-ED81-6936-D857-DD369ACDEE2D}"/>
              </a:ext>
            </a:extLst>
          </p:cNvPr>
          <p:cNvSpPr/>
          <p:nvPr/>
        </p:nvSpPr>
        <p:spPr>
          <a:xfrm>
            <a:off x="6062171" y="3491177"/>
            <a:ext cx="597466" cy="597466"/>
          </a:xfrm>
          <a:prstGeom prst="ellipse">
            <a:avLst/>
          </a:prstGeom>
          <a:solidFill>
            <a:schemeClr val="tx2">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5,0</a:t>
            </a:r>
          </a:p>
          <a:p>
            <a:pPr algn="ctr"/>
            <a:r>
              <a:rPr lang="en-JP" sz="1200" b="1" dirty="0">
                <a:solidFill>
                  <a:schemeClr val="bg1"/>
                </a:solidFill>
              </a:rPr>
              <a:t>(0)</a:t>
            </a:r>
            <a:endParaRPr lang="en-JP" sz="1800" b="1" dirty="0">
              <a:solidFill>
                <a:schemeClr val="bg1"/>
              </a:solidFill>
            </a:endParaRPr>
          </a:p>
        </p:txBody>
      </p:sp>
      <p:cxnSp>
        <p:nvCxnSpPr>
          <p:cNvPr id="31" name="Straight Arrow Connector 30">
            <a:extLst>
              <a:ext uri="{FF2B5EF4-FFF2-40B4-BE49-F238E27FC236}">
                <a16:creationId xmlns:a16="http://schemas.microsoft.com/office/drawing/2014/main" id="{81A109B7-5D17-AF9B-B68F-AF25F3A9F560}"/>
              </a:ext>
            </a:extLst>
          </p:cNvPr>
          <p:cNvCxnSpPr>
            <a:cxnSpLocks/>
            <a:stCxn id="26" idx="7"/>
            <a:endCxn id="30" idx="1"/>
          </p:cNvCxnSpPr>
          <p:nvPr/>
        </p:nvCxnSpPr>
        <p:spPr>
          <a:xfrm>
            <a:off x="5584435" y="3578674"/>
            <a:ext cx="565233" cy="0"/>
          </a:xfrm>
          <a:prstGeom prst="straightConnector1">
            <a:avLst/>
          </a:prstGeom>
          <a:ln w="28575">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85E7FCB-C789-1B3C-9D4A-1D4ACDC9A307}"/>
              </a:ext>
            </a:extLst>
          </p:cNvPr>
          <p:cNvCxnSpPr>
            <a:cxnSpLocks/>
            <a:stCxn id="26" idx="3"/>
            <a:endCxn id="25" idx="5"/>
          </p:cNvCxnSpPr>
          <p:nvPr/>
        </p:nvCxnSpPr>
        <p:spPr>
          <a:xfrm flipH="1">
            <a:off x="4592701" y="4001146"/>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7AD3E64-26D1-0866-1DB1-7D13A721A7F6}"/>
              </a:ext>
            </a:extLst>
          </p:cNvPr>
          <p:cNvSpPr txBox="1"/>
          <p:nvPr/>
        </p:nvSpPr>
        <p:spPr>
          <a:xfrm>
            <a:off x="4660050" y="3993008"/>
            <a:ext cx="482798" cy="246221"/>
          </a:xfrm>
          <a:prstGeom prst="rect">
            <a:avLst/>
          </a:prstGeom>
          <a:noFill/>
        </p:spPr>
        <p:txBody>
          <a:bodyPr wrap="square" rtlCol="0">
            <a:spAutoFit/>
          </a:bodyPr>
          <a:lstStyle/>
          <a:p>
            <a:r>
              <a:rPr lang="en-US" sz="1000" b="1" dirty="0"/>
              <a:t>d</a:t>
            </a:r>
            <a:r>
              <a:rPr lang="en-JP" sz="1000" b="1" dirty="0"/>
              <a:t>eny</a:t>
            </a:r>
          </a:p>
        </p:txBody>
      </p:sp>
      <p:cxnSp>
        <p:nvCxnSpPr>
          <p:cNvPr id="34" name="Straight Arrow Connector 33">
            <a:extLst>
              <a:ext uri="{FF2B5EF4-FFF2-40B4-BE49-F238E27FC236}">
                <a16:creationId xmlns:a16="http://schemas.microsoft.com/office/drawing/2014/main" id="{F2A4C2C2-2430-B7C0-E14D-3521E2E62E54}"/>
              </a:ext>
            </a:extLst>
          </p:cNvPr>
          <p:cNvCxnSpPr>
            <a:cxnSpLocks/>
            <a:stCxn id="25" idx="7"/>
            <a:endCxn id="26" idx="1"/>
          </p:cNvCxnSpPr>
          <p:nvPr/>
        </p:nvCxnSpPr>
        <p:spPr>
          <a:xfrm flipV="1">
            <a:off x="4592701" y="3578674"/>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97AE800-D576-7B09-5EB2-9A766232B5F9}"/>
              </a:ext>
            </a:extLst>
          </p:cNvPr>
          <p:cNvSpPr txBox="1"/>
          <p:nvPr/>
        </p:nvSpPr>
        <p:spPr>
          <a:xfrm>
            <a:off x="4505948" y="3265339"/>
            <a:ext cx="713808" cy="246221"/>
          </a:xfrm>
          <a:prstGeom prst="rect">
            <a:avLst/>
          </a:prstGeom>
          <a:noFill/>
        </p:spPr>
        <p:txBody>
          <a:bodyPr wrap="square" rtlCol="0">
            <a:spAutoFit/>
          </a:bodyPr>
          <a:lstStyle/>
          <a:p>
            <a:r>
              <a:rPr lang="en-US" sz="1000" b="1" dirty="0"/>
              <a:t>r</a:t>
            </a:r>
            <a:r>
              <a:rPr lang="en-JP" sz="1000" b="1" dirty="0"/>
              <a:t>eqEnter</a:t>
            </a:r>
          </a:p>
        </p:txBody>
      </p:sp>
      <p:sp>
        <p:nvSpPr>
          <p:cNvPr id="36" name="TextBox 35">
            <a:extLst>
              <a:ext uri="{FF2B5EF4-FFF2-40B4-BE49-F238E27FC236}">
                <a16:creationId xmlns:a16="http://schemas.microsoft.com/office/drawing/2014/main" id="{694B74DA-B8C2-506E-3233-DF9635016440}"/>
              </a:ext>
            </a:extLst>
          </p:cNvPr>
          <p:cNvSpPr txBox="1"/>
          <p:nvPr/>
        </p:nvSpPr>
        <p:spPr>
          <a:xfrm>
            <a:off x="5578767" y="3265338"/>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37" name="TextBox 36">
            <a:extLst>
              <a:ext uri="{FF2B5EF4-FFF2-40B4-BE49-F238E27FC236}">
                <a16:creationId xmlns:a16="http://schemas.microsoft.com/office/drawing/2014/main" id="{3D00132D-085A-5E82-D331-6F63B37C65CB}"/>
              </a:ext>
            </a:extLst>
          </p:cNvPr>
          <p:cNvSpPr txBox="1"/>
          <p:nvPr/>
        </p:nvSpPr>
        <p:spPr>
          <a:xfrm>
            <a:off x="6659637" y="3519661"/>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sp>
        <p:nvSpPr>
          <p:cNvPr id="38" name="Oval 37">
            <a:extLst>
              <a:ext uri="{FF2B5EF4-FFF2-40B4-BE49-F238E27FC236}">
                <a16:creationId xmlns:a16="http://schemas.microsoft.com/office/drawing/2014/main" id="{C7BC6C08-1334-847F-4530-523979CD4C1C}"/>
              </a:ext>
            </a:extLst>
          </p:cNvPr>
          <p:cNvSpPr/>
          <p:nvPr/>
        </p:nvSpPr>
        <p:spPr>
          <a:xfrm>
            <a:off x="1107530"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39" name="Oval 38">
            <a:extLst>
              <a:ext uri="{FF2B5EF4-FFF2-40B4-BE49-F238E27FC236}">
                <a16:creationId xmlns:a16="http://schemas.microsoft.com/office/drawing/2014/main" id="{3F7FCA7A-DD40-8D47-EB33-A201571DD980}"/>
              </a:ext>
            </a:extLst>
          </p:cNvPr>
          <p:cNvSpPr/>
          <p:nvPr/>
        </p:nvSpPr>
        <p:spPr>
          <a:xfrm>
            <a:off x="2099264"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40" name="Oval 39">
            <a:extLst>
              <a:ext uri="{FF2B5EF4-FFF2-40B4-BE49-F238E27FC236}">
                <a16:creationId xmlns:a16="http://schemas.microsoft.com/office/drawing/2014/main" id="{C630CF0A-2080-7A19-2344-3C9BF203AB0B}"/>
              </a:ext>
            </a:extLst>
          </p:cNvPr>
          <p:cNvSpPr/>
          <p:nvPr/>
        </p:nvSpPr>
        <p:spPr>
          <a:xfrm>
            <a:off x="3090998"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41" name="Straight Arrow Connector 40">
            <a:extLst>
              <a:ext uri="{FF2B5EF4-FFF2-40B4-BE49-F238E27FC236}">
                <a16:creationId xmlns:a16="http://schemas.microsoft.com/office/drawing/2014/main" id="{FEB01C21-CFA4-75B7-6E8D-9A7E9A9CC163}"/>
              </a:ext>
            </a:extLst>
          </p:cNvPr>
          <p:cNvCxnSpPr>
            <a:stCxn id="38" idx="7"/>
            <a:endCxn id="39" idx="1"/>
          </p:cNvCxnSpPr>
          <p:nvPr/>
        </p:nvCxnSpPr>
        <p:spPr>
          <a:xfrm>
            <a:off x="1617499" y="5174476"/>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5DE9E3E-BBE4-CAA4-9207-5160C388856D}"/>
              </a:ext>
            </a:extLst>
          </p:cNvPr>
          <p:cNvCxnSpPr>
            <a:stCxn id="39" idx="7"/>
            <a:endCxn id="40" idx="1"/>
          </p:cNvCxnSpPr>
          <p:nvPr/>
        </p:nvCxnSpPr>
        <p:spPr>
          <a:xfrm>
            <a:off x="2609233" y="5174476"/>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8842ED8-CADC-9248-6EE8-B9582B238798}"/>
              </a:ext>
            </a:extLst>
          </p:cNvPr>
          <p:cNvCxnSpPr>
            <a:cxnSpLocks/>
            <a:stCxn id="39" idx="3"/>
            <a:endCxn id="38" idx="5"/>
          </p:cNvCxnSpPr>
          <p:nvPr/>
        </p:nvCxnSpPr>
        <p:spPr>
          <a:xfrm flipH="1">
            <a:off x="1617499" y="5596948"/>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2A7E673-3D60-72C6-AC02-13C4C55EE5EC}"/>
              </a:ext>
            </a:extLst>
          </p:cNvPr>
          <p:cNvSpPr txBox="1"/>
          <p:nvPr/>
        </p:nvSpPr>
        <p:spPr>
          <a:xfrm>
            <a:off x="1525390" y="4857832"/>
            <a:ext cx="713808" cy="246221"/>
          </a:xfrm>
          <a:prstGeom prst="rect">
            <a:avLst/>
          </a:prstGeom>
          <a:noFill/>
        </p:spPr>
        <p:txBody>
          <a:bodyPr wrap="square" rtlCol="0">
            <a:spAutoFit/>
          </a:bodyPr>
          <a:lstStyle/>
          <a:p>
            <a:r>
              <a:rPr lang="en-US" sz="1000" b="1" dirty="0"/>
              <a:t>r</a:t>
            </a:r>
            <a:r>
              <a:rPr lang="en-JP" sz="1000" b="1" dirty="0"/>
              <a:t>eqEnter</a:t>
            </a:r>
          </a:p>
        </p:txBody>
      </p:sp>
      <p:sp>
        <p:nvSpPr>
          <p:cNvPr id="45" name="TextBox 44">
            <a:extLst>
              <a:ext uri="{FF2B5EF4-FFF2-40B4-BE49-F238E27FC236}">
                <a16:creationId xmlns:a16="http://schemas.microsoft.com/office/drawing/2014/main" id="{36EB2F95-69E6-AA43-AC15-3D0B7DA1F6F3}"/>
              </a:ext>
            </a:extLst>
          </p:cNvPr>
          <p:cNvSpPr txBox="1"/>
          <p:nvPr/>
        </p:nvSpPr>
        <p:spPr>
          <a:xfrm>
            <a:off x="2590945" y="4857832"/>
            <a:ext cx="504298" cy="246221"/>
          </a:xfrm>
          <a:prstGeom prst="rect">
            <a:avLst/>
          </a:prstGeom>
          <a:noFill/>
        </p:spPr>
        <p:txBody>
          <a:bodyPr wrap="square" rtlCol="0">
            <a:spAutoFit/>
          </a:bodyPr>
          <a:lstStyle/>
          <a:p>
            <a:r>
              <a:rPr lang="en-US" sz="1000" b="1" dirty="0"/>
              <a:t>allow</a:t>
            </a:r>
            <a:endParaRPr lang="en-JP" sz="1000" b="1" dirty="0"/>
          </a:p>
        </p:txBody>
      </p:sp>
      <p:sp>
        <p:nvSpPr>
          <p:cNvPr id="46" name="TextBox 45">
            <a:extLst>
              <a:ext uri="{FF2B5EF4-FFF2-40B4-BE49-F238E27FC236}">
                <a16:creationId xmlns:a16="http://schemas.microsoft.com/office/drawing/2014/main" id="{834FFDD1-8BAB-C71D-4F61-A20C9C7B19DD}"/>
              </a:ext>
            </a:extLst>
          </p:cNvPr>
          <p:cNvSpPr txBox="1"/>
          <p:nvPr/>
        </p:nvSpPr>
        <p:spPr>
          <a:xfrm>
            <a:off x="1696428" y="5592180"/>
            <a:ext cx="483300" cy="246221"/>
          </a:xfrm>
          <a:prstGeom prst="rect">
            <a:avLst/>
          </a:prstGeom>
          <a:noFill/>
        </p:spPr>
        <p:txBody>
          <a:bodyPr wrap="square" rtlCol="0">
            <a:spAutoFit/>
          </a:bodyPr>
          <a:lstStyle/>
          <a:p>
            <a:r>
              <a:rPr lang="en-US" sz="1000" b="1" dirty="0"/>
              <a:t>d</a:t>
            </a:r>
            <a:r>
              <a:rPr lang="en-JP" sz="1000" b="1" dirty="0"/>
              <a:t>eny</a:t>
            </a:r>
          </a:p>
        </p:txBody>
      </p:sp>
      <p:cxnSp>
        <p:nvCxnSpPr>
          <p:cNvPr id="47" name="Elbow Connector 46">
            <a:extLst>
              <a:ext uri="{FF2B5EF4-FFF2-40B4-BE49-F238E27FC236}">
                <a16:creationId xmlns:a16="http://schemas.microsoft.com/office/drawing/2014/main" id="{A498CE5E-D782-B28D-4CCA-4E9AFEC89DB9}"/>
              </a:ext>
            </a:extLst>
          </p:cNvPr>
          <p:cNvCxnSpPr>
            <a:cxnSpLocks/>
            <a:stCxn id="48" idx="3"/>
            <a:endCxn id="38" idx="4"/>
          </p:cNvCxnSpPr>
          <p:nvPr/>
        </p:nvCxnSpPr>
        <p:spPr>
          <a:xfrm rot="5400000">
            <a:off x="2744498" y="4258713"/>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3FB6C72-CBA4-5316-C32F-D05316CD8FE9}"/>
              </a:ext>
            </a:extLst>
          </p:cNvPr>
          <p:cNvSpPr/>
          <p:nvPr/>
        </p:nvSpPr>
        <p:spPr>
          <a:xfrm>
            <a:off x="4082732"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49" name="Oval 48">
            <a:extLst>
              <a:ext uri="{FF2B5EF4-FFF2-40B4-BE49-F238E27FC236}">
                <a16:creationId xmlns:a16="http://schemas.microsoft.com/office/drawing/2014/main" id="{C7451895-A337-F2D8-C38E-6C4CE9F0F9FD}"/>
              </a:ext>
            </a:extLst>
          </p:cNvPr>
          <p:cNvSpPr/>
          <p:nvPr/>
        </p:nvSpPr>
        <p:spPr>
          <a:xfrm>
            <a:off x="5074466" y="507936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0" name="Straight Arrow Connector 49">
            <a:extLst>
              <a:ext uri="{FF2B5EF4-FFF2-40B4-BE49-F238E27FC236}">
                <a16:creationId xmlns:a16="http://schemas.microsoft.com/office/drawing/2014/main" id="{DB3E5D94-69A4-6EC9-A081-6E818695DD17}"/>
              </a:ext>
            </a:extLst>
          </p:cNvPr>
          <p:cNvCxnSpPr>
            <a:cxnSpLocks/>
            <a:stCxn id="40" idx="7"/>
            <a:endCxn id="48" idx="1"/>
          </p:cNvCxnSpPr>
          <p:nvPr/>
        </p:nvCxnSpPr>
        <p:spPr>
          <a:xfrm>
            <a:off x="3600967" y="5174476"/>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05F59A3-7E49-3578-DA1C-AC3FDEADC4D1}"/>
              </a:ext>
            </a:extLst>
          </p:cNvPr>
          <p:cNvSpPr txBox="1"/>
          <p:nvPr/>
        </p:nvSpPr>
        <p:spPr>
          <a:xfrm>
            <a:off x="3557926" y="4861626"/>
            <a:ext cx="641226" cy="246221"/>
          </a:xfrm>
          <a:prstGeom prst="rect">
            <a:avLst/>
          </a:prstGeom>
          <a:noFill/>
        </p:spPr>
        <p:txBody>
          <a:bodyPr wrap="square" rtlCol="0">
            <a:spAutoFit/>
          </a:bodyPr>
          <a:lstStyle/>
          <a:p>
            <a:r>
              <a:rPr lang="en-US" sz="1000" b="1" dirty="0"/>
              <a:t>a</a:t>
            </a:r>
            <a:r>
              <a:rPr lang="en-JP" sz="1000" b="1" dirty="0"/>
              <a:t>rrive.1</a:t>
            </a:r>
          </a:p>
        </p:txBody>
      </p:sp>
      <p:sp>
        <p:nvSpPr>
          <p:cNvPr id="52" name="TextBox 51">
            <a:extLst>
              <a:ext uri="{FF2B5EF4-FFF2-40B4-BE49-F238E27FC236}">
                <a16:creationId xmlns:a16="http://schemas.microsoft.com/office/drawing/2014/main" id="{F4A8E283-FE90-03B8-4B09-ED1DEB82EAC1}"/>
              </a:ext>
            </a:extLst>
          </p:cNvPr>
          <p:cNvSpPr txBox="1"/>
          <p:nvPr/>
        </p:nvSpPr>
        <p:spPr>
          <a:xfrm>
            <a:off x="2460348" y="5922066"/>
            <a:ext cx="683248" cy="246221"/>
          </a:xfrm>
          <a:prstGeom prst="rect">
            <a:avLst/>
          </a:prstGeom>
          <a:noFill/>
        </p:spPr>
        <p:txBody>
          <a:bodyPr wrap="square" rtlCol="0">
            <a:spAutoFit/>
          </a:bodyPr>
          <a:lstStyle/>
          <a:p>
            <a:r>
              <a:rPr lang="en-US" sz="1000" b="1" dirty="0"/>
              <a:t>leave</a:t>
            </a:r>
            <a:r>
              <a:rPr lang="en-JP" sz="1000" b="1" dirty="0"/>
              <a:t>.0</a:t>
            </a:r>
          </a:p>
        </p:txBody>
      </p:sp>
      <p:sp>
        <p:nvSpPr>
          <p:cNvPr id="53" name="Oval 52">
            <a:extLst>
              <a:ext uri="{FF2B5EF4-FFF2-40B4-BE49-F238E27FC236}">
                <a16:creationId xmlns:a16="http://schemas.microsoft.com/office/drawing/2014/main" id="{C1274289-38F0-C306-15BC-AB961AE330C5}"/>
              </a:ext>
            </a:extLst>
          </p:cNvPr>
          <p:cNvSpPr/>
          <p:nvPr/>
        </p:nvSpPr>
        <p:spPr>
          <a:xfrm>
            <a:off x="6062171" y="5079363"/>
            <a:ext cx="597466" cy="597466"/>
          </a:xfrm>
          <a:prstGeom prst="ellipse">
            <a:avLst/>
          </a:prstGeom>
          <a:solidFill>
            <a:schemeClr val="tx2">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5,1</a:t>
            </a:r>
          </a:p>
          <a:p>
            <a:pPr algn="ctr"/>
            <a:r>
              <a:rPr lang="en-JP" sz="1200" b="1" dirty="0">
                <a:solidFill>
                  <a:schemeClr val="bg1"/>
                </a:solidFill>
              </a:rPr>
              <a:t>(0)</a:t>
            </a:r>
            <a:endParaRPr lang="en-JP" sz="1800" b="1" dirty="0">
              <a:solidFill>
                <a:schemeClr val="bg1"/>
              </a:solidFill>
            </a:endParaRPr>
          </a:p>
        </p:txBody>
      </p:sp>
      <p:cxnSp>
        <p:nvCxnSpPr>
          <p:cNvPr id="54" name="Straight Arrow Connector 53">
            <a:extLst>
              <a:ext uri="{FF2B5EF4-FFF2-40B4-BE49-F238E27FC236}">
                <a16:creationId xmlns:a16="http://schemas.microsoft.com/office/drawing/2014/main" id="{41CB63F6-695A-302A-571B-CFBEEF355F2C}"/>
              </a:ext>
            </a:extLst>
          </p:cNvPr>
          <p:cNvCxnSpPr>
            <a:cxnSpLocks/>
            <a:stCxn id="49" idx="7"/>
            <a:endCxn id="53" idx="1"/>
          </p:cNvCxnSpPr>
          <p:nvPr/>
        </p:nvCxnSpPr>
        <p:spPr>
          <a:xfrm>
            <a:off x="5584435" y="5166860"/>
            <a:ext cx="565233" cy="0"/>
          </a:xfrm>
          <a:prstGeom prst="straightConnector1">
            <a:avLst/>
          </a:prstGeom>
          <a:ln w="28575">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3B40D0-538D-B324-0C9A-1820FBC55E0F}"/>
              </a:ext>
            </a:extLst>
          </p:cNvPr>
          <p:cNvCxnSpPr>
            <a:cxnSpLocks/>
            <a:stCxn id="49" idx="3"/>
            <a:endCxn id="48" idx="5"/>
          </p:cNvCxnSpPr>
          <p:nvPr/>
        </p:nvCxnSpPr>
        <p:spPr>
          <a:xfrm flipH="1">
            <a:off x="4592701" y="5589332"/>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E3B5A84-6355-D721-0F00-BC996B978E33}"/>
              </a:ext>
            </a:extLst>
          </p:cNvPr>
          <p:cNvSpPr txBox="1"/>
          <p:nvPr/>
        </p:nvSpPr>
        <p:spPr>
          <a:xfrm>
            <a:off x="4660050" y="5581194"/>
            <a:ext cx="482798" cy="246221"/>
          </a:xfrm>
          <a:prstGeom prst="rect">
            <a:avLst/>
          </a:prstGeom>
          <a:noFill/>
        </p:spPr>
        <p:txBody>
          <a:bodyPr wrap="square" rtlCol="0">
            <a:spAutoFit/>
          </a:bodyPr>
          <a:lstStyle/>
          <a:p>
            <a:r>
              <a:rPr lang="en-US" sz="1000" b="1" dirty="0"/>
              <a:t>d</a:t>
            </a:r>
            <a:r>
              <a:rPr lang="en-JP" sz="1000" b="1" dirty="0"/>
              <a:t>eny</a:t>
            </a:r>
          </a:p>
        </p:txBody>
      </p:sp>
      <p:cxnSp>
        <p:nvCxnSpPr>
          <p:cNvPr id="57" name="Straight Arrow Connector 56">
            <a:extLst>
              <a:ext uri="{FF2B5EF4-FFF2-40B4-BE49-F238E27FC236}">
                <a16:creationId xmlns:a16="http://schemas.microsoft.com/office/drawing/2014/main" id="{D91387CA-3295-10D2-3AE2-18A8E5C006CD}"/>
              </a:ext>
            </a:extLst>
          </p:cNvPr>
          <p:cNvCxnSpPr>
            <a:cxnSpLocks/>
            <a:stCxn id="48" idx="7"/>
            <a:endCxn id="49" idx="1"/>
          </p:cNvCxnSpPr>
          <p:nvPr/>
        </p:nvCxnSpPr>
        <p:spPr>
          <a:xfrm flipV="1">
            <a:off x="4592701" y="5166860"/>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FA55BA1-0CBF-8F82-1BF1-36626DBBC52B}"/>
              </a:ext>
            </a:extLst>
          </p:cNvPr>
          <p:cNvSpPr txBox="1"/>
          <p:nvPr/>
        </p:nvSpPr>
        <p:spPr>
          <a:xfrm>
            <a:off x="4505948" y="4853525"/>
            <a:ext cx="713808" cy="246221"/>
          </a:xfrm>
          <a:prstGeom prst="rect">
            <a:avLst/>
          </a:prstGeom>
          <a:noFill/>
        </p:spPr>
        <p:txBody>
          <a:bodyPr wrap="square" rtlCol="0">
            <a:spAutoFit/>
          </a:bodyPr>
          <a:lstStyle/>
          <a:p>
            <a:r>
              <a:rPr lang="en-US" sz="1000" b="1" dirty="0"/>
              <a:t>r</a:t>
            </a:r>
            <a:r>
              <a:rPr lang="en-JP" sz="1000" b="1" dirty="0"/>
              <a:t>eqEnter</a:t>
            </a:r>
          </a:p>
        </p:txBody>
      </p:sp>
      <p:sp>
        <p:nvSpPr>
          <p:cNvPr id="59" name="TextBox 58">
            <a:extLst>
              <a:ext uri="{FF2B5EF4-FFF2-40B4-BE49-F238E27FC236}">
                <a16:creationId xmlns:a16="http://schemas.microsoft.com/office/drawing/2014/main" id="{BA452A04-0997-B1CA-DDB3-CC290EC1A971}"/>
              </a:ext>
            </a:extLst>
          </p:cNvPr>
          <p:cNvSpPr txBox="1"/>
          <p:nvPr/>
        </p:nvSpPr>
        <p:spPr>
          <a:xfrm>
            <a:off x="5578767" y="4853524"/>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60" name="TextBox 59">
            <a:extLst>
              <a:ext uri="{FF2B5EF4-FFF2-40B4-BE49-F238E27FC236}">
                <a16:creationId xmlns:a16="http://schemas.microsoft.com/office/drawing/2014/main" id="{87A53CC6-0088-9273-C834-2FBF6D27DCF8}"/>
              </a:ext>
            </a:extLst>
          </p:cNvPr>
          <p:cNvSpPr txBox="1"/>
          <p:nvPr/>
        </p:nvSpPr>
        <p:spPr>
          <a:xfrm>
            <a:off x="6675048" y="5119861"/>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cxnSp>
        <p:nvCxnSpPr>
          <p:cNvPr id="61" name="Straight Arrow Connector 60">
            <a:extLst>
              <a:ext uri="{FF2B5EF4-FFF2-40B4-BE49-F238E27FC236}">
                <a16:creationId xmlns:a16="http://schemas.microsoft.com/office/drawing/2014/main" id="{7CC27D4D-3FF6-5231-C04B-5BEB8D41AAE1}"/>
              </a:ext>
            </a:extLst>
          </p:cNvPr>
          <p:cNvCxnSpPr>
            <a:cxnSpLocks/>
            <a:stCxn id="3" idx="3"/>
            <a:endCxn id="38" idx="1"/>
          </p:cNvCxnSpPr>
          <p:nvPr/>
        </p:nvCxnSpPr>
        <p:spPr>
          <a:xfrm>
            <a:off x="1195027"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478332-2746-B642-E5FB-2691AF309EB2}"/>
              </a:ext>
            </a:extLst>
          </p:cNvPr>
          <p:cNvCxnSpPr>
            <a:cxnSpLocks/>
            <a:stCxn id="38" idx="0"/>
            <a:endCxn id="3" idx="4"/>
          </p:cNvCxnSpPr>
          <p:nvPr/>
        </p:nvCxnSpPr>
        <p:spPr>
          <a:xfrm flipV="1">
            <a:off x="1406263"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96BE401-D994-9A68-DC8D-C0C15CA8F525}"/>
              </a:ext>
            </a:extLst>
          </p:cNvPr>
          <p:cNvSpPr txBox="1"/>
          <p:nvPr/>
        </p:nvSpPr>
        <p:spPr>
          <a:xfrm rot="16200000">
            <a:off x="830880" y="4452999"/>
            <a:ext cx="483301" cy="246221"/>
          </a:xfrm>
          <a:prstGeom prst="rect">
            <a:avLst/>
          </a:prstGeom>
          <a:noFill/>
        </p:spPr>
        <p:txBody>
          <a:bodyPr wrap="square" rtlCol="0">
            <a:spAutoFit/>
          </a:bodyPr>
          <a:lstStyle/>
          <a:p>
            <a:r>
              <a:rPr lang="en-US" sz="1000" b="1" dirty="0"/>
              <a:t>alert</a:t>
            </a:r>
            <a:endParaRPr lang="en-JP" sz="1000" b="1" dirty="0"/>
          </a:p>
        </p:txBody>
      </p:sp>
      <p:sp>
        <p:nvSpPr>
          <p:cNvPr id="64" name="TextBox 63">
            <a:extLst>
              <a:ext uri="{FF2B5EF4-FFF2-40B4-BE49-F238E27FC236}">
                <a16:creationId xmlns:a16="http://schemas.microsoft.com/office/drawing/2014/main" id="{1A8EE981-61F4-25FD-3AAF-5A3B4C030CED}"/>
              </a:ext>
            </a:extLst>
          </p:cNvPr>
          <p:cNvSpPr txBox="1"/>
          <p:nvPr/>
        </p:nvSpPr>
        <p:spPr>
          <a:xfrm rot="5400000">
            <a:off x="1169562" y="4498421"/>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65" name="Straight Arrow Connector 64">
            <a:extLst>
              <a:ext uri="{FF2B5EF4-FFF2-40B4-BE49-F238E27FC236}">
                <a16:creationId xmlns:a16="http://schemas.microsoft.com/office/drawing/2014/main" id="{7A415256-9BFF-045A-597A-3C909EDCED22}"/>
              </a:ext>
            </a:extLst>
          </p:cNvPr>
          <p:cNvCxnSpPr>
            <a:cxnSpLocks/>
            <a:stCxn id="11" idx="3"/>
            <a:endCxn id="39" idx="1"/>
          </p:cNvCxnSpPr>
          <p:nvPr/>
        </p:nvCxnSpPr>
        <p:spPr>
          <a:xfrm>
            <a:off x="2186761"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3848B00-4F3B-A5FB-0D5D-8DA5B567E84C}"/>
              </a:ext>
            </a:extLst>
          </p:cNvPr>
          <p:cNvCxnSpPr>
            <a:cxnSpLocks/>
            <a:stCxn id="39" idx="0"/>
            <a:endCxn id="11" idx="4"/>
          </p:cNvCxnSpPr>
          <p:nvPr/>
        </p:nvCxnSpPr>
        <p:spPr>
          <a:xfrm flipV="1">
            <a:off x="2397997"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6CE85A2-7456-0DFF-F6BF-F6AA82C7E5BE}"/>
              </a:ext>
            </a:extLst>
          </p:cNvPr>
          <p:cNvSpPr txBox="1"/>
          <p:nvPr/>
        </p:nvSpPr>
        <p:spPr>
          <a:xfrm rot="5400000">
            <a:off x="2174187" y="4498420"/>
            <a:ext cx="706959" cy="246221"/>
          </a:xfrm>
          <a:prstGeom prst="rect">
            <a:avLst/>
          </a:prstGeom>
          <a:noFill/>
        </p:spPr>
        <p:txBody>
          <a:bodyPr wrap="square" rtlCol="0">
            <a:spAutoFit/>
          </a:bodyPr>
          <a:lstStyle/>
          <a:p>
            <a:r>
              <a:rPr lang="en-US" sz="1000" b="1" dirty="0"/>
              <a:t>a</a:t>
            </a:r>
            <a:r>
              <a:rPr lang="en-JP" sz="1000" b="1" dirty="0"/>
              <a:t>ll clear</a:t>
            </a:r>
          </a:p>
        </p:txBody>
      </p:sp>
      <p:sp>
        <p:nvSpPr>
          <p:cNvPr id="68" name="TextBox 67">
            <a:extLst>
              <a:ext uri="{FF2B5EF4-FFF2-40B4-BE49-F238E27FC236}">
                <a16:creationId xmlns:a16="http://schemas.microsoft.com/office/drawing/2014/main" id="{4649590F-FD7C-3AA2-F7F4-8D7ABE68BFEB}"/>
              </a:ext>
            </a:extLst>
          </p:cNvPr>
          <p:cNvSpPr txBox="1"/>
          <p:nvPr/>
        </p:nvSpPr>
        <p:spPr>
          <a:xfrm rot="16200000">
            <a:off x="1822816" y="4452603"/>
            <a:ext cx="483301" cy="246221"/>
          </a:xfrm>
          <a:prstGeom prst="rect">
            <a:avLst/>
          </a:prstGeom>
          <a:noFill/>
        </p:spPr>
        <p:txBody>
          <a:bodyPr wrap="square" rtlCol="0">
            <a:spAutoFit/>
          </a:bodyPr>
          <a:lstStyle/>
          <a:p>
            <a:r>
              <a:rPr lang="en-US" sz="1000" b="1" dirty="0"/>
              <a:t>alert</a:t>
            </a:r>
            <a:endParaRPr lang="en-JP" sz="1000" b="1" dirty="0"/>
          </a:p>
        </p:txBody>
      </p:sp>
      <p:cxnSp>
        <p:nvCxnSpPr>
          <p:cNvPr id="69" name="Straight Arrow Connector 68">
            <a:extLst>
              <a:ext uri="{FF2B5EF4-FFF2-40B4-BE49-F238E27FC236}">
                <a16:creationId xmlns:a16="http://schemas.microsoft.com/office/drawing/2014/main" id="{00204BCF-3A32-C9F4-0061-385D9BC11FBD}"/>
              </a:ext>
            </a:extLst>
          </p:cNvPr>
          <p:cNvCxnSpPr>
            <a:cxnSpLocks/>
            <a:stCxn id="13" idx="3"/>
            <a:endCxn id="40" idx="1"/>
          </p:cNvCxnSpPr>
          <p:nvPr/>
        </p:nvCxnSpPr>
        <p:spPr>
          <a:xfrm>
            <a:off x="3178495"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41B4FFC-53B4-94A5-E2FB-81E2A5311497}"/>
              </a:ext>
            </a:extLst>
          </p:cNvPr>
          <p:cNvCxnSpPr>
            <a:cxnSpLocks/>
            <a:stCxn id="40" idx="0"/>
            <a:endCxn id="13" idx="4"/>
          </p:cNvCxnSpPr>
          <p:nvPr/>
        </p:nvCxnSpPr>
        <p:spPr>
          <a:xfrm flipV="1">
            <a:off x="3389731"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7A0C195-6E30-A9A1-3530-C6116A4FD1CD}"/>
              </a:ext>
            </a:extLst>
          </p:cNvPr>
          <p:cNvSpPr txBox="1"/>
          <p:nvPr/>
        </p:nvSpPr>
        <p:spPr>
          <a:xfrm rot="5400000">
            <a:off x="3151591" y="4467655"/>
            <a:ext cx="706959" cy="246221"/>
          </a:xfrm>
          <a:prstGeom prst="rect">
            <a:avLst/>
          </a:prstGeom>
          <a:noFill/>
        </p:spPr>
        <p:txBody>
          <a:bodyPr wrap="square" rtlCol="0">
            <a:spAutoFit/>
          </a:bodyPr>
          <a:lstStyle/>
          <a:p>
            <a:r>
              <a:rPr lang="en-US" sz="1000" b="1" dirty="0"/>
              <a:t>a</a:t>
            </a:r>
            <a:r>
              <a:rPr lang="en-JP" sz="1000" b="1" dirty="0"/>
              <a:t>ll clear</a:t>
            </a:r>
          </a:p>
        </p:txBody>
      </p:sp>
      <p:sp>
        <p:nvSpPr>
          <p:cNvPr id="72" name="TextBox 71">
            <a:extLst>
              <a:ext uri="{FF2B5EF4-FFF2-40B4-BE49-F238E27FC236}">
                <a16:creationId xmlns:a16="http://schemas.microsoft.com/office/drawing/2014/main" id="{893EA554-4C5A-0359-CE7C-177B6C6E57C0}"/>
              </a:ext>
            </a:extLst>
          </p:cNvPr>
          <p:cNvSpPr txBox="1"/>
          <p:nvPr/>
        </p:nvSpPr>
        <p:spPr>
          <a:xfrm rot="16200000">
            <a:off x="2800220" y="4421838"/>
            <a:ext cx="483301" cy="246221"/>
          </a:xfrm>
          <a:prstGeom prst="rect">
            <a:avLst/>
          </a:prstGeom>
          <a:noFill/>
        </p:spPr>
        <p:txBody>
          <a:bodyPr wrap="square" rtlCol="0">
            <a:spAutoFit/>
          </a:bodyPr>
          <a:lstStyle/>
          <a:p>
            <a:r>
              <a:rPr lang="en-US" sz="1000" b="1" dirty="0"/>
              <a:t>alert</a:t>
            </a:r>
            <a:endParaRPr lang="en-JP" sz="1000" b="1" dirty="0"/>
          </a:p>
        </p:txBody>
      </p:sp>
      <p:cxnSp>
        <p:nvCxnSpPr>
          <p:cNvPr id="73" name="Straight Arrow Connector 72">
            <a:extLst>
              <a:ext uri="{FF2B5EF4-FFF2-40B4-BE49-F238E27FC236}">
                <a16:creationId xmlns:a16="http://schemas.microsoft.com/office/drawing/2014/main" id="{99C7E994-2FAE-0F24-6B8D-8C2FA7B22BF9}"/>
              </a:ext>
            </a:extLst>
          </p:cNvPr>
          <p:cNvCxnSpPr>
            <a:cxnSpLocks/>
            <a:stCxn id="25" idx="3"/>
            <a:endCxn id="48" idx="1"/>
          </p:cNvCxnSpPr>
          <p:nvPr/>
        </p:nvCxnSpPr>
        <p:spPr>
          <a:xfrm>
            <a:off x="4170229"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39EF868-77CD-82E4-4AFF-9E5B130678C2}"/>
              </a:ext>
            </a:extLst>
          </p:cNvPr>
          <p:cNvCxnSpPr>
            <a:cxnSpLocks/>
            <a:stCxn id="48" idx="0"/>
            <a:endCxn id="25" idx="4"/>
          </p:cNvCxnSpPr>
          <p:nvPr/>
        </p:nvCxnSpPr>
        <p:spPr>
          <a:xfrm flipV="1">
            <a:off x="4381465"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F9553F3-6ABF-30F5-1E6D-2C5519ECA325}"/>
              </a:ext>
            </a:extLst>
          </p:cNvPr>
          <p:cNvSpPr txBox="1"/>
          <p:nvPr/>
        </p:nvSpPr>
        <p:spPr>
          <a:xfrm rot="5400000">
            <a:off x="4145428" y="4483046"/>
            <a:ext cx="706959" cy="246221"/>
          </a:xfrm>
          <a:prstGeom prst="rect">
            <a:avLst/>
          </a:prstGeom>
          <a:noFill/>
        </p:spPr>
        <p:txBody>
          <a:bodyPr wrap="square" rtlCol="0">
            <a:spAutoFit/>
          </a:bodyPr>
          <a:lstStyle/>
          <a:p>
            <a:r>
              <a:rPr lang="en-US" sz="1000" b="1" dirty="0"/>
              <a:t>a</a:t>
            </a:r>
            <a:r>
              <a:rPr lang="en-JP" sz="1000" b="1" dirty="0"/>
              <a:t>ll clear</a:t>
            </a:r>
          </a:p>
        </p:txBody>
      </p:sp>
      <p:sp>
        <p:nvSpPr>
          <p:cNvPr id="76" name="TextBox 75">
            <a:extLst>
              <a:ext uri="{FF2B5EF4-FFF2-40B4-BE49-F238E27FC236}">
                <a16:creationId xmlns:a16="http://schemas.microsoft.com/office/drawing/2014/main" id="{11785736-8497-9C47-86CA-522CF1D06E19}"/>
              </a:ext>
            </a:extLst>
          </p:cNvPr>
          <p:cNvSpPr txBox="1"/>
          <p:nvPr/>
        </p:nvSpPr>
        <p:spPr>
          <a:xfrm rot="16200000">
            <a:off x="3794057" y="4437229"/>
            <a:ext cx="483301" cy="246221"/>
          </a:xfrm>
          <a:prstGeom prst="rect">
            <a:avLst/>
          </a:prstGeom>
          <a:noFill/>
        </p:spPr>
        <p:txBody>
          <a:bodyPr wrap="square" rtlCol="0">
            <a:spAutoFit/>
          </a:bodyPr>
          <a:lstStyle/>
          <a:p>
            <a:r>
              <a:rPr lang="en-US" sz="1000" b="1" dirty="0"/>
              <a:t>alert</a:t>
            </a:r>
            <a:endParaRPr lang="en-JP" sz="1000" b="1" dirty="0"/>
          </a:p>
        </p:txBody>
      </p:sp>
      <p:cxnSp>
        <p:nvCxnSpPr>
          <p:cNvPr id="77" name="Straight Arrow Connector 76">
            <a:extLst>
              <a:ext uri="{FF2B5EF4-FFF2-40B4-BE49-F238E27FC236}">
                <a16:creationId xmlns:a16="http://schemas.microsoft.com/office/drawing/2014/main" id="{73B3188C-0EE2-08B5-36AB-CF9DD577D444}"/>
              </a:ext>
            </a:extLst>
          </p:cNvPr>
          <p:cNvCxnSpPr>
            <a:cxnSpLocks/>
            <a:stCxn id="26" idx="3"/>
            <a:endCxn id="49" idx="1"/>
          </p:cNvCxnSpPr>
          <p:nvPr/>
        </p:nvCxnSpPr>
        <p:spPr>
          <a:xfrm>
            <a:off x="5161963" y="4001146"/>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F06C494-6C8C-C6B9-862F-94CD74329F72}"/>
              </a:ext>
            </a:extLst>
          </p:cNvPr>
          <p:cNvCxnSpPr>
            <a:cxnSpLocks/>
            <a:stCxn id="49" idx="0"/>
            <a:endCxn id="26" idx="4"/>
          </p:cNvCxnSpPr>
          <p:nvPr/>
        </p:nvCxnSpPr>
        <p:spPr>
          <a:xfrm flipV="1">
            <a:off x="5373199" y="4088643"/>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4B3E5E7-4F7A-545F-A567-A997E71632CD}"/>
              </a:ext>
            </a:extLst>
          </p:cNvPr>
          <p:cNvSpPr txBox="1"/>
          <p:nvPr/>
        </p:nvSpPr>
        <p:spPr>
          <a:xfrm rot="5400000">
            <a:off x="5147698" y="4473753"/>
            <a:ext cx="706959" cy="246221"/>
          </a:xfrm>
          <a:prstGeom prst="rect">
            <a:avLst/>
          </a:prstGeom>
          <a:noFill/>
        </p:spPr>
        <p:txBody>
          <a:bodyPr wrap="square" rtlCol="0">
            <a:spAutoFit/>
          </a:bodyPr>
          <a:lstStyle/>
          <a:p>
            <a:r>
              <a:rPr lang="en-US" sz="1000" b="1" dirty="0"/>
              <a:t>a</a:t>
            </a:r>
            <a:r>
              <a:rPr lang="en-JP" sz="1000" b="1" dirty="0"/>
              <a:t>ll clear</a:t>
            </a:r>
          </a:p>
        </p:txBody>
      </p:sp>
      <p:sp>
        <p:nvSpPr>
          <p:cNvPr id="80" name="TextBox 79">
            <a:extLst>
              <a:ext uri="{FF2B5EF4-FFF2-40B4-BE49-F238E27FC236}">
                <a16:creationId xmlns:a16="http://schemas.microsoft.com/office/drawing/2014/main" id="{4BB3D3B4-C43A-C102-5A5B-4D2B2DDA0468}"/>
              </a:ext>
            </a:extLst>
          </p:cNvPr>
          <p:cNvSpPr txBox="1"/>
          <p:nvPr/>
        </p:nvSpPr>
        <p:spPr>
          <a:xfrm rot="16200000">
            <a:off x="4796327" y="4427936"/>
            <a:ext cx="483301" cy="246221"/>
          </a:xfrm>
          <a:prstGeom prst="rect">
            <a:avLst/>
          </a:prstGeom>
          <a:noFill/>
        </p:spPr>
        <p:txBody>
          <a:bodyPr wrap="square" rtlCol="0">
            <a:spAutoFit/>
          </a:bodyPr>
          <a:lstStyle/>
          <a:p>
            <a:r>
              <a:rPr lang="en-US" sz="1000" b="1" dirty="0"/>
              <a:t>alert</a:t>
            </a:r>
            <a:endParaRPr lang="en-JP" sz="1000" b="1" dirty="0"/>
          </a:p>
        </p:txBody>
      </p:sp>
      <p:cxnSp>
        <p:nvCxnSpPr>
          <p:cNvPr id="81" name="Straight Arrow Connector 80">
            <a:extLst>
              <a:ext uri="{FF2B5EF4-FFF2-40B4-BE49-F238E27FC236}">
                <a16:creationId xmlns:a16="http://schemas.microsoft.com/office/drawing/2014/main" id="{D67B9567-4529-A7B4-B8E5-432B16606CC0}"/>
              </a:ext>
            </a:extLst>
          </p:cNvPr>
          <p:cNvCxnSpPr>
            <a:cxnSpLocks/>
            <a:stCxn id="30" idx="3"/>
            <a:endCxn id="53" idx="1"/>
          </p:cNvCxnSpPr>
          <p:nvPr/>
        </p:nvCxnSpPr>
        <p:spPr>
          <a:xfrm>
            <a:off x="6149668" y="4001146"/>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22D2AE7-5D3D-51FF-8F7C-69151A712469}"/>
              </a:ext>
            </a:extLst>
          </p:cNvPr>
          <p:cNvCxnSpPr>
            <a:cxnSpLocks/>
            <a:stCxn id="53" idx="0"/>
            <a:endCxn id="30" idx="4"/>
          </p:cNvCxnSpPr>
          <p:nvPr/>
        </p:nvCxnSpPr>
        <p:spPr>
          <a:xfrm flipV="1">
            <a:off x="6360904" y="4088643"/>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1CC8BC-9A1A-9766-EA00-33943922D793}"/>
              </a:ext>
            </a:extLst>
          </p:cNvPr>
          <p:cNvSpPr txBox="1"/>
          <p:nvPr/>
        </p:nvSpPr>
        <p:spPr>
          <a:xfrm rot="5400000">
            <a:off x="6131532" y="4453335"/>
            <a:ext cx="706959" cy="246221"/>
          </a:xfrm>
          <a:prstGeom prst="rect">
            <a:avLst/>
          </a:prstGeom>
          <a:noFill/>
        </p:spPr>
        <p:txBody>
          <a:bodyPr wrap="square" rtlCol="0">
            <a:spAutoFit/>
          </a:bodyPr>
          <a:lstStyle/>
          <a:p>
            <a:r>
              <a:rPr lang="en-US" sz="1000" b="1" dirty="0"/>
              <a:t>a</a:t>
            </a:r>
            <a:r>
              <a:rPr lang="en-JP" sz="1000" b="1" dirty="0"/>
              <a:t>ll clear</a:t>
            </a:r>
          </a:p>
        </p:txBody>
      </p:sp>
      <p:sp>
        <p:nvSpPr>
          <p:cNvPr id="84" name="TextBox 83">
            <a:extLst>
              <a:ext uri="{FF2B5EF4-FFF2-40B4-BE49-F238E27FC236}">
                <a16:creationId xmlns:a16="http://schemas.microsoft.com/office/drawing/2014/main" id="{22E3A170-C52E-245D-0E9A-D58BC03BFF0B}"/>
              </a:ext>
            </a:extLst>
          </p:cNvPr>
          <p:cNvSpPr txBox="1"/>
          <p:nvPr/>
        </p:nvSpPr>
        <p:spPr>
          <a:xfrm rot="16200000">
            <a:off x="5780161" y="4407518"/>
            <a:ext cx="483301" cy="246221"/>
          </a:xfrm>
          <a:prstGeom prst="rect">
            <a:avLst/>
          </a:prstGeom>
          <a:noFill/>
        </p:spPr>
        <p:txBody>
          <a:bodyPr wrap="square" rtlCol="0">
            <a:spAutoFit/>
          </a:bodyPr>
          <a:lstStyle/>
          <a:p>
            <a:r>
              <a:rPr lang="en-US" sz="1000" b="1" dirty="0"/>
              <a:t>alert</a:t>
            </a:r>
            <a:endParaRPr lang="en-JP" sz="1000" b="1" dirty="0"/>
          </a:p>
        </p:txBody>
      </p:sp>
      <p:sp>
        <p:nvSpPr>
          <p:cNvPr id="85" name="Oval 84">
            <a:extLst>
              <a:ext uri="{FF2B5EF4-FFF2-40B4-BE49-F238E27FC236}">
                <a16:creationId xmlns:a16="http://schemas.microsoft.com/office/drawing/2014/main" id="{3551958C-AC6B-38C2-AD9D-2A1780931E67}"/>
              </a:ext>
            </a:extLst>
          </p:cNvPr>
          <p:cNvSpPr/>
          <p:nvPr/>
        </p:nvSpPr>
        <p:spPr>
          <a:xfrm>
            <a:off x="7053905" y="4264160"/>
            <a:ext cx="597466" cy="597466"/>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86" name="Elbow Connector 85">
            <a:extLst>
              <a:ext uri="{FF2B5EF4-FFF2-40B4-BE49-F238E27FC236}">
                <a16:creationId xmlns:a16="http://schemas.microsoft.com/office/drawing/2014/main" id="{364D9BEB-3661-24A6-6928-2158D8EC7B14}"/>
              </a:ext>
            </a:extLst>
          </p:cNvPr>
          <p:cNvCxnSpPr>
            <a:cxnSpLocks/>
            <a:stCxn id="30" idx="6"/>
            <a:endCxn id="85" idx="0"/>
          </p:cNvCxnSpPr>
          <p:nvPr/>
        </p:nvCxnSpPr>
        <p:spPr>
          <a:xfrm>
            <a:off x="6659637" y="3789910"/>
            <a:ext cx="693001" cy="47425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91C3C925-82C4-BBD9-62DF-4D85536155C4}"/>
              </a:ext>
            </a:extLst>
          </p:cNvPr>
          <p:cNvCxnSpPr>
            <a:cxnSpLocks/>
            <a:stCxn id="53" idx="6"/>
            <a:endCxn id="85" idx="4"/>
          </p:cNvCxnSpPr>
          <p:nvPr/>
        </p:nvCxnSpPr>
        <p:spPr>
          <a:xfrm flipV="1">
            <a:off x="6659637" y="4861626"/>
            <a:ext cx="693001" cy="51647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8" name="Rectangular Callout 97">
            <a:extLst>
              <a:ext uri="{FF2B5EF4-FFF2-40B4-BE49-F238E27FC236}">
                <a16:creationId xmlns:a16="http://schemas.microsoft.com/office/drawing/2014/main" id="{7EFCC0CE-2179-D5B4-E540-CFD6DAFED10C}"/>
              </a:ext>
            </a:extLst>
          </p:cNvPr>
          <p:cNvSpPr/>
          <p:nvPr/>
        </p:nvSpPr>
        <p:spPr>
          <a:xfrm>
            <a:off x="7003293" y="2786888"/>
            <a:ext cx="1792743" cy="756890"/>
          </a:xfrm>
          <a:prstGeom prst="wedgeRectCallout">
            <a:avLst>
              <a:gd name="adj1" fmla="val -75520"/>
              <a:gd name="adj2" fmla="val 66237"/>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0" name="TextBox 89">
            <a:extLst>
              <a:ext uri="{FF2B5EF4-FFF2-40B4-BE49-F238E27FC236}">
                <a16:creationId xmlns:a16="http://schemas.microsoft.com/office/drawing/2014/main" id="{8764A6C1-3D10-E18D-C366-2D8BBE99D188}"/>
              </a:ext>
            </a:extLst>
          </p:cNvPr>
          <p:cNvSpPr txBox="1"/>
          <p:nvPr/>
        </p:nvSpPr>
        <p:spPr>
          <a:xfrm>
            <a:off x="6960947" y="2819130"/>
            <a:ext cx="1877437" cy="677108"/>
          </a:xfrm>
          <a:prstGeom prst="rect">
            <a:avLst/>
          </a:prstGeom>
          <a:noFill/>
        </p:spPr>
        <p:txBody>
          <a:bodyPr wrap="none" rtlCol="0">
            <a:spAutoFit/>
          </a:bodyPr>
          <a:lstStyle/>
          <a:p>
            <a:pPr algn="ctr"/>
            <a:r>
              <a:rPr lang="en-JP" b="1" dirty="0">
                <a:solidFill>
                  <a:schemeClr val="bg1"/>
                </a:solidFill>
              </a:rPr>
              <a:t>準違反状態</a:t>
            </a:r>
          </a:p>
          <a:p>
            <a:r>
              <a:rPr lang="en-JP" sz="1200" dirty="0">
                <a:solidFill>
                  <a:schemeClr val="bg1"/>
                </a:solidFill>
              </a:rPr>
              <a:t>制御不可能な事象次第で</a:t>
            </a:r>
            <a:br>
              <a:rPr lang="en-JP" sz="1200" dirty="0">
                <a:solidFill>
                  <a:schemeClr val="bg1"/>
                </a:solidFill>
              </a:rPr>
            </a:br>
            <a:r>
              <a:rPr lang="en-JP" sz="1200" dirty="0">
                <a:solidFill>
                  <a:schemeClr val="bg1"/>
                </a:solidFill>
              </a:rPr>
              <a:t>違反状態に到達する状態</a:t>
            </a:r>
          </a:p>
        </p:txBody>
      </p:sp>
      <p:sp>
        <p:nvSpPr>
          <p:cNvPr id="100" name="Rectangular Callout 99">
            <a:extLst>
              <a:ext uri="{FF2B5EF4-FFF2-40B4-BE49-F238E27FC236}">
                <a16:creationId xmlns:a16="http://schemas.microsoft.com/office/drawing/2014/main" id="{6323ACF7-DCC2-0D5D-EED9-63334593188F}"/>
              </a:ext>
            </a:extLst>
          </p:cNvPr>
          <p:cNvSpPr/>
          <p:nvPr/>
        </p:nvSpPr>
        <p:spPr>
          <a:xfrm>
            <a:off x="4553083" y="6106947"/>
            <a:ext cx="4407578" cy="660541"/>
          </a:xfrm>
          <a:prstGeom prst="wedgeRectCallout">
            <a:avLst>
              <a:gd name="adj1" fmla="val -12878"/>
              <a:gd name="adj2" fmla="val -14977"/>
            </a:avLst>
          </a:prstGeom>
          <a:solidFill>
            <a:schemeClr val="bg1"/>
          </a:solidFill>
          <a:ln w="31750" cmpd="thickThin">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F20153"/>
                </a:solidFill>
              </a:rPr>
              <a:t>状態</a:t>
            </a:r>
            <a:r>
              <a:rPr lang="en-US" sz="1600" dirty="0">
                <a:solidFill>
                  <a:srgbClr val="F20153"/>
                </a:solidFill>
              </a:rPr>
              <a:t>(4,0)</a:t>
            </a:r>
            <a:r>
              <a:rPr lang="en-US" sz="1600" dirty="0" err="1">
                <a:solidFill>
                  <a:srgbClr val="F20153"/>
                </a:solidFill>
              </a:rPr>
              <a:t>と状態</a:t>
            </a:r>
            <a:r>
              <a:rPr lang="en-US" sz="1600" dirty="0">
                <a:solidFill>
                  <a:srgbClr val="F20153"/>
                </a:solidFill>
              </a:rPr>
              <a:t>(4,1) </a:t>
            </a:r>
            <a:r>
              <a:rPr lang="en-US" sz="1600" dirty="0" err="1">
                <a:solidFill>
                  <a:srgbClr val="F20153"/>
                </a:solidFill>
              </a:rPr>
              <a:t>で</a:t>
            </a:r>
            <a:r>
              <a:rPr lang="en-US" sz="1600" b="1" dirty="0" err="1">
                <a:solidFill>
                  <a:srgbClr val="F20153"/>
                </a:solidFill>
              </a:rPr>
              <a:t>a</a:t>
            </a:r>
            <a:r>
              <a:rPr lang="en-JP" sz="1600" b="1" dirty="0">
                <a:solidFill>
                  <a:srgbClr val="F20153"/>
                </a:solidFill>
              </a:rPr>
              <a:t>llow</a:t>
            </a:r>
            <a:r>
              <a:rPr lang="en-JP" sz="1600" dirty="0">
                <a:solidFill>
                  <a:srgbClr val="F20153"/>
                </a:solidFill>
              </a:rPr>
              <a:t>をしなければ，</a:t>
            </a:r>
            <a:br>
              <a:rPr lang="en-JP" sz="1600" dirty="0">
                <a:solidFill>
                  <a:srgbClr val="F20153"/>
                </a:solidFill>
              </a:rPr>
            </a:br>
            <a:r>
              <a:rPr lang="en-JP" sz="1600" dirty="0">
                <a:solidFill>
                  <a:srgbClr val="F20153"/>
                </a:solidFill>
              </a:rPr>
              <a:t>違反状態に到達することはない</a:t>
            </a:r>
          </a:p>
        </p:txBody>
      </p:sp>
      <p:sp>
        <p:nvSpPr>
          <p:cNvPr id="2" name="Rectangle 1">
            <a:extLst>
              <a:ext uri="{FF2B5EF4-FFF2-40B4-BE49-F238E27FC236}">
                <a16:creationId xmlns:a16="http://schemas.microsoft.com/office/drawing/2014/main" id="{295CB6FA-20A4-3EB3-46B9-E295427533E9}"/>
              </a:ext>
            </a:extLst>
          </p:cNvPr>
          <p:cNvSpPr/>
          <p:nvPr/>
        </p:nvSpPr>
        <p:spPr>
          <a:xfrm>
            <a:off x="147049" y="6215866"/>
            <a:ext cx="2024519" cy="5562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9" name="Straight Arrow Connector 8">
            <a:extLst>
              <a:ext uri="{FF2B5EF4-FFF2-40B4-BE49-F238E27FC236}">
                <a16:creationId xmlns:a16="http://schemas.microsoft.com/office/drawing/2014/main" id="{D40A9DB2-531E-5E52-EF28-1D84125B30A2}"/>
              </a:ext>
            </a:extLst>
          </p:cNvPr>
          <p:cNvCxnSpPr>
            <a:cxnSpLocks/>
          </p:cNvCxnSpPr>
          <p:nvPr/>
        </p:nvCxnSpPr>
        <p:spPr>
          <a:xfrm flipV="1">
            <a:off x="256106" y="6627613"/>
            <a:ext cx="482501" cy="1"/>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6E15B8-FFE7-1873-CBF8-8543ED71D546}"/>
              </a:ext>
            </a:extLst>
          </p:cNvPr>
          <p:cNvCxnSpPr>
            <a:cxnSpLocks/>
          </p:cNvCxnSpPr>
          <p:nvPr/>
        </p:nvCxnSpPr>
        <p:spPr>
          <a:xfrm flipV="1">
            <a:off x="235394" y="6375032"/>
            <a:ext cx="515549" cy="1665"/>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B223F2-593C-21F1-C793-7A08487D171F}"/>
              </a:ext>
            </a:extLst>
          </p:cNvPr>
          <p:cNvSpPr txBox="1"/>
          <p:nvPr/>
        </p:nvSpPr>
        <p:spPr>
          <a:xfrm>
            <a:off x="725040" y="6241200"/>
            <a:ext cx="1384030" cy="261610"/>
          </a:xfrm>
          <a:prstGeom prst="rect">
            <a:avLst/>
          </a:prstGeom>
          <a:noFill/>
        </p:spPr>
        <p:txBody>
          <a:bodyPr wrap="square" rtlCol="0">
            <a:spAutoFit/>
          </a:bodyPr>
          <a:lstStyle/>
          <a:p>
            <a:r>
              <a:rPr lang="en-JP" sz="1100" dirty="0"/>
              <a:t>：制御可能な事象</a:t>
            </a:r>
          </a:p>
        </p:txBody>
      </p:sp>
      <p:sp>
        <p:nvSpPr>
          <p:cNvPr id="14" name="TextBox 13">
            <a:extLst>
              <a:ext uri="{FF2B5EF4-FFF2-40B4-BE49-F238E27FC236}">
                <a16:creationId xmlns:a16="http://schemas.microsoft.com/office/drawing/2014/main" id="{B82CB2F6-AD8E-289F-88A0-A9D8551ED8BC}"/>
              </a:ext>
            </a:extLst>
          </p:cNvPr>
          <p:cNvSpPr txBox="1"/>
          <p:nvPr/>
        </p:nvSpPr>
        <p:spPr>
          <a:xfrm>
            <a:off x="726814" y="6479964"/>
            <a:ext cx="1447205" cy="261610"/>
          </a:xfrm>
          <a:prstGeom prst="rect">
            <a:avLst/>
          </a:prstGeom>
          <a:noFill/>
        </p:spPr>
        <p:txBody>
          <a:bodyPr wrap="square" rtlCol="0">
            <a:spAutoFit/>
          </a:bodyPr>
          <a:lstStyle/>
          <a:p>
            <a:r>
              <a:rPr lang="en-JP" sz="1100" dirty="0"/>
              <a:t>：制御不可能な事象</a:t>
            </a:r>
          </a:p>
        </p:txBody>
      </p:sp>
    </p:spTree>
    <p:extLst>
      <p:ext uri="{BB962C8B-B14F-4D97-AF65-F5344CB8AC3E}">
        <p14:creationId xmlns:p14="http://schemas.microsoft.com/office/powerpoint/2010/main" val="1871623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ounded Rectangle 100">
            <a:extLst>
              <a:ext uri="{FF2B5EF4-FFF2-40B4-BE49-F238E27FC236}">
                <a16:creationId xmlns:a16="http://schemas.microsoft.com/office/drawing/2014/main" id="{59E0B9F6-60CD-507E-CE9A-4D6C57F6876E}"/>
              </a:ext>
            </a:extLst>
          </p:cNvPr>
          <p:cNvSpPr/>
          <p:nvPr/>
        </p:nvSpPr>
        <p:spPr>
          <a:xfrm>
            <a:off x="960480" y="2988161"/>
            <a:ext cx="4834668" cy="3157503"/>
          </a:xfrm>
          <a:prstGeom prst="roundRect">
            <a:avLst>
              <a:gd name="adj" fmla="val 1039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9" name="Rounded Rectangle 88">
            <a:extLst>
              <a:ext uri="{FF2B5EF4-FFF2-40B4-BE49-F238E27FC236}">
                <a16:creationId xmlns:a16="http://schemas.microsoft.com/office/drawing/2014/main" id="{42AF9994-C9FE-D4BF-97DF-F303052884AC}"/>
              </a:ext>
            </a:extLst>
          </p:cNvPr>
          <p:cNvSpPr/>
          <p:nvPr/>
        </p:nvSpPr>
        <p:spPr>
          <a:xfrm>
            <a:off x="5877577" y="3358795"/>
            <a:ext cx="1847591" cy="2450332"/>
          </a:xfrm>
          <a:prstGeom prst="roundRect">
            <a:avLst/>
          </a:prstGeom>
          <a:solidFill>
            <a:schemeClr val="tx2">
              <a:lumMod val="90000"/>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schemeClr>
              </a:solidFill>
            </a:endParaRP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22</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制御器の導出</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（Step4）</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1"/>
            <a:ext cx="8585200" cy="135626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ゲーム空間</a:t>
            </a:r>
            <a:r>
              <a:rPr lang="ja-JP" altLang="en-US" sz="2800" b="0" i="0">
                <a:solidFill>
                  <a:schemeClr val="tx2">
                    <a:lumMod val="25000"/>
                  </a:schemeClr>
                </a:solidFill>
                <a:effectLst/>
                <a:latin typeface="Lato" panose="020F0502020204030203" pitchFamily="34" charset="0"/>
                <a:cs typeface="Lato" panose="020F0502020204030203" pitchFamily="34" charset="0"/>
              </a:rPr>
              <a:t>から</a:t>
            </a:r>
            <a:r>
              <a:rPr lang="ja-JP" altLang="en-US" sz="2800" b="1" i="0" u="sng">
                <a:solidFill>
                  <a:srgbClr val="FF0000"/>
                </a:solidFill>
                <a:effectLst/>
                <a:latin typeface="Lato" panose="020F0502020204030203" pitchFamily="34" charset="0"/>
                <a:cs typeface="Lato" panose="020F0502020204030203" pitchFamily="34" charset="0"/>
              </a:rPr>
              <a:t>制御器</a:t>
            </a:r>
            <a:r>
              <a:rPr lang="ja-JP" altLang="en-JP" sz="2800" b="0" i="0">
                <a:solidFill>
                  <a:schemeClr val="tx2">
                    <a:lumMod val="25000"/>
                  </a:schemeClr>
                </a:solidFill>
                <a:effectLst/>
                <a:latin typeface="Lato" panose="020F0502020204030203" pitchFamily="34" charset="0"/>
                <a:cs typeface="Lato" panose="020F0502020204030203" pitchFamily="34" charset="0"/>
              </a:rPr>
              <a:t>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安全性ゲーム：二人型対戦ゲーム理論に基づき，制御不可能な</a:t>
            </a:r>
            <a:r>
              <a:rPr lang="ja-JP" altLang="en-JP" sz="2000">
                <a:solidFill>
                  <a:schemeClr val="tx2">
                    <a:lumMod val="25000"/>
                  </a:schemeClr>
                </a:solidFill>
                <a:latin typeface="Lato" panose="020F0502020204030203" pitchFamily="34" charset="0"/>
                <a:cs typeface="Lato" panose="020F0502020204030203" pitchFamily="34" charset="0"/>
              </a:rPr>
              <a:t>事象が</a:t>
            </a:r>
            <a:r>
              <a:rPr lang="ja-JP" altLang="en-US" sz="2000">
                <a:solidFill>
                  <a:schemeClr val="tx2">
                    <a:lumMod val="25000"/>
                  </a:schemeClr>
                </a:solidFill>
                <a:latin typeface="Lato" panose="020F0502020204030203" pitchFamily="34" charset="0"/>
                <a:cs typeface="Lato" panose="020F0502020204030203" pitchFamily="34" charset="0"/>
              </a:rPr>
              <a:t>どのように生じたとしても，違反状態に到達しない状態を導出する．</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4330C882-D0E0-05F2-D37C-E73A8471097E}"/>
              </a:ext>
            </a:extLst>
          </p:cNvPr>
          <p:cNvSpPr txBox="1"/>
          <p:nvPr/>
        </p:nvSpPr>
        <p:spPr>
          <a:xfrm>
            <a:off x="9411023" y="2556813"/>
            <a:ext cx="1098378" cy="307777"/>
          </a:xfrm>
          <a:prstGeom prst="rect">
            <a:avLst/>
          </a:prstGeom>
          <a:noFill/>
        </p:spPr>
        <p:txBody>
          <a:bodyPr wrap="none" rtlCol="0">
            <a:spAutoFit/>
          </a:bodyPr>
          <a:lstStyle/>
          <a:p>
            <a:r>
              <a:rPr lang="en-JP" b="1" dirty="0"/>
              <a:t>ゲーム空間</a:t>
            </a:r>
          </a:p>
        </p:txBody>
      </p:sp>
      <p:sp>
        <p:nvSpPr>
          <p:cNvPr id="3" name="Oval 2">
            <a:extLst>
              <a:ext uri="{FF2B5EF4-FFF2-40B4-BE49-F238E27FC236}">
                <a16:creationId xmlns:a16="http://schemas.microsoft.com/office/drawing/2014/main" id="{58C9EF7C-2BA8-071C-B9BF-AC2205CEAE64}"/>
              </a:ext>
            </a:extLst>
          </p:cNvPr>
          <p:cNvSpPr/>
          <p:nvPr/>
        </p:nvSpPr>
        <p:spPr>
          <a:xfrm>
            <a:off x="1107530"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11" name="Oval 10">
            <a:extLst>
              <a:ext uri="{FF2B5EF4-FFF2-40B4-BE49-F238E27FC236}">
                <a16:creationId xmlns:a16="http://schemas.microsoft.com/office/drawing/2014/main" id="{45C431A3-CFEE-AD33-7838-915EE88C07F8}"/>
              </a:ext>
            </a:extLst>
          </p:cNvPr>
          <p:cNvSpPr/>
          <p:nvPr/>
        </p:nvSpPr>
        <p:spPr>
          <a:xfrm>
            <a:off x="2099264"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13" name="Oval 12">
            <a:extLst>
              <a:ext uri="{FF2B5EF4-FFF2-40B4-BE49-F238E27FC236}">
                <a16:creationId xmlns:a16="http://schemas.microsoft.com/office/drawing/2014/main" id="{78942F0B-00A9-C866-980C-C2BD6968196B}"/>
              </a:ext>
            </a:extLst>
          </p:cNvPr>
          <p:cNvSpPr/>
          <p:nvPr/>
        </p:nvSpPr>
        <p:spPr>
          <a:xfrm>
            <a:off x="3090998"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5" name="Straight Arrow Connector 14">
            <a:extLst>
              <a:ext uri="{FF2B5EF4-FFF2-40B4-BE49-F238E27FC236}">
                <a16:creationId xmlns:a16="http://schemas.microsoft.com/office/drawing/2014/main" id="{6DA49929-B12B-C716-5085-6AEC4E18FB32}"/>
              </a:ext>
            </a:extLst>
          </p:cNvPr>
          <p:cNvCxnSpPr>
            <a:stCxn id="3" idx="7"/>
            <a:endCxn id="11" idx="1"/>
          </p:cNvCxnSpPr>
          <p:nvPr/>
        </p:nvCxnSpPr>
        <p:spPr>
          <a:xfrm>
            <a:off x="1617499" y="3586290"/>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A1BE02-883D-C13A-C915-B551F11A4353}"/>
              </a:ext>
            </a:extLst>
          </p:cNvPr>
          <p:cNvCxnSpPr>
            <a:stCxn id="11" idx="7"/>
            <a:endCxn id="13" idx="1"/>
          </p:cNvCxnSpPr>
          <p:nvPr/>
        </p:nvCxnSpPr>
        <p:spPr>
          <a:xfrm>
            <a:off x="2609233" y="3586290"/>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92254B-7626-7F42-9709-FFD57C02B1B4}"/>
              </a:ext>
            </a:extLst>
          </p:cNvPr>
          <p:cNvCxnSpPr>
            <a:cxnSpLocks/>
            <a:stCxn id="11" idx="3"/>
            <a:endCxn id="3" idx="5"/>
          </p:cNvCxnSpPr>
          <p:nvPr/>
        </p:nvCxnSpPr>
        <p:spPr>
          <a:xfrm flipH="1">
            <a:off x="1617499" y="4008762"/>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7AFA8-C095-9D4F-F377-A27537C6FF01}"/>
              </a:ext>
            </a:extLst>
          </p:cNvPr>
          <p:cNvSpPr txBox="1"/>
          <p:nvPr/>
        </p:nvSpPr>
        <p:spPr>
          <a:xfrm>
            <a:off x="1525390" y="3269646"/>
            <a:ext cx="713808" cy="246221"/>
          </a:xfrm>
          <a:prstGeom prst="rect">
            <a:avLst/>
          </a:prstGeom>
          <a:noFill/>
        </p:spPr>
        <p:txBody>
          <a:bodyPr wrap="square" rtlCol="0">
            <a:spAutoFit/>
          </a:bodyPr>
          <a:lstStyle/>
          <a:p>
            <a:r>
              <a:rPr lang="en-US" sz="1000" b="1" dirty="0"/>
              <a:t>r</a:t>
            </a:r>
            <a:r>
              <a:rPr lang="en-JP" sz="1000" b="1" dirty="0"/>
              <a:t>eqEnter</a:t>
            </a:r>
          </a:p>
        </p:txBody>
      </p:sp>
      <p:sp>
        <p:nvSpPr>
          <p:cNvPr id="22" name="TextBox 21">
            <a:extLst>
              <a:ext uri="{FF2B5EF4-FFF2-40B4-BE49-F238E27FC236}">
                <a16:creationId xmlns:a16="http://schemas.microsoft.com/office/drawing/2014/main" id="{00621FE2-564D-1948-95D3-2D32690A6B43}"/>
              </a:ext>
            </a:extLst>
          </p:cNvPr>
          <p:cNvSpPr txBox="1"/>
          <p:nvPr/>
        </p:nvSpPr>
        <p:spPr>
          <a:xfrm>
            <a:off x="2590945" y="3269646"/>
            <a:ext cx="504298" cy="246221"/>
          </a:xfrm>
          <a:prstGeom prst="rect">
            <a:avLst/>
          </a:prstGeom>
          <a:noFill/>
        </p:spPr>
        <p:txBody>
          <a:bodyPr wrap="square" rtlCol="0">
            <a:spAutoFit/>
          </a:bodyPr>
          <a:lstStyle/>
          <a:p>
            <a:r>
              <a:rPr lang="en-US" sz="1000" b="1" dirty="0"/>
              <a:t>allow</a:t>
            </a:r>
            <a:endParaRPr lang="en-JP" sz="1000" b="1" dirty="0"/>
          </a:p>
        </p:txBody>
      </p:sp>
      <p:sp>
        <p:nvSpPr>
          <p:cNvPr id="23" name="TextBox 22">
            <a:extLst>
              <a:ext uri="{FF2B5EF4-FFF2-40B4-BE49-F238E27FC236}">
                <a16:creationId xmlns:a16="http://schemas.microsoft.com/office/drawing/2014/main" id="{F3C8BB33-C3D8-EDC2-D943-7C770F2877DC}"/>
              </a:ext>
            </a:extLst>
          </p:cNvPr>
          <p:cNvSpPr txBox="1"/>
          <p:nvPr/>
        </p:nvSpPr>
        <p:spPr>
          <a:xfrm>
            <a:off x="1696428" y="4003994"/>
            <a:ext cx="483300" cy="246221"/>
          </a:xfrm>
          <a:prstGeom prst="rect">
            <a:avLst/>
          </a:prstGeom>
          <a:noFill/>
        </p:spPr>
        <p:txBody>
          <a:bodyPr wrap="square" rtlCol="0">
            <a:spAutoFit/>
          </a:bodyPr>
          <a:lstStyle/>
          <a:p>
            <a:r>
              <a:rPr lang="en-US" sz="1000" b="1" dirty="0"/>
              <a:t>d</a:t>
            </a:r>
            <a:r>
              <a:rPr lang="en-JP" sz="1000" b="1" dirty="0"/>
              <a:t>eny</a:t>
            </a:r>
          </a:p>
        </p:txBody>
      </p:sp>
      <p:cxnSp>
        <p:nvCxnSpPr>
          <p:cNvPr id="24" name="Elbow Connector 23">
            <a:extLst>
              <a:ext uri="{FF2B5EF4-FFF2-40B4-BE49-F238E27FC236}">
                <a16:creationId xmlns:a16="http://schemas.microsoft.com/office/drawing/2014/main" id="{51BA8559-2B6B-7EEF-9680-EE276862CBBC}"/>
              </a:ext>
            </a:extLst>
          </p:cNvPr>
          <p:cNvCxnSpPr>
            <a:cxnSpLocks/>
            <a:stCxn id="25" idx="1"/>
            <a:endCxn id="3" idx="0"/>
          </p:cNvCxnSpPr>
          <p:nvPr/>
        </p:nvCxnSpPr>
        <p:spPr>
          <a:xfrm rot="16200000" flipV="1">
            <a:off x="2744498" y="2160559"/>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197DE9C-A1D0-0F43-3AA5-9CCA9E14F2B3}"/>
              </a:ext>
            </a:extLst>
          </p:cNvPr>
          <p:cNvSpPr/>
          <p:nvPr/>
        </p:nvSpPr>
        <p:spPr>
          <a:xfrm>
            <a:off x="4082732"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26" name="Oval 25">
            <a:extLst>
              <a:ext uri="{FF2B5EF4-FFF2-40B4-BE49-F238E27FC236}">
                <a16:creationId xmlns:a16="http://schemas.microsoft.com/office/drawing/2014/main" id="{EE593448-E4CF-84F2-508A-B7C1B3651C0A}"/>
              </a:ext>
            </a:extLst>
          </p:cNvPr>
          <p:cNvSpPr/>
          <p:nvPr/>
        </p:nvSpPr>
        <p:spPr>
          <a:xfrm>
            <a:off x="5074466" y="3491177"/>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27" name="Straight Arrow Connector 26">
            <a:extLst>
              <a:ext uri="{FF2B5EF4-FFF2-40B4-BE49-F238E27FC236}">
                <a16:creationId xmlns:a16="http://schemas.microsoft.com/office/drawing/2014/main" id="{C347E1EC-99D6-A8BE-CD60-E11491284E46}"/>
              </a:ext>
            </a:extLst>
          </p:cNvPr>
          <p:cNvCxnSpPr>
            <a:cxnSpLocks/>
            <a:stCxn id="13" idx="7"/>
            <a:endCxn id="25" idx="1"/>
          </p:cNvCxnSpPr>
          <p:nvPr/>
        </p:nvCxnSpPr>
        <p:spPr>
          <a:xfrm>
            <a:off x="3600967" y="3586290"/>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6FA1A7-E780-8191-EF1F-49AB8589FD02}"/>
              </a:ext>
            </a:extLst>
          </p:cNvPr>
          <p:cNvSpPr txBox="1"/>
          <p:nvPr/>
        </p:nvSpPr>
        <p:spPr>
          <a:xfrm>
            <a:off x="3557926" y="3273440"/>
            <a:ext cx="641226" cy="246221"/>
          </a:xfrm>
          <a:prstGeom prst="rect">
            <a:avLst/>
          </a:prstGeom>
          <a:noFill/>
        </p:spPr>
        <p:txBody>
          <a:bodyPr wrap="square" rtlCol="0">
            <a:spAutoFit/>
          </a:bodyPr>
          <a:lstStyle/>
          <a:p>
            <a:r>
              <a:rPr lang="en-US" sz="1000" b="1" dirty="0"/>
              <a:t>a</a:t>
            </a:r>
            <a:r>
              <a:rPr lang="en-JP" sz="1000" b="1" dirty="0"/>
              <a:t>rrive.1</a:t>
            </a:r>
          </a:p>
        </p:txBody>
      </p:sp>
      <p:sp>
        <p:nvSpPr>
          <p:cNvPr id="29" name="TextBox 28">
            <a:extLst>
              <a:ext uri="{FF2B5EF4-FFF2-40B4-BE49-F238E27FC236}">
                <a16:creationId xmlns:a16="http://schemas.microsoft.com/office/drawing/2014/main" id="{EB64C4AD-F836-028B-78C0-9097AF77DCDB}"/>
              </a:ext>
            </a:extLst>
          </p:cNvPr>
          <p:cNvSpPr txBox="1"/>
          <p:nvPr/>
        </p:nvSpPr>
        <p:spPr>
          <a:xfrm>
            <a:off x="2460348" y="2997588"/>
            <a:ext cx="683248" cy="246221"/>
          </a:xfrm>
          <a:prstGeom prst="rect">
            <a:avLst/>
          </a:prstGeom>
          <a:noFill/>
        </p:spPr>
        <p:txBody>
          <a:bodyPr wrap="square" rtlCol="0">
            <a:spAutoFit/>
          </a:bodyPr>
          <a:lstStyle/>
          <a:p>
            <a:r>
              <a:rPr lang="en-US" sz="1000" b="1" dirty="0"/>
              <a:t>leave</a:t>
            </a:r>
            <a:r>
              <a:rPr lang="en-JP" sz="1000" b="1" dirty="0"/>
              <a:t>.0</a:t>
            </a:r>
          </a:p>
        </p:txBody>
      </p:sp>
      <p:sp>
        <p:nvSpPr>
          <p:cNvPr id="30" name="Oval 29">
            <a:extLst>
              <a:ext uri="{FF2B5EF4-FFF2-40B4-BE49-F238E27FC236}">
                <a16:creationId xmlns:a16="http://schemas.microsoft.com/office/drawing/2014/main" id="{0CAB5474-ED81-6936-D857-DD369ACDEE2D}"/>
              </a:ext>
            </a:extLst>
          </p:cNvPr>
          <p:cNvSpPr/>
          <p:nvPr/>
        </p:nvSpPr>
        <p:spPr>
          <a:xfrm>
            <a:off x="6062171" y="3491177"/>
            <a:ext cx="597466" cy="597466"/>
          </a:xfrm>
          <a:prstGeom prst="ellipse">
            <a:avLst/>
          </a:prstGeom>
          <a:solidFill>
            <a:schemeClr val="bg1">
              <a:lumMod val="7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5,0</a:t>
            </a:r>
          </a:p>
          <a:p>
            <a:pPr algn="ctr"/>
            <a:r>
              <a:rPr lang="en-JP" sz="1200" b="1" dirty="0">
                <a:solidFill>
                  <a:schemeClr val="bg1"/>
                </a:solidFill>
              </a:rPr>
              <a:t>(0)</a:t>
            </a:r>
            <a:endParaRPr lang="en-JP" sz="1800" b="1" dirty="0">
              <a:solidFill>
                <a:schemeClr val="bg1"/>
              </a:solidFill>
            </a:endParaRPr>
          </a:p>
        </p:txBody>
      </p:sp>
      <p:cxnSp>
        <p:nvCxnSpPr>
          <p:cNvPr id="31" name="Straight Arrow Connector 30">
            <a:extLst>
              <a:ext uri="{FF2B5EF4-FFF2-40B4-BE49-F238E27FC236}">
                <a16:creationId xmlns:a16="http://schemas.microsoft.com/office/drawing/2014/main" id="{81A109B7-5D17-AF9B-B68F-AF25F3A9F560}"/>
              </a:ext>
            </a:extLst>
          </p:cNvPr>
          <p:cNvCxnSpPr>
            <a:cxnSpLocks/>
            <a:stCxn id="26" idx="7"/>
            <a:endCxn id="30" idx="1"/>
          </p:cNvCxnSpPr>
          <p:nvPr/>
        </p:nvCxnSpPr>
        <p:spPr>
          <a:xfrm>
            <a:off x="5584435" y="3578674"/>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85E7FCB-C789-1B3C-9D4A-1D4ACDC9A307}"/>
              </a:ext>
            </a:extLst>
          </p:cNvPr>
          <p:cNvCxnSpPr>
            <a:cxnSpLocks/>
            <a:stCxn id="26" idx="3"/>
            <a:endCxn id="25" idx="5"/>
          </p:cNvCxnSpPr>
          <p:nvPr/>
        </p:nvCxnSpPr>
        <p:spPr>
          <a:xfrm flipH="1">
            <a:off x="4592701" y="4001146"/>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7AD3E64-26D1-0866-1DB1-7D13A721A7F6}"/>
              </a:ext>
            </a:extLst>
          </p:cNvPr>
          <p:cNvSpPr txBox="1"/>
          <p:nvPr/>
        </p:nvSpPr>
        <p:spPr>
          <a:xfrm>
            <a:off x="4660050" y="3993008"/>
            <a:ext cx="482798" cy="246221"/>
          </a:xfrm>
          <a:prstGeom prst="rect">
            <a:avLst/>
          </a:prstGeom>
          <a:noFill/>
        </p:spPr>
        <p:txBody>
          <a:bodyPr wrap="square" rtlCol="0">
            <a:spAutoFit/>
          </a:bodyPr>
          <a:lstStyle/>
          <a:p>
            <a:r>
              <a:rPr lang="en-US" sz="1000" b="1" dirty="0"/>
              <a:t>d</a:t>
            </a:r>
            <a:r>
              <a:rPr lang="en-JP" sz="1000" b="1" dirty="0"/>
              <a:t>eny</a:t>
            </a:r>
          </a:p>
        </p:txBody>
      </p:sp>
      <p:cxnSp>
        <p:nvCxnSpPr>
          <p:cNvPr id="34" name="Straight Arrow Connector 33">
            <a:extLst>
              <a:ext uri="{FF2B5EF4-FFF2-40B4-BE49-F238E27FC236}">
                <a16:creationId xmlns:a16="http://schemas.microsoft.com/office/drawing/2014/main" id="{F2A4C2C2-2430-B7C0-E14D-3521E2E62E54}"/>
              </a:ext>
            </a:extLst>
          </p:cNvPr>
          <p:cNvCxnSpPr>
            <a:cxnSpLocks/>
            <a:stCxn id="25" idx="7"/>
            <a:endCxn id="26" idx="1"/>
          </p:cNvCxnSpPr>
          <p:nvPr/>
        </p:nvCxnSpPr>
        <p:spPr>
          <a:xfrm flipV="1">
            <a:off x="4592701" y="3578674"/>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97AE800-D576-7B09-5EB2-9A766232B5F9}"/>
              </a:ext>
            </a:extLst>
          </p:cNvPr>
          <p:cNvSpPr txBox="1"/>
          <p:nvPr/>
        </p:nvSpPr>
        <p:spPr>
          <a:xfrm>
            <a:off x="4505948" y="3265339"/>
            <a:ext cx="713808" cy="246221"/>
          </a:xfrm>
          <a:prstGeom prst="rect">
            <a:avLst/>
          </a:prstGeom>
          <a:noFill/>
        </p:spPr>
        <p:txBody>
          <a:bodyPr wrap="square" rtlCol="0">
            <a:spAutoFit/>
          </a:bodyPr>
          <a:lstStyle/>
          <a:p>
            <a:r>
              <a:rPr lang="en-US" sz="1000" b="1" dirty="0"/>
              <a:t>r</a:t>
            </a:r>
            <a:r>
              <a:rPr lang="en-JP" sz="1000" b="1" dirty="0"/>
              <a:t>eqEnter</a:t>
            </a:r>
          </a:p>
        </p:txBody>
      </p:sp>
      <p:sp>
        <p:nvSpPr>
          <p:cNvPr id="36" name="TextBox 35">
            <a:extLst>
              <a:ext uri="{FF2B5EF4-FFF2-40B4-BE49-F238E27FC236}">
                <a16:creationId xmlns:a16="http://schemas.microsoft.com/office/drawing/2014/main" id="{694B74DA-B8C2-506E-3233-DF9635016440}"/>
              </a:ext>
            </a:extLst>
          </p:cNvPr>
          <p:cNvSpPr txBox="1"/>
          <p:nvPr/>
        </p:nvSpPr>
        <p:spPr>
          <a:xfrm>
            <a:off x="5578767" y="3265338"/>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37" name="TextBox 36">
            <a:extLst>
              <a:ext uri="{FF2B5EF4-FFF2-40B4-BE49-F238E27FC236}">
                <a16:creationId xmlns:a16="http://schemas.microsoft.com/office/drawing/2014/main" id="{3D00132D-085A-5E82-D331-6F63B37C65CB}"/>
              </a:ext>
            </a:extLst>
          </p:cNvPr>
          <p:cNvSpPr txBox="1"/>
          <p:nvPr/>
        </p:nvSpPr>
        <p:spPr>
          <a:xfrm>
            <a:off x="6659637" y="3519661"/>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38" name="Oval 37">
            <a:extLst>
              <a:ext uri="{FF2B5EF4-FFF2-40B4-BE49-F238E27FC236}">
                <a16:creationId xmlns:a16="http://schemas.microsoft.com/office/drawing/2014/main" id="{C7BC6C08-1334-847F-4530-523979CD4C1C}"/>
              </a:ext>
            </a:extLst>
          </p:cNvPr>
          <p:cNvSpPr/>
          <p:nvPr/>
        </p:nvSpPr>
        <p:spPr>
          <a:xfrm>
            <a:off x="1107530"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39" name="Oval 38">
            <a:extLst>
              <a:ext uri="{FF2B5EF4-FFF2-40B4-BE49-F238E27FC236}">
                <a16:creationId xmlns:a16="http://schemas.microsoft.com/office/drawing/2014/main" id="{3F7FCA7A-DD40-8D47-EB33-A201571DD980}"/>
              </a:ext>
            </a:extLst>
          </p:cNvPr>
          <p:cNvSpPr/>
          <p:nvPr/>
        </p:nvSpPr>
        <p:spPr>
          <a:xfrm>
            <a:off x="2099264"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40" name="Oval 39">
            <a:extLst>
              <a:ext uri="{FF2B5EF4-FFF2-40B4-BE49-F238E27FC236}">
                <a16:creationId xmlns:a16="http://schemas.microsoft.com/office/drawing/2014/main" id="{C630CF0A-2080-7A19-2344-3C9BF203AB0B}"/>
              </a:ext>
            </a:extLst>
          </p:cNvPr>
          <p:cNvSpPr/>
          <p:nvPr/>
        </p:nvSpPr>
        <p:spPr>
          <a:xfrm>
            <a:off x="3090998"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41" name="Straight Arrow Connector 40">
            <a:extLst>
              <a:ext uri="{FF2B5EF4-FFF2-40B4-BE49-F238E27FC236}">
                <a16:creationId xmlns:a16="http://schemas.microsoft.com/office/drawing/2014/main" id="{FEB01C21-CFA4-75B7-6E8D-9A7E9A9CC163}"/>
              </a:ext>
            </a:extLst>
          </p:cNvPr>
          <p:cNvCxnSpPr>
            <a:stCxn id="38" idx="7"/>
            <a:endCxn id="39" idx="1"/>
          </p:cNvCxnSpPr>
          <p:nvPr/>
        </p:nvCxnSpPr>
        <p:spPr>
          <a:xfrm>
            <a:off x="1617499" y="5174476"/>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5DE9E3E-BBE4-CAA4-9207-5160C388856D}"/>
              </a:ext>
            </a:extLst>
          </p:cNvPr>
          <p:cNvCxnSpPr>
            <a:stCxn id="39" idx="7"/>
            <a:endCxn id="40" idx="1"/>
          </p:cNvCxnSpPr>
          <p:nvPr/>
        </p:nvCxnSpPr>
        <p:spPr>
          <a:xfrm>
            <a:off x="2609233" y="5174476"/>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8842ED8-CADC-9248-6EE8-B9582B238798}"/>
              </a:ext>
            </a:extLst>
          </p:cNvPr>
          <p:cNvCxnSpPr>
            <a:cxnSpLocks/>
            <a:stCxn id="39" idx="3"/>
            <a:endCxn id="38" idx="5"/>
          </p:cNvCxnSpPr>
          <p:nvPr/>
        </p:nvCxnSpPr>
        <p:spPr>
          <a:xfrm flipH="1">
            <a:off x="1617499" y="5596948"/>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2A7E673-3D60-72C6-AC02-13C4C55EE5EC}"/>
              </a:ext>
            </a:extLst>
          </p:cNvPr>
          <p:cNvSpPr txBox="1"/>
          <p:nvPr/>
        </p:nvSpPr>
        <p:spPr>
          <a:xfrm>
            <a:off x="1525390" y="4857832"/>
            <a:ext cx="713808" cy="246221"/>
          </a:xfrm>
          <a:prstGeom prst="rect">
            <a:avLst/>
          </a:prstGeom>
          <a:noFill/>
        </p:spPr>
        <p:txBody>
          <a:bodyPr wrap="square" rtlCol="0">
            <a:spAutoFit/>
          </a:bodyPr>
          <a:lstStyle/>
          <a:p>
            <a:r>
              <a:rPr lang="en-US" sz="1000" b="1" dirty="0"/>
              <a:t>r</a:t>
            </a:r>
            <a:r>
              <a:rPr lang="en-JP" sz="1000" b="1" dirty="0"/>
              <a:t>eqEnter</a:t>
            </a:r>
          </a:p>
        </p:txBody>
      </p:sp>
      <p:sp>
        <p:nvSpPr>
          <p:cNvPr id="45" name="TextBox 44">
            <a:extLst>
              <a:ext uri="{FF2B5EF4-FFF2-40B4-BE49-F238E27FC236}">
                <a16:creationId xmlns:a16="http://schemas.microsoft.com/office/drawing/2014/main" id="{36EB2F95-69E6-AA43-AC15-3D0B7DA1F6F3}"/>
              </a:ext>
            </a:extLst>
          </p:cNvPr>
          <p:cNvSpPr txBox="1"/>
          <p:nvPr/>
        </p:nvSpPr>
        <p:spPr>
          <a:xfrm>
            <a:off x="2590945" y="4857832"/>
            <a:ext cx="504298" cy="246221"/>
          </a:xfrm>
          <a:prstGeom prst="rect">
            <a:avLst/>
          </a:prstGeom>
          <a:noFill/>
        </p:spPr>
        <p:txBody>
          <a:bodyPr wrap="square" rtlCol="0">
            <a:spAutoFit/>
          </a:bodyPr>
          <a:lstStyle/>
          <a:p>
            <a:r>
              <a:rPr lang="en-US" sz="1000" b="1" dirty="0"/>
              <a:t>allow</a:t>
            </a:r>
            <a:endParaRPr lang="en-JP" sz="1000" b="1" dirty="0"/>
          </a:p>
        </p:txBody>
      </p:sp>
      <p:sp>
        <p:nvSpPr>
          <p:cNvPr id="46" name="TextBox 45">
            <a:extLst>
              <a:ext uri="{FF2B5EF4-FFF2-40B4-BE49-F238E27FC236}">
                <a16:creationId xmlns:a16="http://schemas.microsoft.com/office/drawing/2014/main" id="{834FFDD1-8BAB-C71D-4F61-A20C9C7B19DD}"/>
              </a:ext>
            </a:extLst>
          </p:cNvPr>
          <p:cNvSpPr txBox="1"/>
          <p:nvPr/>
        </p:nvSpPr>
        <p:spPr>
          <a:xfrm>
            <a:off x="1696428" y="5592180"/>
            <a:ext cx="483300" cy="246221"/>
          </a:xfrm>
          <a:prstGeom prst="rect">
            <a:avLst/>
          </a:prstGeom>
          <a:noFill/>
        </p:spPr>
        <p:txBody>
          <a:bodyPr wrap="square" rtlCol="0">
            <a:spAutoFit/>
          </a:bodyPr>
          <a:lstStyle/>
          <a:p>
            <a:r>
              <a:rPr lang="en-US" sz="1000" b="1" dirty="0"/>
              <a:t>d</a:t>
            </a:r>
            <a:r>
              <a:rPr lang="en-JP" sz="1000" b="1" dirty="0"/>
              <a:t>eny</a:t>
            </a:r>
          </a:p>
        </p:txBody>
      </p:sp>
      <p:cxnSp>
        <p:nvCxnSpPr>
          <p:cNvPr id="47" name="Elbow Connector 46">
            <a:extLst>
              <a:ext uri="{FF2B5EF4-FFF2-40B4-BE49-F238E27FC236}">
                <a16:creationId xmlns:a16="http://schemas.microsoft.com/office/drawing/2014/main" id="{A498CE5E-D782-B28D-4CCA-4E9AFEC89DB9}"/>
              </a:ext>
            </a:extLst>
          </p:cNvPr>
          <p:cNvCxnSpPr>
            <a:cxnSpLocks/>
            <a:stCxn id="48" idx="3"/>
            <a:endCxn id="38" idx="4"/>
          </p:cNvCxnSpPr>
          <p:nvPr/>
        </p:nvCxnSpPr>
        <p:spPr>
          <a:xfrm rot="5400000">
            <a:off x="2744498" y="4258713"/>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3FB6C72-CBA4-5316-C32F-D05316CD8FE9}"/>
              </a:ext>
            </a:extLst>
          </p:cNvPr>
          <p:cNvSpPr/>
          <p:nvPr/>
        </p:nvSpPr>
        <p:spPr>
          <a:xfrm>
            <a:off x="4082732"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49" name="Oval 48">
            <a:extLst>
              <a:ext uri="{FF2B5EF4-FFF2-40B4-BE49-F238E27FC236}">
                <a16:creationId xmlns:a16="http://schemas.microsoft.com/office/drawing/2014/main" id="{C7451895-A337-F2D8-C38E-6C4CE9F0F9FD}"/>
              </a:ext>
            </a:extLst>
          </p:cNvPr>
          <p:cNvSpPr/>
          <p:nvPr/>
        </p:nvSpPr>
        <p:spPr>
          <a:xfrm>
            <a:off x="5074466" y="507936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0" name="Straight Arrow Connector 49">
            <a:extLst>
              <a:ext uri="{FF2B5EF4-FFF2-40B4-BE49-F238E27FC236}">
                <a16:creationId xmlns:a16="http://schemas.microsoft.com/office/drawing/2014/main" id="{DB3E5D94-69A4-6EC9-A081-6E818695DD17}"/>
              </a:ext>
            </a:extLst>
          </p:cNvPr>
          <p:cNvCxnSpPr>
            <a:cxnSpLocks/>
            <a:stCxn id="40" idx="7"/>
            <a:endCxn id="48" idx="1"/>
          </p:cNvCxnSpPr>
          <p:nvPr/>
        </p:nvCxnSpPr>
        <p:spPr>
          <a:xfrm>
            <a:off x="3600967" y="5174476"/>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05F59A3-7E49-3578-DA1C-AC3FDEADC4D1}"/>
              </a:ext>
            </a:extLst>
          </p:cNvPr>
          <p:cNvSpPr txBox="1"/>
          <p:nvPr/>
        </p:nvSpPr>
        <p:spPr>
          <a:xfrm>
            <a:off x="3557926" y="4861626"/>
            <a:ext cx="641226" cy="246221"/>
          </a:xfrm>
          <a:prstGeom prst="rect">
            <a:avLst/>
          </a:prstGeom>
          <a:noFill/>
        </p:spPr>
        <p:txBody>
          <a:bodyPr wrap="square" rtlCol="0">
            <a:spAutoFit/>
          </a:bodyPr>
          <a:lstStyle/>
          <a:p>
            <a:r>
              <a:rPr lang="en-US" sz="1000" b="1" dirty="0"/>
              <a:t>a</a:t>
            </a:r>
            <a:r>
              <a:rPr lang="en-JP" sz="1000" b="1" dirty="0"/>
              <a:t>rrive.1</a:t>
            </a:r>
          </a:p>
        </p:txBody>
      </p:sp>
      <p:sp>
        <p:nvSpPr>
          <p:cNvPr id="52" name="TextBox 51">
            <a:extLst>
              <a:ext uri="{FF2B5EF4-FFF2-40B4-BE49-F238E27FC236}">
                <a16:creationId xmlns:a16="http://schemas.microsoft.com/office/drawing/2014/main" id="{F4A8E283-FE90-03B8-4B09-ED1DEB82EAC1}"/>
              </a:ext>
            </a:extLst>
          </p:cNvPr>
          <p:cNvSpPr txBox="1"/>
          <p:nvPr/>
        </p:nvSpPr>
        <p:spPr>
          <a:xfrm>
            <a:off x="2460348" y="5922066"/>
            <a:ext cx="683248" cy="246221"/>
          </a:xfrm>
          <a:prstGeom prst="rect">
            <a:avLst/>
          </a:prstGeom>
          <a:noFill/>
        </p:spPr>
        <p:txBody>
          <a:bodyPr wrap="square" rtlCol="0">
            <a:spAutoFit/>
          </a:bodyPr>
          <a:lstStyle/>
          <a:p>
            <a:r>
              <a:rPr lang="en-US" sz="1000" b="1" dirty="0"/>
              <a:t>leave</a:t>
            </a:r>
            <a:r>
              <a:rPr lang="en-JP" sz="1000" b="1" dirty="0"/>
              <a:t>.0</a:t>
            </a:r>
          </a:p>
        </p:txBody>
      </p:sp>
      <p:sp>
        <p:nvSpPr>
          <p:cNvPr id="53" name="Oval 52">
            <a:extLst>
              <a:ext uri="{FF2B5EF4-FFF2-40B4-BE49-F238E27FC236}">
                <a16:creationId xmlns:a16="http://schemas.microsoft.com/office/drawing/2014/main" id="{C1274289-38F0-C306-15BC-AB961AE330C5}"/>
              </a:ext>
            </a:extLst>
          </p:cNvPr>
          <p:cNvSpPr/>
          <p:nvPr/>
        </p:nvSpPr>
        <p:spPr>
          <a:xfrm>
            <a:off x="6062171" y="5079363"/>
            <a:ext cx="597466" cy="597466"/>
          </a:xfrm>
          <a:prstGeom prst="ellipse">
            <a:avLst/>
          </a:prstGeom>
          <a:solidFill>
            <a:schemeClr val="bg1">
              <a:lumMod val="7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5,1</a:t>
            </a:r>
          </a:p>
          <a:p>
            <a:pPr algn="ctr"/>
            <a:r>
              <a:rPr lang="en-JP" sz="1200" b="1" dirty="0">
                <a:solidFill>
                  <a:schemeClr val="bg1"/>
                </a:solidFill>
              </a:rPr>
              <a:t>(0)</a:t>
            </a:r>
            <a:endParaRPr lang="en-JP" sz="1800" b="1" dirty="0">
              <a:solidFill>
                <a:schemeClr val="bg1"/>
              </a:solidFill>
            </a:endParaRPr>
          </a:p>
        </p:txBody>
      </p:sp>
      <p:cxnSp>
        <p:nvCxnSpPr>
          <p:cNvPr id="54" name="Straight Arrow Connector 53">
            <a:extLst>
              <a:ext uri="{FF2B5EF4-FFF2-40B4-BE49-F238E27FC236}">
                <a16:creationId xmlns:a16="http://schemas.microsoft.com/office/drawing/2014/main" id="{41CB63F6-695A-302A-571B-CFBEEF355F2C}"/>
              </a:ext>
            </a:extLst>
          </p:cNvPr>
          <p:cNvCxnSpPr>
            <a:cxnSpLocks/>
            <a:stCxn id="49" idx="7"/>
            <a:endCxn id="53" idx="1"/>
          </p:cNvCxnSpPr>
          <p:nvPr/>
        </p:nvCxnSpPr>
        <p:spPr>
          <a:xfrm>
            <a:off x="5584435" y="5166860"/>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3B40D0-538D-B324-0C9A-1820FBC55E0F}"/>
              </a:ext>
            </a:extLst>
          </p:cNvPr>
          <p:cNvCxnSpPr>
            <a:cxnSpLocks/>
            <a:stCxn id="49" idx="3"/>
            <a:endCxn id="48" idx="5"/>
          </p:cNvCxnSpPr>
          <p:nvPr/>
        </p:nvCxnSpPr>
        <p:spPr>
          <a:xfrm flipH="1">
            <a:off x="4592701" y="5589332"/>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E3B5A84-6355-D721-0F00-BC996B978E33}"/>
              </a:ext>
            </a:extLst>
          </p:cNvPr>
          <p:cNvSpPr txBox="1"/>
          <p:nvPr/>
        </p:nvSpPr>
        <p:spPr>
          <a:xfrm>
            <a:off x="4660050" y="5581194"/>
            <a:ext cx="482798" cy="246221"/>
          </a:xfrm>
          <a:prstGeom prst="rect">
            <a:avLst/>
          </a:prstGeom>
          <a:noFill/>
        </p:spPr>
        <p:txBody>
          <a:bodyPr wrap="square" rtlCol="0">
            <a:spAutoFit/>
          </a:bodyPr>
          <a:lstStyle/>
          <a:p>
            <a:r>
              <a:rPr lang="en-US" sz="1000" b="1" dirty="0"/>
              <a:t>d</a:t>
            </a:r>
            <a:r>
              <a:rPr lang="en-JP" sz="1000" b="1" dirty="0"/>
              <a:t>eny</a:t>
            </a:r>
          </a:p>
        </p:txBody>
      </p:sp>
      <p:cxnSp>
        <p:nvCxnSpPr>
          <p:cNvPr id="57" name="Straight Arrow Connector 56">
            <a:extLst>
              <a:ext uri="{FF2B5EF4-FFF2-40B4-BE49-F238E27FC236}">
                <a16:creationId xmlns:a16="http://schemas.microsoft.com/office/drawing/2014/main" id="{D91387CA-3295-10D2-3AE2-18A8E5C006CD}"/>
              </a:ext>
            </a:extLst>
          </p:cNvPr>
          <p:cNvCxnSpPr>
            <a:cxnSpLocks/>
            <a:stCxn id="48" idx="7"/>
            <a:endCxn id="49" idx="1"/>
          </p:cNvCxnSpPr>
          <p:nvPr/>
        </p:nvCxnSpPr>
        <p:spPr>
          <a:xfrm flipV="1">
            <a:off x="4592701" y="5166860"/>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FA55BA1-0CBF-8F82-1BF1-36626DBBC52B}"/>
              </a:ext>
            </a:extLst>
          </p:cNvPr>
          <p:cNvSpPr txBox="1"/>
          <p:nvPr/>
        </p:nvSpPr>
        <p:spPr>
          <a:xfrm>
            <a:off x="4505948" y="4853525"/>
            <a:ext cx="713808" cy="246221"/>
          </a:xfrm>
          <a:prstGeom prst="rect">
            <a:avLst/>
          </a:prstGeom>
          <a:noFill/>
        </p:spPr>
        <p:txBody>
          <a:bodyPr wrap="square" rtlCol="0">
            <a:spAutoFit/>
          </a:bodyPr>
          <a:lstStyle/>
          <a:p>
            <a:r>
              <a:rPr lang="en-US" sz="1000" b="1" dirty="0"/>
              <a:t>r</a:t>
            </a:r>
            <a:r>
              <a:rPr lang="en-JP" sz="1000" b="1" dirty="0"/>
              <a:t>eqEnter</a:t>
            </a:r>
          </a:p>
        </p:txBody>
      </p:sp>
      <p:sp>
        <p:nvSpPr>
          <p:cNvPr id="59" name="TextBox 58">
            <a:extLst>
              <a:ext uri="{FF2B5EF4-FFF2-40B4-BE49-F238E27FC236}">
                <a16:creationId xmlns:a16="http://schemas.microsoft.com/office/drawing/2014/main" id="{BA452A04-0997-B1CA-DDB3-CC290EC1A971}"/>
              </a:ext>
            </a:extLst>
          </p:cNvPr>
          <p:cNvSpPr txBox="1"/>
          <p:nvPr/>
        </p:nvSpPr>
        <p:spPr>
          <a:xfrm>
            <a:off x="5578767" y="4853524"/>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60" name="TextBox 59">
            <a:extLst>
              <a:ext uri="{FF2B5EF4-FFF2-40B4-BE49-F238E27FC236}">
                <a16:creationId xmlns:a16="http://schemas.microsoft.com/office/drawing/2014/main" id="{87A53CC6-0088-9273-C834-2FBF6D27DCF8}"/>
              </a:ext>
            </a:extLst>
          </p:cNvPr>
          <p:cNvSpPr txBox="1"/>
          <p:nvPr/>
        </p:nvSpPr>
        <p:spPr>
          <a:xfrm>
            <a:off x="6675048" y="5119861"/>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cxnSp>
        <p:nvCxnSpPr>
          <p:cNvPr id="61" name="Straight Arrow Connector 60">
            <a:extLst>
              <a:ext uri="{FF2B5EF4-FFF2-40B4-BE49-F238E27FC236}">
                <a16:creationId xmlns:a16="http://schemas.microsoft.com/office/drawing/2014/main" id="{7CC27D4D-3FF6-5231-C04B-5BEB8D41AAE1}"/>
              </a:ext>
            </a:extLst>
          </p:cNvPr>
          <p:cNvCxnSpPr>
            <a:cxnSpLocks/>
            <a:stCxn id="3" idx="3"/>
            <a:endCxn id="38" idx="1"/>
          </p:cNvCxnSpPr>
          <p:nvPr/>
        </p:nvCxnSpPr>
        <p:spPr>
          <a:xfrm>
            <a:off x="1195027"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478332-2746-B642-E5FB-2691AF309EB2}"/>
              </a:ext>
            </a:extLst>
          </p:cNvPr>
          <p:cNvCxnSpPr>
            <a:cxnSpLocks/>
            <a:stCxn id="38" idx="0"/>
            <a:endCxn id="3" idx="4"/>
          </p:cNvCxnSpPr>
          <p:nvPr/>
        </p:nvCxnSpPr>
        <p:spPr>
          <a:xfrm flipV="1">
            <a:off x="1406263"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96BE401-D994-9A68-DC8D-C0C15CA8F525}"/>
              </a:ext>
            </a:extLst>
          </p:cNvPr>
          <p:cNvSpPr txBox="1"/>
          <p:nvPr/>
        </p:nvSpPr>
        <p:spPr>
          <a:xfrm rot="16200000">
            <a:off x="830880" y="4452999"/>
            <a:ext cx="483301" cy="246221"/>
          </a:xfrm>
          <a:prstGeom prst="rect">
            <a:avLst/>
          </a:prstGeom>
          <a:noFill/>
        </p:spPr>
        <p:txBody>
          <a:bodyPr wrap="square" rtlCol="0">
            <a:spAutoFit/>
          </a:bodyPr>
          <a:lstStyle/>
          <a:p>
            <a:r>
              <a:rPr lang="en-US" sz="1000" b="1" dirty="0"/>
              <a:t>alert</a:t>
            </a:r>
            <a:endParaRPr lang="en-JP" sz="1000" b="1" dirty="0"/>
          </a:p>
        </p:txBody>
      </p:sp>
      <p:sp>
        <p:nvSpPr>
          <p:cNvPr id="64" name="TextBox 63">
            <a:extLst>
              <a:ext uri="{FF2B5EF4-FFF2-40B4-BE49-F238E27FC236}">
                <a16:creationId xmlns:a16="http://schemas.microsoft.com/office/drawing/2014/main" id="{1A8EE981-61F4-25FD-3AAF-5A3B4C030CED}"/>
              </a:ext>
            </a:extLst>
          </p:cNvPr>
          <p:cNvSpPr txBox="1"/>
          <p:nvPr/>
        </p:nvSpPr>
        <p:spPr>
          <a:xfrm rot="5400000">
            <a:off x="1169562" y="4498421"/>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65" name="Straight Arrow Connector 64">
            <a:extLst>
              <a:ext uri="{FF2B5EF4-FFF2-40B4-BE49-F238E27FC236}">
                <a16:creationId xmlns:a16="http://schemas.microsoft.com/office/drawing/2014/main" id="{7A415256-9BFF-045A-597A-3C909EDCED22}"/>
              </a:ext>
            </a:extLst>
          </p:cNvPr>
          <p:cNvCxnSpPr>
            <a:cxnSpLocks/>
            <a:stCxn id="11" idx="3"/>
            <a:endCxn id="39" idx="1"/>
          </p:cNvCxnSpPr>
          <p:nvPr/>
        </p:nvCxnSpPr>
        <p:spPr>
          <a:xfrm>
            <a:off x="2186761"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3848B00-4F3B-A5FB-0D5D-8DA5B567E84C}"/>
              </a:ext>
            </a:extLst>
          </p:cNvPr>
          <p:cNvCxnSpPr>
            <a:cxnSpLocks/>
            <a:stCxn id="39" idx="0"/>
            <a:endCxn id="11" idx="4"/>
          </p:cNvCxnSpPr>
          <p:nvPr/>
        </p:nvCxnSpPr>
        <p:spPr>
          <a:xfrm flipV="1">
            <a:off x="2397997"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6CE85A2-7456-0DFF-F6BF-F6AA82C7E5BE}"/>
              </a:ext>
            </a:extLst>
          </p:cNvPr>
          <p:cNvSpPr txBox="1"/>
          <p:nvPr/>
        </p:nvSpPr>
        <p:spPr>
          <a:xfrm rot="5400000">
            <a:off x="2174187" y="4498420"/>
            <a:ext cx="706959" cy="246221"/>
          </a:xfrm>
          <a:prstGeom prst="rect">
            <a:avLst/>
          </a:prstGeom>
          <a:noFill/>
        </p:spPr>
        <p:txBody>
          <a:bodyPr wrap="square" rtlCol="0">
            <a:spAutoFit/>
          </a:bodyPr>
          <a:lstStyle/>
          <a:p>
            <a:r>
              <a:rPr lang="en-US" sz="1000" b="1" dirty="0"/>
              <a:t>a</a:t>
            </a:r>
            <a:r>
              <a:rPr lang="en-JP" sz="1000" b="1" dirty="0"/>
              <a:t>ll clear</a:t>
            </a:r>
          </a:p>
        </p:txBody>
      </p:sp>
      <p:sp>
        <p:nvSpPr>
          <p:cNvPr id="68" name="TextBox 67">
            <a:extLst>
              <a:ext uri="{FF2B5EF4-FFF2-40B4-BE49-F238E27FC236}">
                <a16:creationId xmlns:a16="http://schemas.microsoft.com/office/drawing/2014/main" id="{4649590F-FD7C-3AA2-F7F4-8D7ABE68BFEB}"/>
              </a:ext>
            </a:extLst>
          </p:cNvPr>
          <p:cNvSpPr txBox="1"/>
          <p:nvPr/>
        </p:nvSpPr>
        <p:spPr>
          <a:xfrm rot="16200000">
            <a:off x="1822816" y="4452603"/>
            <a:ext cx="483301" cy="246221"/>
          </a:xfrm>
          <a:prstGeom prst="rect">
            <a:avLst/>
          </a:prstGeom>
          <a:noFill/>
        </p:spPr>
        <p:txBody>
          <a:bodyPr wrap="square" rtlCol="0">
            <a:spAutoFit/>
          </a:bodyPr>
          <a:lstStyle/>
          <a:p>
            <a:r>
              <a:rPr lang="en-US" sz="1000" b="1" dirty="0"/>
              <a:t>alert</a:t>
            </a:r>
            <a:endParaRPr lang="en-JP" sz="1000" b="1" dirty="0"/>
          </a:p>
        </p:txBody>
      </p:sp>
      <p:cxnSp>
        <p:nvCxnSpPr>
          <p:cNvPr id="69" name="Straight Arrow Connector 68">
            <a:extLst>
              <a:ext uri="{FF2B5EF4-FFF2-40B4-BE49-F238E27FC236}">
                <a16:creationId xmlns:a16="http://schemas.microsoft.com/office/drawing/2014/main" id="{00204BCF-3A32-C9F4-0061-385D9BC11FBD}"/>
              </a:ext>
            </a:extLst>
          </p:cNvPr>
          <p:cNvCxnSpPr>
            <a:cxnSpLocks/>
            <a:stCxn id="13" idx="3"/>
            <a:endCxn id="40" idx="1"/>
          </p:cNvCxnSpPr>
          <p:nvPr/>
        </p:nvCxnSpPr>
        <p:spPr>
          <a:xfrm>
            <a:off x="3178495"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41B4FFC-53B4-94A5-E2FB-81E2A5311497}"/>
              </a:ext>
            </a:extLst>
          </p:cNvPr>
          <p:cNvCxnSpPr>
            <a:cxnSpLocks/>
            <a:stCxn id="40" idx="0"/>
            <a:endCxn id="13" idx="4"/>
          </p:cNvCxnSpPr>
          <p:nvPr/>
        </p:nvCxnSpPr>
        <p:spPr>
          <a:xfrm flipV="1">
            <a:off x="3389731"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7A0C195-6E30-A9A1-3530-C6116A4FD1CD}"/>
              </a:ext>
            </a:extLst>
          </p:cNvPr>
          <p:cNvSpPr txBox="1"/>
          <p:nvPr/>
        </p:nvSpPr>
        <p:spPr>
          <a:xfrm rot="5400000">
            <a:off x="3151591" y="4467655"/>
            <a:ext cx="706959" cy="246221"/>
          </a:xfrm>
          <a:prstGeom prst="rect">
            <a:avLst/>
          </a:prstGeom>
          <a:noFill/>
        </p:spPr>
        <p:txBody>
          <a:bodyPr wrap="square" rtlCol="0">
            <a:spAutoFit/>
          </a:bodyPr>
          <a:lstStyle/>
          <a:p>
            <a:r>
              <a:rPr lang="en-US" sz="1000" b="1" dirty="0"/>
              <a:t>a</a:t>
            </a:r>
            <a:r>
              <a:rPr lang="en-JP" sz="1000" b="1" dirty="0"/>
              <a:t>ll clear</a:t>
            </a:r>
          </a:p>
        </p:txBody>
      </p:sp>
      <p:sp>
        <p:nvSpPr>
          <p:cNvPr id="72" name="TextBox 71">
            <a:extLst>
              <a:ext uri="{FF2B5EF4-FFF2-40B4-BE49-F238E27FC236}">
                <a16:creationId xmlns:a16="http://schemas.microsoft.com/office/drawing/2014/main" id="{893EA554-4C5A-0359-CE7C-177B6C6E57C0}"/>
              </a:ext>
            </a:extLst>
          </p:cNvPr>
          <p:cNvSpPr txBox="1"/>
          <p:nvPr/>
        </p:nvSpPr>
        <p:spPr>
          <a:xfrm rot="16200000">
            <a:off x="2800220" y="4421838"/>
            <a:ext cx="483301" cy="246221"/>
          </a:xfrm>
          <a:prstGeom prst="rect">
            <a:avLst/>
          </a:prstGeom>
          <a:noFill/>
        </p:spPr>
        <p:txBody>
          <a:bodyPr wrap="square" rtlCol="0">
            <a:spAutoFit/>
          </a:bodyPr>
          <a:lstStyle/>
          <a:p>
            <a:r>
              <a:rPr lang="en-US" sz="1000" b="1" dirty="0"/>
              <a:t>alert</a:t>
            </a:r>
            <a:endParaRPr lang="en-JP" sz="1000" b="1" dirty="0"/>
          </a:p>
        </p:txBody>
      </p:sp>
      <p:cxnSp>
        <p:nvCxnSpPr>
          <p:cNvPr id="73" name="Straight Arrow Connector 72">
            <a:extLst>
              <a:ext uri="{FF2B5EF4-FFF2-40B4-BE49-F238E27FC236}">
                <a16:creationId xmlns:a16="http://schemas.microsoft.com/office/drawing/2014/main" id="{99C7E994-2FAE-0F24-6B8D-8C2FA7B22BF9}"/>
              </a:ext>
            </a:extLst>
          </p:cNvPr>
          <p:cNvCxnSpPr>
            <a:cxnSpLocks/>
            <a:stCxn id="25" idx="3"/>
            <a:endCxn id="48" idx="1"/>
          </p:cNvCxnSpPr>
          <p:nvPr/>
        </p:nvCxnSpPr>
        <p:spPr>
          <a:xfrm>
            <a:off x="4170229"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39EF868-77CD-82E4-4AFF-9E5B130678C2}"/>
              </a:ext>
            </a:extLst>
          </p:cNvPr>
          <p:cNvCxnSpPr>
            <a:cxnSpLocks/>
            <a:stCxn id="48" idx="0"/>
            <a:endCxn id="25" idx="4"/>
          </p:cNvCxnSpPr>
          <p:nvPr/>
        </p:nvCxnSpPr>
        <p:spPr>
          <a:xfrm flipV="1">
            <a:off x="4381465"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F9553F3-6ABF-30F5-1E6D-2C5519ECA325}"/>
              </a:ext>
            </a:extLst>
          </p:cNvPr>
          <p:cNvSpPr txBox="1"/>
          <p:nvPr/>
        </p:nvSpPr>
        <p:spPr>
          <a:xfrm rot="5400000">
            <a:off x="4145428" y="4483046"/>
            <a:ext cx="706959" cy="246221"/>
          </a:xfrm>
          <a:prstGeom prst="rect">
            <a:avLst/>
          </a:prstGeom>
          <a:noFill/>
        </p:spPr>
        <p:txBody>
          <a:bodyPr wrap="square" rtlCol="0">
            <a:spAutoFit/>
          </a:bodyPr>
          <a:lstStyle/>
          <a:p>
            <a:r>
              <a:rPr lang="en-US" sz="1000" b="1" dirty="0"/>
              <a:t>a</a:t>
            </a:r>
            <a:r>
              <a:rPr lang="en-JP" sz="1000" b="1" dirty="0"/>
              <a:t>ll clear</a:t>
            </a:r>
          </a:p>
        </p:txBody>
      </p:sp>
      <p:sp>
        <p:nvSpPr>
          <p:cNvPr id="76" name="TextBox 75">
            <a:extLst>
              <a:ext uri="{FF2B5EF4-FFF2-40B4-BE49-F238E27FC236}">
                <a16:creationId xmlns:a16="http://schemas.microsoft.com/office/drawing/2014/main" id="{11785736-8497-9C47-86CA-522CF1D06E19}"/>
              </a:ext>
            </a:extLst>
          </p:cNvPr>
          <p:cNvSpPr txBox="1"/>
          <p:nvPr/>
        </p:nvSpPr>
        <p:spPr>
          <a:xfrm rot="16200000">
            <a:off x="3794057" y="4437229"/>
            <a:ext cx="483301" cy="246221"/>
          </a:xfrm>
          <a:prstGeom prst="rect">
            <a:avLst/>
          </a:prstGeom>
          <a:noFill/>
        </p:spPr>
        <p:txBody>
          <a:bodyPr wrap="square" rtlCol="0">
            <a:spAutoFit/>
          </a:bodyPr>
          <a:lstStyle/>
          <a:p>
            <a:r>
              <a:rPr lang="en-US" sz="1000" b="1" dirty="0"/>
              <a:t>alert</a:t>
            </a:r>
            <a:endParaRPr lang="en-JP" sz="1000" b="1" dirty="0"/>
          </a:p>
        </p:txBody>
      </p:sp>
      <p:cxnSp>
        <p:nvCxnSpPr>
          <p:cNvPr id="77" name="Straight Arrow Connector 76">
            <a:extLst>
              <a:ext uri="{FF2B5EF4-FFF2-40B4-BE49-F238E27FC236}">
                <a16:creationId xmlns:a16="http://schemas.microsoft.com/office/drawing/2014/main" id="{73B3188C-0EE2-08B5-36AB-CF9DD577D444}"/>
              </a:ext>
            </a:extLst>
          </p:cNvPr>
          <p:cNvCxnSpPr>
            <a:cxnSpLocks/>
            <a:stCxn id="26" idx="3"/>
            <a:endCxn id="49" idx="1"/>
          </p:cNvCxnSpPr>
          <p:nvPr/>
        </p:nvCxnSpPr>
        <p:spPr>
          <a:xfrm>
            <a:off x="5161963" y="4001146"/>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F06C494-6C8C-C6B9-862F-94CD74329F72}"/>
              </a:ext>
            </a:extLst>
          </p:cNvPr>
          <p:cNvCxnSpPr>
            <a:cxnSpLocks/>
            <a:stCxn id="49" idx="0"/>
            <a:endCxn id="26" idx="4"/>
          </p:cNvCxnSpPr>
          <p:nvPr/>
        </p:nvCxnSpPr>
        <p:spPr>
          <a:xfrm flipV="1">
            <a:off x="5373199" y="4088643"/>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4B3E5E7-4F7A-545F-A567-A997E71632CD}"/>
              </a:ext>
            </a:extLst>
          </p:cNvPr>
          <p:cNvSpPr txBox="1"/>
          <p:nvPr/>
        </p:nvSpPr>
        <p:spPr>
          <a:xfrm rot="5400000">
            <a:off x="5147698" y="4473753"/>
            <a:ext cx="706959" cy="246221"/>
          </a:xfrm>
          <a:prstGeom prst="rect">
            <a:avLst/>
          </a:prstGeom>
          <a:noFill/>
        </p:spPr>
        <p:txBody>
          <a:bodyPr wrap="square" rtlCol="0">
            <a:spAutoFit/>
          </a:bodyPr>
          <a:lstStyle/>
          <a:p>
            <a:r>
              <a:rPr lang="en-US" sz="1000" b="1" dirty="0"/>
              <a:t>a</a:t>
            </a:r>
            <a:r>
              <a:rPr lang="en-JP" sz="1000" b="1" dirty="0"/>
              <a:t>ll clear</a:t>
            </a:r>
          </a:p>
        </p:txBody>
      </p:sp>
      <p:sp>
        <p:nvSpPr>
          <p:cNvPr id="80" name="TextBox 79">
            <a:extLst>
              <a:ext uri="{FF2B5EF4-FFF2-40B4-BE49-F238E27FC236}">
                <a16:creationId xmlns:a16="http://schemas.microsoft.com/office/drawing/2014/main" id="{4BB3D3B4-C43A-C102-5A5B-4D2B2DDA0468}"/>
              </a:ext>
            </a:extLst>
          </p:cNvPr>
          <p:cNvSpPr txBox="1"/>
          <p:nvPr/>
        </p:nvSpPr>
        <p:spPr>
          <a:xfrm rot="16200000">
            <a:off x="4796327" y="4427936"/>
            <a:ext cx="483301" cy="246221"/>
          </a:xfrm>
          <a:prstGeom prst="rect">
            <a:avLst/>
          </a:prstGeom>
          <a:noFill/>
        </p:spPr>
        <p:txBody>
          <a:bodyPr wrap="square" rtlCol="0">
            <a:spAutoFit/>
          </a:bodyPr>
          <a:lstStyle/>
          <a:p>
            <a:r>
              <a:rPr lang="en-US" sz="1000" b="1" dirty="0"/>
              <a:t>alert</a:t>
            </a:r>
            <a:endParaRPr lang="en-JP" sz="1000" b="1" dirty="0"/>
          </a:p>
        </p:txBody>
      </p:sp>
      <p:cxnSp>
        <p:nvCxnSpPr>
          <p:cNvPr id="81" name="Straight Arrow Connector 80">
            <a:extLst>
              <a:ext uri="{FF2B5EF4-FFF2-40B4-BE49-F238E27FC236}">
                <a16:creationId xmlns:a16="http://schemas.microsoft.com/office/drawing/2014/main" id="{D67B9567-4529-A7B4-B8E5-432B16606CC0}"/>
              </a:ext>
            </a:extLst>
          </p:cNvPr>
          <p:cNvCxnSpPr>
            <a:cxnSpLocks/>
            <a:stCxn id="30" idx="3"/>
            <a:endCxn id="53" idx="1"/>
          </p:cNvCxnSpPr>
          <p:nvPr/>
        </p:nvCxnSpPr>
        <p:spPr>
          <a:xfrm>
            <a:off x="6149668" y="4001146"/>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22D2AE7-5D3D-51FF-8F7C-69151A712469}"/>
              </a:ext>
            </a:extLst>
          </p:cNvPr>
          <p:cNvCxnSpPr>
            <a:cxnSpLocks/>
            <a:stCxn id="53" idx="0"/>
            <a:endCxn id="30" idx="4"/>
          </p:cNvCxnSpPr>
          <p:nvPr/>
        </p:nvCxnSpPr>
        <p:spPr>
          <a:xfrm flipV="1">
            <a:off x="6360904" y="4088643"/>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1CC8BC-9A1A-9766-EA00-33943922D793}"/>
              </a:ext>
            </a:extLst>
          </p:cNvPr>
          <p:cNvSpPr txBox="1"/>
          <p:nvPr/>
        </p:nvSpPr>
        <p:spPr>
          <a:xfrm rot="5400000">
            <a:off x="6131532" y="4453335"/>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84" name="TextBox 83">
            <a:extLst>
              <a:ext uri="{FF2B5EF4-FFF2-40B4-BE49-F238E27FC236}">
                <a16:creationId xmlns:a16="http://schemas.microsoft.com/office/drawing/2014/main" id="{22E3A170-C52E-245D-0E9A-D58BC03BFF0B}"/>
              </a:ext>
            </a:extLst>
          </p:cNvPr>
          <p:cNvSpPr txBox="1"/>
          <p:nvPr/>
        </p:nvSpPr>
        <p:spPr>
          <a:xfrm rot="16200000">
            <a:off x="5780161" y="4407518"/>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85" name="Oval 84">
            <a:extLst>
              <a:ext uri="{FF2B5EF4-FFF2-40B4-BE49-F238E27FC236}">
                <a16:creationId xmlns:a16="http://schemas.microsoft.com/office/drawing/2014/main" id="{3551958C-AC6B-38C2-AD9D-2A1780931E67}"/>
              </a:ext>
            </a:extLst>
          </p:cNvPr>
          <p:cNvSpPr/>
          <p:nvPr/>
        </p:nvSpPr>
        <p:spPr>
          <a:xfrm>
            <a:off x="7053905" y="4264160"/>
            <a:ext cx="597466" cy="597466"/>
          </a:xfrm>
          <a:prstGeom prst="ellipse">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86" name="Elbow Connector 85">
            <a:extLst>
              <a:ext uri="{FF2B5EF4-FFF2-40B4-BE49-F238E27FC236}">
                <a16:creationId xmlns:a16="http://schemas.microsoft.com/office/drawing/2014/main" id="{364D9BEB-3661-24A6-6928-2158D8EC7B14}"/>
              </a:ext>
            </a:extLst>
          </p:cNvPr>
          <p:cNvCxnSpPr>
            <a:cxnSpLocks/>
            <a:stCxn id="30" idx="6"/>
            <a:endCxn id="85" idx="0"/>
          </p:cNvCxnSpPr>
          <p:nvPr/>
        </p:nvCxnSpPr>
        <p:spPr>
          <a:xfrm>
            <a:off x="6659637" y="3789910"/>
            <a:ext cx="693001" cy="474250"/>
          </a:xfrm>
          <a:prstGeom prst="bentConnector2">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91C3C925-82C4-BBD9-62DF-4D85536155C4}"/>
              </a:ext>
            </a:extLst>
          </p:cNvPr>
          <p:cNvCxnSpPr>
            <a:cxnSpLocks/>
            <a:stCxn id="53" idx="6"/>
            <a:endCxn id="85" idx="4"/>
          </p:cNvCxnSpPr>
          <p:nvPr/>
        </p:nvCxnSpPr>
        <p:spPr>
          <a:xfrm flipV="1">
            <a:off x="6659637" y="4861626"/>
            <a:ext cx="693001" cy="516470"/>
          </a:xfrm>
          <a:prstGeom prst="bentConnector2">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C7BFA887-A1C5-186C-86EC-4DE0C6C398AB}"/>
              </a:ext>
            </a:extLst>
          </p:cNvPr>
          <p:cNvSpPr/>
          <p:nvPr/>
        </p:nvSpPr>
        <p:spPr>
          <a:xfrm>
            <a:off x="147049" y="6215866"/>
            <a:ext cx="2024519" cy="5562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92" name="Straight Arrow Connector 91">
            <a:extLst>
              <a:ext uri="{FF2B5EF4-FFF2-40B4-BE49-F238E27FC236}">
                <a16:creationId xmlns:a16="http://schemas.microsoft.com/office/drawing/2014/main" id="{F91CCCA4-0DAB-F57D-8163-CD3F3B2F3951}"/>
              </a:ext>
            </a:extLst>
          </p:cNvPr>
          <p:cNvCxnSpPr>
            <a:cxnSpLocks/>
          </p:cNvCxnSpPr>
          <p:nvPr/>
        </p:nvCxnSpPr>
        <p:spPr>
          <a:xfrm flipV="1">
            <a:off x="256106" y="6627613"/>
            <a:ext cx="482501" cy="1"/>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294D013-165B-729C-00E8-2702E97846FA}"/>
              </a:ext>
            </a:extLst>
          </p:cNvPr>
          <p:cNvCxnSpPr>
            <a:cxnSpLocks/>
          </p:cNvCxnSpPr>
          <p:nvPr/>
        </p:nvCxnSpPr>
        <p:spPr>
          <a:xfrm flipV="1">
            <a:off x="235394" y="6375032"/>
            <a:ext cx="515549" cy="1665"/>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5E3A9E2-3D07-EF88-B5EC-E3B7683BA85C}"/>
              </a:ext>
            </a:extLst>
          </p:cNvPr>
          <p:cNvSpPr txBox="1"/>
          <p:nvPr/>
        </p:nvSpPr>
        <p:spPr>
          <a:xfrm>
            <a:off x="725040" y="6241200"/>
            <a:ext cx="1384030" cy="261610"/>
          </a:xfrm>
          <a:prstGeom prst="rect">
            <a:avLst/>
          </a:prstGeom>
          <a:noFill/>
        </p:spPr>
        <p:txBody>
          <a:bodyPr wrap="square" rtlCol="0">
            <a:spAutoFit/>
          </a:bodyPr>
          <a:lstStyle/>
          <a:p>
            <a:r>
              <a:rPr lang="en-JP" sz="1100" dirty="0"/>
              <a:t>：制御可能な事象</a:t>
            </a:r>
          </a:p>
        </p:txBody>
      </p:sp>
      <p:sp>
        <p:nvSpPr>
          <p:cNvPr id="95" name="TextBox 94">
            <a:extLst>
              <a:ext uri="{FF2B5EF4-FFF2-40B4-BE49-F238E27FC236}">
                <a16:creationId xmlns:a16="http://schemas.microsoft.com/office/drawing/2014/main" id="{F3C9F963-88E1-4CE7-C81F-1E654A095240}"/>
              </a:ext>
            </a:extLst>
          </p:cNvPr>
          <p:cNvSpPr txBox="1"/>
          <p:nvPr/>
        </p:nvSpPr>
        <p:spPr>
          <a:xfrm>
            <a:off x="726814" y="6479964"/>
            <a:ext cx="1447205" cy="261610"/>
          </a:xfrm>
          <a:prstGeom prst="rect">
            <a:avLst/>
          </a:prstGeom>
          <a:noFill/>
        </p:spPr>
        <p:txBody>
          <a:bodyPr wrap="square" rtlCol="0">
            <a:spAutoFit/>
          </a:bodyPr>
          <a:lstStyle/>
          <a:p>
            <a:r>
              <a:rPr lang="en-JP" sz="1100" dirty="0"/>
              <a:t>：制御不可能な事象</a:t>
            </a:r>
          </a:p>
        </p:txBody>
      </p:sp>
      <p:sp>
        <p:nvSpPr>
          <p:cNvPr id="90" name="TextBox 89">
            <a:extLst>
              <a:ext uri="{FF2B5EF4-FFF2-40B4-BE49-F238E27FC236}">
                <a16:creationId xmlns:a16="http://schemas.microsoft.com/office/drawing/2014/main" id="{8764A6C1-3D10-E18D-C366-2D8BBE99D188}"/>
              </a:ext>
            </a:extLst>
          </p:cNvPr>
          <p:cNvSpPr txBox="1"/>
          <p:nvPr/>
        </p:nvSpPr>
        <p:spPr>
          <a:xfrm>
            <a:off x="6960947" y="2819130"/>
            <a:ext cx="1877437" cy="677108"/>
          </a:xfrm>
          <a:prstGeom prst="rect">
            <a:avLst/>
          </a:prstGeom>
          <a:noFill/>
        </p:spPr>
        <p:txBody>
          <a:bodyPr wrap="none" rtlCol="0">
            <a:spAutoFit/>
          </a:bodyPr>
          <a:lstStyle/>
          <a:p>
            <a:pPr algn="ctr"/>
            <a:r>
              <a:rPr lang="en-JP" b="1" dirty="0">
                <a:solidFill>
                  <a:schemeClr val="bg1"/>
                </a:solidFill>
              </a:rPr>
              <a:t>準違反状態</a:t>
            </a:r>
          </a:p>
          <a:p>
            <a:r>
              <a:rPr lang="en-JP" sz="1200" dirty="0">
                <a:solidFill>
                  <a:schemeClr val="bg1"/>
                </a:solidFill>
              </a:rPr>
              <a:t>制御不可能な事象次第で</a:t>
            </a:r>
            <a:br>
              <a:rPr lang="en-JP" sz="1200" dirty="0">
                <a:solidFill>
                  <a:schemeClr val="bg1"/>
                </a:solidFill>
              </a:rPr>
            </a:br>
            <a:r>
              <a:rPr lang="en-JP" sz="1200" dirty="0">
                <a:solidFill>
                  <a:schemeClr val="bg1"/>
                </a:solidFill>
              </a:rPr>
              <a:t>違反状態に到達する状態</a:t>
            </a:r>
          </a:p>
        </p:txBody>
      </p:sp>
      <p:sp>
        <p:nvSpPr>
          <p:cNvPr id="103" name="TextBox 102">
            <a:extLst>
              <a:ext uri="{FF2B5EF4-FFF2-40B4-BE49-F238E27FC236}">
                <a16:creationId xmlns:a16="http://schemas.microsoft.com/office/drawing/2014/main" id="{98B0479F-A348-8705-0DCF-D47B1C82D18A}"/>
              </a:ext>
            </a:extLst>
          </p:cNvPr>
          <p:cNvSpPr txBox="1"/>
          <p:nvPr/>
        </p:nvSpPr>
        <p:spPr>
          <a:xfrm>
            <a:off x="4745043" y="5977456"/>
            <a:ext cx="833724" cy="338554"/>
          </a:xfrm>
          <a:prstGeom prst="rect">
            <a:avLst/>
          </a:prstGeom>
          <a:solidFill>
            <a:schemeClr val="bg1"/>
          </a:solidFill>
        </p:spPr>
        <p:txBody>
          <a:bodyPr wrap="square" rtlCol="0">
            <a:spAutoFit/>
          </a:bodyPr>
          <a:lstStyle/>
          <a:p>
            <a:r>
              <a:rPr lang="en-JP" sz="1600" b="1" dirty="0">
                <a:solidFill>
                  <a:schemeClr val="tx2">
                    <a:lumMod val="25000"/>
                  </a:schemeClr>
                </a:solidFill>
              </a:rPr>
              <a:t>制御器</a:t>
            </a:r>
          </a:p>
        </p:txBody>
      </p:sp>
      <p:sp>
        <p:nvSpPr>
          <p:cNvPr id="2" name="TextBox 1">
            <a:extLst>
              <a:ext uri="{FF2B5EF4-FFF2-40B4-BE49-F238E27FC236}">
                <a16:creationId xmlns:a16="http://schemas.microsoft.com/office/drawing/2014/main" id="{087A32AD-6C58-D322-27A9-73CE241C6980}"/>
              </a:ext>
            </a:extLst>
          </p:cNvPr>
          <p:cNvSpPr txBox="1"/>
          <p:nvPr/>
        </p:nvSpPr>
        <p:spPr>
          <a:xfrm>
            <a:off x="4774141" y="6278435"/>
            <a:ext cx="2877711" cy="523220"/>
          </a:xfrm>
          <a:prstGeom prst="rect">
            <a:avLst/>
          </a:prstGeom>
          <a:noFill/>
        </p:spPr>
        <p:txBody>
          <a:bodyPr wrap="none" rtlCol="0">
            <a:spAutoFit/>
          </a:bodyPr>
          <a:lstStyle/>
          <a:p>
            <a:r>
              <a:rPr lang="en-JP" dirty="0"/>
              <a:t>＝違反状態に到達することのない</a:t>
            </a:r>
            <a:br>
              <a:rPr lang="en-JP" dirty="0"/>
            </a:br>
            <a:r>
              <a:rPr lang="ja-JP" altLang="en-US"/>
              <a:t>　</a:t>
            </a:r>
            <a:r>
              <a:rPr lang="en-JP" dirty="0"/>
              <a:t>環境全体の振る舞い</a:t>
            </a:r>
          </a:p>
        </p:txBody>
      </p:sp>
    </p:spTree>
    <p:extLst>
      <p:ext uri="{BB962C8B-B14F-4D97-AF65-F5344CB8AC3E}">
        <p14:creationId xmlns:p14="http://schemas.microsoft.com/office/powerpoint/2010/main" val="2070349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a:extLst>
              <a:ext uri="{FF2B5EF4-FFF2-40B4-BE49-F238E27FC236}">
                <a16:creationId xmlns:a16="http://schemas.microsoft.com/office/drawing/2014/main" id="{36AA15E0-22CC-156C-1590-7ACA8629A165}"/>
              </a:ext>
            </a:extLst>
          </p:cNvPr>
          <p:cNvSpPr/>
          <p:nvPr/>
        </p:nvSpPr>
        <p:spPr>
          <a:xfrm>
            <a:off x="162935"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65" name="Rounded Rectangle 64">
            <a:extLst>
              <a:ext uri="{FF2B5EF4-FFF2-40B4-BE49-F238E27FC236}">
                <a16:creationId xmlns:a16="http://schemas.microsoft.com/office/drawing/2014/main" id="{8169B9ED-7D65-19AD-E2E6-47684884B79D}"/>
              </a:ext>
            </a:extLst>
          </p:cNvPr>
          <p:cNvSpPr/>
          <p:nvPr/>
        </p:nvSpPr>
        <p:spPr>
          <a:xfrm>
            <a:off x="167179"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67" name="Chevron 66">
            <a:extLst>
              <a:ext uri="{FF2B5EF4-FFF2-40B4-BE49-F238E27FC236}">
                <a16:creationId xmlns:a16="http://schemas.microsoft.com/office/drawing/2014/main" id="{0392ABCC-66BF-69C0-8F94-B17375D3041A}"/>
              </a:ext>
            </a:extLst>
          </p:cNvPr>
          <p:cNvSpPr/>
          <p:nvPr/>
        </p:nvSpPr>
        <p:spPr>
          <a:xfrm>
            <a:off x="1530585"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68" name="Elbow Connector 67">
            <a:extLst>
              <a:ext uri="{FF2B5EF4-FFF2-40B4-BE49-F238E27FC236}">
                <a16:creationId xmlns:a16="http://schemas.microsoft.com/office/drawing/2014/main" id="{CA740E5E-4F2B-3C3D-E307-C4A15D05D4A9}"/>
              </a:ext>
            </a:extLst>
          </p:cNvPr>
          <p:cNvCxnSpPr>
            <a:cxnSpLocks/>
            <a:stCxn id="64" idx="3"/>
            <a:endCxn id="78" idx="1"/>
          </p:cNvCxnSpPr>
          <p:nvPr/>
        </p:nvCxnSpPr>
        <p:spPr>
          <a:xfrm flipV="1">
            <a:off x="1440892"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AB73EC2C-8457-2E3D-3671-C1B21133859E}"/>
              </a:ext>
            </a:extLst>
          </p:cNvPr>
          <p:cNvSpPr/>
          <p:nvPr/>
        </p:nvSpPr>
        <p:spPr>
          <a:xfrm>
            <a:off x="294791" y="431413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70" name="Rounded Rectangle 69">
            <a:extLst>
              <a:ext uri="{FF2B5EF4-FFF2-40B4-BE49-F238E27FC236}">
                <a16:creationId xmlns:a16="http://schemas.microsoft.com/office/drawing/2014/main" id="{CEE44E8D-45FE-5C84-7CE2-DD75C046BD71}"/>
              </a:ext>
            </a:extLst>
          </p:cNvPr>
          <p:cNvSpPr/>
          <p:nvPr/>
        </p:nvSpPr>
        <p:spPr>
          <a:xfrm>
            <a:off x="293930" y="469952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71" name="Rounded Rectangle 70">
            <a:extLst>
              <a:ext uri="{FF2B5EF4-FFF2-40B4-BE49-F238E27FC236}">
                <a16:creationId xmlns:a16="http://schemas.microsoft.com/office/drawing/2014/main" id="{EA365A17-5DCE-F881-683F-602A921133E1}"/>
              </a:ext>
            </a:extLst>
          </p:cNvPr>
          <p:cNvSpPr/>
          <p:nvPr/>
        </p:nvSpPr>
        <p:spPr>
          <a:xfrm>
            <a:off x="293930" y="5757365"/>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72" name="Rounded Rectangle 71">
            <a:extLst>
              <a:ext uri="{FF2B5EF4-FFF2-40B4-BE49-F238E27FC236}">
                <a16:creationId xmlns:a16="http://schemas.microsoft.com/office/drawing/2014/main" id="{22DEAB7C-8CCC-F439-7A64-5F9BF74FB7C4}"/>
              </a:ext>
            </a:extLst>
          </p:cNvPr>
          <p:cNvSpPr/>
          <p:nvPr/>
        </p:nvSpPr>
        <p:spPr>
          <a:xfrm>
            <a:off x="293930" y="6136327"/>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73" name="Rounded Rectangle 72">
            <a:extLst>
              <a:ext uri="{FF2B5EF4-FFF2-40B4-BE49-F238E27FC236}">
                <a16:creationId xmlns:a16="http://schemas.microsoft.com/office/drawing/2014/main" id="{7C2DABBA-B51C-2E24-3CBD-871A7AE71EE3}"/>
              </a:ext>
            </a:extLst>
          </p:cNvPr>
          <p:cNvSpPr/>
          <p:nvPr/>
        </p:nvSpPr>
        <p:spPr>
          <a:xfrm>
            <a:off x="8221518"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74" name="Straight Arrow Connector 73">
            <a:extLst>
              <a:ext uri="{FF2B5EF4-FFF2-40B4-BE49-F238E27FC236}">
                <a16:creationId xmlns:a16="http://schemas.microsoft.com/office/drawing/2014/main" id="{0D1E7552-A6B4-AB1F-A6A4-7DED2290A77F}"/>
              </a:ext>
            </a:extLst>
          </p:cNvPr>
          <p:cNvCxnSpPr>
            <a:cxnSpLocks/>
            <a:stCxn id="82" idx="3"/>
            <a:endCxn id="79" idx="1"/>
          </p:cNvCxnSpPr>
          <p:nvPr/>
        </p:nvCxnSpPr>
        <p:spPr>
          <a:xfrm>
            <a:off x="6971851"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357C9B7-EBD0-0B9D-7C25-964A58402D41}"/>
              </a:ext>
            </a:extLst>
          </p:cNvPr>
          <p:cNvCxnSpPr>
            <a:cxnSpLocks/>
            <a:stCxn id="79" idx="3"/>
            <a:endCxn id="73" idx="1"/>
          </p:cNvCxnSpPr>
          <p:nvPr/>
        </p:nvCxnSpPr>
        <p:spPr>
          <a:xfrm flipV="1">
            <a:off x="8004647"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B348A28C-CEB4-48C3-9A02-E2F367BD7CD1}"/>
              </a:ext>
            </a:extLst>
          </p:cNvPr>
          <p:cNvCxnSpPr>
            <a:cxnSpLocks/>
            <a:stCxn id="77" idx="3"/>
            <a:endCxn id="78" idx="1"/>
          </p:cNvCxnSpPr>
          <p:nvPr/>
        </p:nvCxnSpPr>
        <p:spPr>
          <a:xfrm>
            <a:off x="3156586"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a:extLst>
              <a:ext uri="{FF2B5EF4-FFF2-40B4-BE49-F238E27FC236}">
                <a16:creationId xmlns:a16="http://schemas.microsoft.com/office/drawing/2014/main" id="{30D23DE9-1CF9-6DFE-03CA-778C0BCB52E0}"/>
              </a:ext>
            </a:extLst>
          </p:cNvPr>
          <p:cNvSpPr/>
          <p:nvPr/>
        </p:nvSpPr>
        <p:spPr>
          <a:xfrm>
            <a:off x="2394667"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78" name="Chevron 77">
            <a:extLst>
              <a:ext uri="{FF2B5EF4-FFF2-40B4-BE49-F238E27FC236}">
                <a16:creationId xmlns:a16="http://schemas.microsoft.com/office/drawing/2014/main" id="{41D665DC-BF72-C2BB-49DC-A7CFF4D5547B}"/>
              </a:ext>
            </a:extLst>
          </p:cNvPr>
          <p:cNvSpPr/>
          <p:nvPr/>
        </p:nvSpPr>
        <p:spPr>
          <a:xfrm>
            <a:off x="3358554"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79" name="Chevron 78">
            <a:extLst>
              <a:ext uri="{FF2B5EF4-FFF2-40B4-BE49-F238E27FC236}">
                <a16:creationId xmlns:a16="http://schemas.microsoft.com/office/drawing/2014/main" id="{C6B121FD-847C-AE80-A071-A5CE580C7DDF}"/>
              </a:ext>
            </a:extLst>
          </p:cNvPr>
          <p:cNvSpPr/>
          <p:nvPr/>
        </p:nvSpPr>
        <p:spPr>
          <a:xfrm>
            <a:off x="7224936"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80" name="Straight Arrow Connector 79">
            <a:extLst>
              <a:ext uri="{FF2B5EF4-FFF2-40B4-BE49-F238E27FC236}">
                <a16:creationId xmlns:a16="http://schemas.microsoft.com/office/drawing/2014/main" id="{1AD633F3-90B0-674B-3AC8-083638ADF701}"/>
              </a:ext>
            </a:extLst>
          </p:cNvPr>
          <p:cNvCxnSpPr>
            <a:cxnSpLocks/>
            <a:stCxn id="78" idx="3"/>
            <a:endCxn id="81" idx="1"/>
          </p:cNvCxnSpPr>
          <p:nvPr/>
        </p:nvCxnSpPr>
        <p:spPr>
          <a:xfrm>
            <a:off x="4221266"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144EDDAA-4D9E-B195-0E21-1E9A3A50CCE0}"/>
              </a:ext>
            </a:extLst>
          </p:cNvPr>
          <p:cNvSpPr/>
          <p:nvPr/>
        </p:nvSpPr>
        <p:spPr>
          <a:xfrm>
            <a:off x="4369488"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82" name="Rounded Rectangle 81">
            <a:extLst>
              <a:ext uri="{FF2B5EF4-FFF2-40B4-BE49-F238E27FC236}">
                <a16:creationId xmlns:a16="http://schemas.microsoft.com/office/drawing/2014/main" id="{FC6E9A44-7694-465D-08D8-373A47506549}"/>
              </a:ext>
            </a:extLst>
          </p:cNvPr>
          <p:cNvSpPr/>
          <p:nvPr/>
        </p:nvSpPr>
        <p:spPr>
          <a:xfrm>
            <a:off x="6209932"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83" name="Chevron 82">
            <a:extLst>
              <a:ext uri="{FF2B5EF4-FFF2-40B4-BE49-F238E27FC236}">
                <a16:creationId xmlns:a16="http://schemas.microsoft.com/office/drawing/2014/main" id="{BDB656A0-2417-70A9-404B-0EFDD76B497E}"/>
              </a:ext>
            </a:extLst>
          </p:cNvPr>
          <p:cNvSpPr/>
          <p:nvPr/>
        </p:nvSpPr>
        <p:spPr>
          <a:xfrm>
            <a:off x="5284905"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84" name="Straight Arrow Connector 83">
            <a:extLst>
              <a:ext uri="{FF2B5EF4-FFF2-40B4-BE49-F238E27FC236}">
                <a16:creationId xmlns:a16="http://schemas.microsoft.com/office/drawing/2014/main" id="{CCB30E05-D892-7640-312A-CA20D43319AC}"/>
              </a:ext>
            </a:extLst>
          </p:cNvPr>
          <p:cNvCxnSpPr>
            <a:cxnSpLocks/>
            <a:stCxn id="83" idx="3"/>
            <a:endCxn id="82" idx="1"/>
          </p:cNvCxnSpPr>
          <p:nvPr/>
        </p:nvCxnSpPr>
        <p:spPr>
          <a:xfrm flipV="1">
            <a:off x="6056434"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54FCEB6-F318-192B-FFE8-01FCF262F694}"/>
              </a:ext>
            </a:extLst>
          </p:cNvPr>
          <p:cNvCxnSpPr>
            <a:cxnSpLocks/>
            <a:stCxn id="81" idx="3"/>
            <a:endCxn id="83" idx="1"/>
          </p:cNvCxnSpPr>
          <p:nvPr/>
        </p:nvCxnSpPr>
        <p:spPr>
          <a:xfrm>
            <a:off x="5131407"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D742A10-2CBC-75CD-1837-5F240181AD89}"/>
              </a:ext>
            </a:extLst>
          </p:cNvPr>
          <p:cNvSpPr/>
          <p:nvPr/>
        </p:nvSpPr>
        <p:spPr>
          <a:xfrm>
            <a:off x="599716"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TextBox 86">
            <a:extLst>
              <a:ext uri="{FF2B5EF4-FFF2-40B4-BE49-F238E27FC236}">
                <a16:creationId xmlns:a16="http://schemas.microsoft.com/office/drawing/2014/main" id="{B520C9EB-2FAE-115E-C59C-7C111B959103}"/>
              </a:ext>
            </a:extLst>
          </p:cNvPr>
          <p:cNvSpPr txBox="1"/>
          <p:nvPr/>
        </p:nvSpPr>
        <p:spPr>
          <a:xfrm>
            <a:off x="677504" y="4978461"/>
            <a:ext cx="234360" cy="307777"/>
          </a:xfrm>
          <a:prstGeom prst="rect">
            <a:avLst/>
          </a:prstGeom>
          <a:noFill/>
        </p:spPr>
        <p:txBody>
          <a:bodyPr wrap="none" rtlCol="0">
            <a:spAutoFit/>
          </a:bodyPr>
          <a:lstStyle/>
          <a:p>
            <a:r>
              <a:rPr lang="en-JP" dirty="0">
                <a:solidFill>
                  <a:schemeClr val="bg1"/>
                </a:solidFill>
              </a:rPr>
              <a:t>:</a:t>
            </a:r>
          </a:p>
        </p:txBody>
      </p:sp>
      <p:sp>
        <p:nvSpPr>
          <p:cNvPr id="88" name="TextBox 87">
            <a:extLst>
              <a:ext uri="{FF2B5EF4-FFF2-40B4-BE49-F238E27FC236}">
                <a16:creationId xmlns:a16="http://schemas.microsoft.com/office/drawing/2014/main" id="{28D62A33-66F1-0760-5FCB-FA64F1BBF25B}"/>
              </a:ext>
            </a:extLst>
          </p:cNvPr>
          <p:cNvSpPr txBox="1"/>
          <p:nvPr/>
        </p:nvSpPr>
        <p:spPr>
          <a:xfrm>
            <a:off x="677504" y="6447490"/>
            <a:ext cx="234360" cy="307777"/>
          </a:xfrm>
          <a:prstGeom prst="rect">
            <a:avLst/>
          </a:prstGeom>
          <a:noFill/>
        </p:spPr>
        <p:txBody>
          <a:bodyPr wrap="none" rtlCol="0">
            <a:spAutoFit/>
          </a:bodyPr>
          <a:lstStyle/>
          <a:p>
            <a:r>
              <a:rPr lang="en-JP" dirty="0">
                <a:solidFill>
                  <a:schemeClr val="bg1"/>
                </a:solidFill>
              </a:rPr>
              <a:t>:</a:t>
            </a: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23</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206136"/>
            <a:ext cx="8585200" cy="268457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800" dirty="0">
                <a:solidFill>
                  <a:schemeClr val="tx2">
                    <a:lumMod val="25000"/>
                  </a:schemeClr>
                </a:solidFill>
                <a:latin typeface="Lato" panose="020F0502020204030203" pitchFamily="34" charset="0"/>
                <a:cs typeface="Lato" panose="020F0502020204030203" pitchFamily="34" charset="0"/>
              </a:rPr>
              <a:t>DCS</a:t>
            </a:r>
            <a:r>
              <a:rPr lang="ja-JP" altLang="en-US" sz="2800">
                <a:solidFill>
                  <a:schemeClr val="tx2">
                    <a:lumMod val="25000"/>
                  </a:schemeClr>
                </a:solidFill>
                <a:latin typeface="Lato" panose="020F0502020204030203" pitchFamily="34" charset="0"/>
                <a:cs typeface="Lato" panose="020F0502020204030203" pitchFamily="34" charset="0"/>
              </a:rPr>
              <a:t>においてボトルネックとなる状態空間</a:t>
            </a:r>
            <a:endParaRPr lang="ja-JP" altLang="en-US" sz="2800" b="0"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中間生成物である</a:t>
            </a:r>
            <a:r>
              <a:rPr lang="ja-JP" altLang="en-US" sz="2400" i="0">
                <a:solidFill>
                  <a:srgbClr val="FF0000"/>
                </a:solidFill>
                <a:effectLst/>
                <a:latin typeface="Lato" panose="020F0502020204030203" pitchFamily="34" charset="0"/>
                <a:cs typeface="Lato" panose="020F0502020204030203" pitchFamily="34" charset="0"/>
              </a:rPr>
              <a:t>全体モデル</a:t>
            </a:r>
            <a:r>
              <a:rPr lang="en-US" altLang="ja-JP" sz="2400" dirty="0">
                <a:solidFill>
                  <a:schemeClr val="tx2">
                    <a:lumMod val="25000"/>
                  </a:schemeClr>
                </a:solidFill>
                <a:latin typeface="Lato" panose="020F0502020204030203" pitchFamily="34" charset="0"/>
                <a:cs typeface="Lato" panose="020F0502020204030203" pitchFamily="34" charset="0"/>
              </a:rPr>
              <a:t>, </a:t>
            </a:r>
            <a:r>
              <a:rPr lang="ja-JP" altLang="en-US" sz="2400" b="0" i="0">
                <a:solidFill>
                  <a:srgbClr val="FF0000"/>
                </a:solidFill>
                <a:effectLst/>
                <a:latin typeface="Lato" panose="020F0502020204030203" pitchFamily="34" charset="0"/>
                <a:cs typeface="Lato" panose="020F0502020204030203" pitchFamily="34" charset="0"/>
              </a:rPr>
              <a:t>マップ空間</a:t>
            </a:r>
            <a:r>
              <a:rPr lang="en-US" altLang="ja-JP" sz="2400" b="0" i="0" dirty="0">
                <a:solidFill>
                  <a:schemeClr val="tx2">
                    <a:lumMod val="25000"/>
                  </a:schemeClr>
                </a:solidFill>
                <a:effectLst/>
                <a:latin typeface="Lato" panose="020F0502020204030203" pitchFamily="34" charset="0"/>
                <a:cs typeface="Lato" panose="020F0502020204030203" pitchFamily="34" charset="0"/>
              </a:rPr>
              <a:t>, </a:t>
            </a:r>
            <a:r>
              <a:rPr lang="ja-JP" altLang="en-US" sz="2400" b="0" i="0">
                <a:solidFill>
                  <a:srgbClr val="FF0000"/>
                </a:solidFill>
                <a:effectLst/>
                <a:latin typeface="Lato" panose="020F0502020204030203" pitchFamily="34" charset="0"/>
                <a:cs typeface="Lato" panose="020F0502020204030203" pitchFamily="34" charset="0"/>
              </a:rPr>
              <a:t>ゲーム空間</a:t>
            </a:r>
            <a:r>
              <a:rPr lang="ja-JP" altLang="en-US" sz="2400" b="0" i="0">
                <a:solidFill>
                  <a:schemeClr val="tx2">
                    <a:lumMod val="25000"/>
                  </a:schemeClr>
                </a:solidFill>
                <a:effectLst/>
                <a:latin typeface="Lato" panose="020F0502020204030203" pitchFamily="34" charset="0"/>
                <a:cs typeface="Lato" panose="020F0502020204030203" pitchFamily="34" charset="0"/>
              </a:rPr>
              <a:t>が該当</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→入力の環境モデルの数に対して</a:t>
            </a:r>
            <a:r>
              <a:rPr lang="ja-JP" altLang="en-US" sz="2400" b="1" u="sng">
                <a:solidFill>
                  <a:schemeClr val="tx1"/>
                </a:solidFill>
                <a:latin typeface="Lato" panose="020F0502020204030203" pitchFamily="34" charset="0"/>
                <a:cs typeface="Lato" panose="020F0502020204030203" pitchFamily="34" charset="0"/>
              </a:rPr>
              <a:t>指数増加する課題</a:t>
            </a:r>
            <a:r>
              <a:rPr lang="ja-JP" altLang="en-US" sz="2400">
                <a:solidFill>
                  <a:schemeClr val="tx2">
                    <a:lumMod val="25000"/>
                  </a:schemeClr>
                </a:solidFill>
                <a:latin typeface="Lato" panose="020F0502020204030203" pitchFamily="34" charset="0"/>
                <a:cs typeface="Lato" panose="020F0502020204030203" pitchFamily="34" charset="0"/>
              </a:rPr>
              <a:t>あり</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7" name="Title 1">
            <a:extLst>
              <a:ext uri="{FF2B5EF4-FFF2-40B4-BE49-F238E27FC236}">
                <a16:creationId xmlns:a16="http://schemas.microsoft.com/office/drawing/2014/main" id="{E3642BA1-FBB1-E8C0-D11D-93766F1883C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離散制御器合成における</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計算空間</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58" name="Rounded Rectangle 57">
            <a:extLst>
              <a:ext uri="{FF2B5EF4-FFF2-40B4-BE49-F238E27FC236}">
                <a16:creationId xmlns:a16="http://schemas.microsoft.com/office/drawing/2014/main" id="{9EF3DC5F-AD2E-AA0A-B2C8-C1375BC0B498}"/>
              </a:ext>
            </a:extLst>
          </p:cNvPr>
          <p:cNvSpPr/>
          <p:nvPr/>
        </p:nvSpPr>
        <p:spPr>
          <a:xfrm>
            <a:off x="3794760" y="3120895"/>
            <a:ext cx="4507991" cy="1010367"/>
          </a:xfrm>
          <a:prstGeom prst="roundRect">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2400" b="1" dirty="0"/>
              <a:t>このうち</a:t>
            </a:r>
            <a:r>
              <a:rPr lang="en-JP" sz="2400" b="1" u="sng" dirty="0"/>
              <a:t>最大となる状態空間</a:t>
            </a:r>
            <a:r>
              <a:rPr lang="en-JP" sz="2400" b="1" dirty="0"/>
              <a:t>がボトルネックとなる</a:t>
            </a:r>
          </a:p>
        </p:txBody>
      </p:sp>
      <p:cxnSp>
        <p:nvCxnSpPr>
          <p:cNvPr id="60" name="Straight Arrow Connector 59">
            <a:extLst>
              <a:ext uri="{FF2B5EF4-FFF2-40B4-BE49-F238E27FC236}">
                <a16:creationId xmlns:a16="http://schemas.microsoft.com/office/drawing/2014/main" id="{85E3EDA6-E3A1-E6AD-0ED0-C1E66F5F69D3}"/>
              </a:ext>
            </a:extLst>
          </p:cNvPr>
          <p:cNvCxnSpPr>
            <a:cxnSpLocks/>
            <a:stCxn id="58" idx="2"/>
          </p:cNvCxnSpPr>
          <p:nvPr/>
        </p:nvCxnSpPr>
        <p:spPr>
          <a:xfrm flipH="1">
            <a:off x="3016577" y="4131262"/>
            <a:ext cx="3032179" cy="280482"/>
          </a:xfrm>
          <a:prstGeom prst="straightConnector1">
            <a:avLst/>
          </a:prstGeom>
          <a:ln>
            <a:solidFill>
              <a:srgbClr val="F20153"/>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28A01F0-7A37-17DB-9D0B-D6829C6846E7}"/>
              </a:ext>
            </a:extLst>
          </p:cNvPr>
          <p:cNvCxnSpPr>
            <a:cxnSpLocks/>
            <a:stCxn id="58" idx="2"/>
          </p:cNvCxnSpPr>
          <p:nvPr/>
        </p:nvCxnSpPr>
        <p:spPr>
          <a:xfrm flipH="1">
            <a:off x="5015060" y="4131262"/>
            <a:ext cx="1033696" cy="913269"/>
          </a:xfrm>
          <a:prstGeom prst="straightConnector1">
            <a:avLst/>
          </a:prstGeom>
          <a:ln>
            <a:solidFill>
              <a:srgbClr val="F20153"/>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B725D1D-34E4-16E1-FF75-C60BD239A467}"/>
              </a:ext>
            </a:extLst>
          </p:cNvPr>
          <p:cNvCxnSpPr>
            <a:cxnSpLocks/>
            <a:stCxn id="58" idx="2"/>
          </p:cNvCxnSpPr>
          <p:nvPr/>
        </p:nvCxnSpPr>
        <p:spPr>
          <a:xfrm>
            <a:off x="6048756" y="4131262"/>
            <a:ext cx="304910" cy="939848"/>
          </a:xfrm>
          <a:prstGeom prst="straightConnector1">
            <a:avLst/>
          </a:prstGeom>
          <a:ln>
            <a:solidFill>
              <a:srgbClr val="F20153"/>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0E447D9-D06D-D5CB-C23E-896BE80ACC95}"/>
              </a:ext>
            </a:extLst>
          </p:cNvPr>
          <p:cNvCxnSpPr>
            <a:cxnSpLocks/>
            <a:stCxn id="65" idx="3"/>
            <a:endCxn id="67" idx="1"/>
          </p:cNvCxnSpPr>
          <p:nvPr/>
        </p:nvCxnSpPr>
        <p:spPr>
          <a:xfrm>
            <a:off x="1445136"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9E4812-526B-8DC8-D0AF-601182E7D9CC}"/>
              </a:ext>
            </a:extLst>
          </p:cNvPr>
          <p:cNvCxnSpPr>
            <a:cxnSpLocks/>
            <a:stCxn id="67" idx="3"/>
            <a:endCxn id="77" idx="1"/>
          </p:cNvCxnSpPr>
          <p:nvPr/>
        </p:nvCxnSpPr>
        <p:spPr>
          <a:xfrm>
            <a:off x="2292504"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332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BD32D462-304A-8B85-00EB-8732CF3B03CE}"/>
              </a:ext>
            </a:extLst>
          </p:cNvPr>
          <p:cNvSpPr/>
          <p:nvPr/>
        </p:nvSpPr>
        <p:spPr>
          <a:xfrm>
            <a:off x="6115268" y="4699521"/>
            <a:ext cx="2972172" cy="1663119"/>
          </a:xfrm>
          <a:prstGeom prst="roundRect">
            <a:avLst>
              <a:gd name="adj" fmla="val 12415"/>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24</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計算空間削減に関わる既存研究</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27518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SzPct val="120000"/>
              <a:buFont typeface="Wingdings" pitchFamily="2" charset="2"/>
              <a:buChar char="v"/>
            </a:pPr>
            <a:r>
              <a:rPr lang="ja-JP" altLang="en-US" sz="2000" i="0">
                <a:solidFill>
                  <a:srgbClr val="000000"/>
                </a:solidFill>
                <a:effectLst/>
                <a:latin typeface="Lato" panose="020F0502020204030203" pitchFamily="34" charset="0"/>
                <a:cs typeface="Lato" panose="020F0502020204030203" pitchFamily="34" charset="0"/>
              </a:rPr>
              <a:t>環境変化の差分に着目したゲーム理論の</a:t>
            </a:r>
            <a:r>
              <a:rPr lang="ja-JP" altLang="en-US" sz="2000">
                <a:solidFill>
                  <a:srgbClr val="000000"/>
                </a:solidFill>
                <a:latin typeface="Lato" panose="020F0502020204030203" pitchFamily="34" charset="0"/>
                <a:cs typeface="Lato" panose="020F0502020204030203" pitchFamily="34" charset="0"/>
              </a:rPr>
              <a:t>提案</a:t>
            </a:r>
            <a:endParaRPr lang="ja-JP" altLang="en-US" sz="2000" i="0">
              <a:solidFill>
                <a:srgbClr val="000000"/>
              </a:solidFill>
              <a:effectLst/>
              <a:latin typeface="Lato" panose="020F0502020204030203" pitchFamily="34" charset="0"/>
              <a:cs typeface="Lato" panose="020F0502020204030203" pitchFamily="34" charset="0"/>
            </a:endParaRPr>
          </a:p>
          <a:p>
            <a:pPr marL="38100" indent="0">
              <a:buClr>
                <a:schemeClr val="tx2">
                  <a:lumMod val="25000"/>
                </a:schemeClr>
              </a:buClr>
              <a:buSzPct val="120000"/>
              <a:buNone/>
            </a:pPr>
            <a:r>
              <a:rPr lang="en-US" sz="1600" i="0" dirty="0">
                <a:solidFill>
                  <a:srgbClr val="000000"/>
                </a:solidFill>
                <a:effectLst/>
                <a:latin typeface="Lato" panose="020F0502020204030203" pitchFamily="34" charset="0"/>
                <a:ea typeface="Lato" panose="020F0502020204030203" pitchFamily="34" charset="0"/>
                <a:cs typeface="Lato" panose="020F0502020204030203" pitchFamily="34" charset="0"/>
              </a:rPr>
              <a:t>Efficient Difference Analysis of </a:t>
            </a:r>
            <a:r>
              <a:rPr lang="en-US" sz="1600" i="0" dirty="0" err="1">
                <a:solidFill>
                  <a:srgbClr val="000000"/>
                </a:solidFill>
                <a:effectLst/>
                <a:latin typeface="Lato" panose="020F0502020204030203" pitchFamily="34" charset="0"/>
                <a:ea typeface="Lato" panose="020F0502020204030203" pitchFamily="34" charset="0"/>
                <a:cs typeface="Lato" panose="020F0502020204030203" pitchFamily="34" charset="0"/>
              </a:rPr>
              <a:t>Guaranteeable</a:t>
            </a:r>
            <a:r>
              <a:rPr lang="en-US" sz="1600" i="0" dirty="0">
                <a:solidFill>
                  <a:srgbClr val="000000"/>
                </a:solidFill>
                <a:effectLst/>
                <a:latin typeface="Lato" panose="020F0502020204030203" pitchFamily="34" charset="0"/>
                <a:ea typeface="Lato" panose="020F0502020204030203" pitchFamily="34" charset="0"/>
                <a:cs typeface="Lato" panose="020F0502020204030203" pitchFamily="34" charset="0"/>
              </a:rPr>
              <a:t> Requirements for Fault-tolerant Self-adaptation, </a:t>
            </a:r>
            <a:r>
              <a:rPr lang="en-US" sz="1600" i="0" dirty="0" err="1">
                <a:solidFill>
                  <a:srgbClr val="000000"/>
                </a:solidFill>
                <a:effectLst/>
                <a:latin typeface="Lato" panose="020F0502020204030203" pitchFamily="34" charset="0"/>
                <a:ea typeface="Lato" panose="020F0502020204030203" pitchFamily="34" charset="0"/>
                <a:cs typeface="Lato" panose="020F0502020204030203" pitchFamily="34" charset="0"/>
              </a:rPr>
              <a:t>Jialong</a:t>
            </a:r>
            <a:r>
              <a:rPr lang="en-US" sz="1600" i="0" dirty="0">
                <a:solidFill>
                  <a:srgbClr val="000000"/>
                </a:solidFill>
                <a:effectLst/>
                <a:latin typeface="Lato" panose="020F0502020204030203" pitchFamily="34" charset="0"/>
                <a:ea typeface="Lato" panose="020F0502020204030203" pitchFamily="34" charset="0"/>
                <a:cs typeface="Lato" panose="020F0502020204030203" pitchFamily="34" charset="0"/>
              </a:rPr>
              <a:t> Li, Kenji </a:t>
            </a:r>
            <a:r>
              <a:rPr lang="en-US" sz="1600" i="0" dirty="0" err="1">
                <a:solidFill>
                  <a:srgbClr val="000000"/>
                </a:solidFill>
                <a:effectLst/>
                <a:latin typeface="Lato" panose="020F0502020204030203" pitchFamily="34" charset="0"/>
                <a:ea typeface="Lato" panose="020F0502020204030203" pitchFamily="34" charset="0"/>
                <a:cs typeface="Lato" panose="020F0502020204030203" pitchFamily="34" charset="0"/>
              </a:rPr>
              <a:t>Tei</a:t>
            </a:r>
            <a:r>
              <a:rPr lang="en-US" sz="1600" i="0" dirty="0">
                <a:solidFill>
                  <a:srgbClr val="000000"/>
                </a:solidFill>
                <a:effectLst/>
                <a:latin typeface="Lato" panose="020F0502020204030203" pitchFamily="34" charset="0"/>
                <a:ea typeface="Lato" panose="020F0502020204030203" pitchFamily="34" charset="0"/>
                <a:cs typeface="Lato" panose="020F0502020204030203" pitchFamily="34" charset="0"/>
              </a:rPr>
              <a:t>, Journal of Information Processing (JIP), vol. 31, 12pages, March, 2023.</a:t>
            </a:r>
          </a:p>
          <a:p>
            <a:pPr>
              <a:buClr>
                <a:schemeClr val="tx2">
                  <a:lumMod val="25000"/>
                </a:schemeClr>
              </a:buClr>
              <a:buSzPct val="120000"/>
              <a:buFont typeface="Wingdings" pitchFamily="2" charset="2"/>
              <a:buChar char="v"/>
            </a:pPr>
            <a:r>
              <a:rPr lang="ja-JP" altLang="en-US" sz="2000" i="0">
                <a:solidFill>
                  <a:srgbClr val="000000"/>
                </a:solidFill>
                <a:effectLst/>
                <a:latin typeface="Lato" panose="020F0502020204030203" pitchFamily="34" charset="0"/>
                <a:cs typeface="Lato" panose="020F0502020204030203" pitchFamily="34" charset="0"/>
              </a:rPr>
              <a:t>ゲーム空間の</a:t>
            </a:r>
            <a:r>
              <a:rPr lang="en-US" sz="2000" i="0" dirty="0">
                <a:solidFill>
                  <a:srgbClr val="000000"/>
                </a:solidFill>
                <a:effectLst/>
                <a:latin typeface="Lato" panose="020F0502020204030203" pitchFamily="34" charset="0"/>
                <a:ea typeface="Lato" panose="020F0502020204030203" pitchFamily="34" charset="0"/>
                <a:cs typeface="Lato" panose="020F0502020204030203" pitchFamily="34" charset="0"/>
              </a:rPr>
              <a:t>On-the-fly</a:t>
            </a:r>
            <a:r>
              <a:rPr lang="ja-JP" altLang="en-US" sz="2000" i="0" dirty="0">
                <a:solidFill>
                  <a:srgbClr val="000000"/>
                </a:solidFill>
                <a:effectLst/>
                <a:latin typeface="Lato" panose="020F0502020204030203" pitchFamily="34" charset="0"/>
                <a:ea typeface="Lato" panose="020F0502020204030203" pitchFamily="34" charset="0"/>
                <a:cs typeface="Lato" panose="020F0502020204030203" pitchFamily="34" charset="0"/>
              </a:rPr>
              <a:t>探索</a:t>
            </a:r>
            <a:r>
              <a:rPr lang="ja-JP" altLang="en-US" sz="2000" i="0">
                <a:solidFill>
                  <a:srgbClr val="000000"/>
                </a:solidFill>
                <a:effectLst/>
                <a:latin typeface="Lato" panose="020F0502020204030203" pitchFamily="34" charset="0"/>
                <a:cs typeface="Lato" panose="020F0502020204030203" pitchFamily="34" charset="0"/>
              </a:rPr>
              <a:t>に着目したゲーム</a:t>
            </a:r>
            <a:r>
              <a:rPr lang="ja-JP" altLang="en-US" sz="2000">
                <a:solidFill>
                  <a:srgbClr val="000000"/>
                </a:solidFill>
                <a:latin typeface="Lato" panose="020F0502020204030203" pitchFamily="34" charset="0"/>
                <a:cs typeface="Lato" panose="020F0502020204030203" pitchFamily="34" charset="0"/>
              </a:rPr>
              <a:t>理論</a:t>
            </a:r>
            <a:r>
              <a:rPr lang="ja-JP" altLang="en-US" sz="2000" i="0">
                <a:solidFill>
                  <a:srgbClr val="000000"/>
                </a:solidFill>
                <a:effectLst/>
                <a:latin typeface="Lato" panose="020F0502020204030203" pitchFamily="34" charset="0"/>
                <a:cs typeface="Lato" panose="020F0502020204030203" pitchFamily="34" charset="0"/>
              </a:rPr>
              <a:t>の提案</a:t>
            </a:r>
          </a:p>
          <a:p>
            <a:pPr marL="38100" indent="0">
              <a:buClr>
                <a:schemeClr val="tx2">
                  <a:lumMod val="25000"/>
                </a:schemeClr>
              </a:buClr>
              <a:buSzPct val="120000"/>
              <a:buNone/>
            </a:pPr>
            <a:r>
              <a:rPr lang="en-US" sz="1600" i="0" dirty="0">
                <a:solidFill>
                  <a:srgbClr val="000000"/>
                </a:solidFill>
                <a:effectLst/>
                <a:latin typeface="Lato" panose="020F0502020204030203" pitchFamily="34" charset="0"/>
                <a:ea typeface="Lato" panose="020F0502020204030203" pitchFamily="34" charset="0"/>
                <a:cs typeface="Lato" panose="020F0502020204030203" pitchFamily="34" charset="0"/>
              </a:rPr>
              <a:t>Directed controller synthesis of discrete event systems: Taming composition with heuristics. D. Ciolek, V. </a:t>
            </a:r>
            <a:r>
              <a:rPr lang="en-US" sz="1600" i="0" dirty="0" err="1">
                <a:solidFill>
                  <a:srgbClr val="000000"/>
                </a:solidFill>
                <a:effectLst/>
                <a:latin typeface="Lato" panose="020F0502020204030203" pitchFamily="34" charset="0"/>
                <a:ea typeface="Lato" panose="020F0502020204030203" pitchFamily="34" charset="0"/>
                <a:cs typeface="Lato" panose="020F0502020204030203" pitchFamily="34" charset="0"/>
              </a:rPr>
              <a:t>Braberman</a:t>
            </a:r>
            <a:r>
              <a:rPr lang="en-US" sz="1600" i="0" dirty="0">
                <a:solidFill>
                  <a:srgbClr val="000000"/>
                </a:solidFill>
                <a:effectLst/>
                <a:latin typeface="Lato" panose="020F0502020204030203" pitchFamily="34" charset="0"/>
                <a:ea typeface="Lato" panose="020F0502020204030203" pitchFamily="34" charset="0"/>
                <a:cs typeface="Lato" panose="020F0502020204030203" pitchFamily="34" charset="0"/>
              </a:rPr>
              <a:t>, N. </a:t>
            </a:r>
            <a:r>
              <a:rPr lang="en-US" sz="1600" i="0" dirty="0" err="1">
                <a:solidFill>
                  <a:srgbClr val="000000"/>
                </a:solidFill>
                <a:effectLst/>
                <a:latin typeface="Lato" panose="020F0502020204030203" pitchFamily="34" charset="0"/>
                <a:ea typeface="Lato" panose="020F0502020204030203" pitchFamily="34" charset="0"/>
                <a:cs typeface="Lato" panose="020F0502020204030203" pitchFamily="34" charset="0"/>
              </a:rPr>
              <a:t>D’Ippolito</a:t>
            </a:r>
            <a:r>
              <a:rPr lang="en-US" sz="1600" i="0" dirty="0">
                <a:solidFill>
                  <a:srgbClr val="000000"/>
                </a:solidFill>
                <a:effectLst/>
                <a:latin typeface="Lato" panose="020F0502020204030203" pitchFamily="34" charset="0"/>
                <a:ea typeface="Lato" panose="020F0502020204030203" pitchFamily="34" charset="0"/>
                <a:cs typeface="Lato" panose="020F0502020204030203" pitchFamily="34" charset="0"/>
              </a:rPr>
              <a:t>, and S. </a:t>
            </a:r>
            <a:r>
              <a:rPr lang="en-US" sz="1600" i="0" dirty="0" err="1">
                <a:solidFill>
                  <a:srgbClr val="000000"/>
                </a:solidFill>
                <a:effectLst/>
                <a:latin typeface="Lato" panose="020F0502020204030203" pitchFamily="34" charset="0"/>
                <a:ea typeface="Lato" panose="020F0502020204030203" pitchFamily="34" charset="0"/>
                <a:cs typeface="Lato" panose="020F0502020204030203" pitchFamily="34" charset="0"/>
              </a:rPr>
              <a:t>Uchitel</a:t>
            </a:r>
            <a:r>
              <a:rPr lang="en-US" sz="1600" i="0" dirty="0">
                <a:solidFill>
                  <a:srgbClr val="000000"/>
                </a:solidFill>
                <a:effectLst/>
                <a:latin typeface="Lato" panose="020F0502020204030203" pitchFamily="34" charset="0"/>
                <a:ea typeface="Lato" panose="020F0502020204030203" pitchFamily="34" charset="0"/>
                <a:cs typeface="Lato" panose="020F0502020204030203" pitchFamily="34" charset="0"/>
              </a:rPr>
              <a:t>, In 2016 IEEE 55th Conference on Decision and Control (CDC), pages 4764–4769, Dec 2016.</a:t>
            </a:r>
          </a:p>
        </p:txBody>
      </p:sp>
      <p:sp>
        <p:nvSpPr>
          <p:cNvPr id="32" name="TextBox 31">
            <a:extLst>
              <a:ext uri="{FF2B5EF4-FFF2-40B4-BE49-F238E27FC236}">
                <a16:creationId xmlns:a16="http://schemas.microsoft.com/office/drawing/2014/main" id="{2603BE3A-9CD8-1981-5BAA-F7175A2D7E08}"/>
              </a:ext>
            </a:extLst>
          </p:cNvPr>
          <p:cNvSpPr txBox="1"/>
          <p:nvPr/>
        </p:nvSpPr>
        <p:spPr>
          <a:xfrm>
            <a:off x="6469302" y="5656361"/>
            <a:ext cx="2305438" cy="646331"/>
          </a:xfrm>
          <a:prstGeom prst="rect">
            <a:avLst/>
          </a:prstGeom>
          <a:noFill/>
        </p:spPr>
        <p:txBody>
          <a:bodyPr wrap="none" rtlCol="0">
            <a:spAutoFit/>
          </a:bodyPr>
          <a:lstStyle/>
          <a:p>
            <a:pPr algn="ctr"/>
            <a:r>
              <a:rPr lang="en-JP" sz="1800" b="1" dirty="0">
                <a:solidFill>
                  <a:schemeClr val="bg1"/>
                </a:solidFill>
              </a:rPr>
              <a:t>「安全性ゲーム」を</a:t>
            </a:r>
          </a:p>
          <a:p>
            <a:pPr algn="ctr"/>
            <a:r>
              <a:rPr lang="en-JP" sz="1800" b="1" dirty="0">
                <a:solidFill>
                  <a:schemeClr val="bg1"/>
                </a:solidFill>
              </a:rPr>
              <a:t>改良する手法が主流</a:t>
            </a:r>
          </a:p>
        </p:txBody>
      </p:sp>
      <p:sp>
        <p:nvSpPr>
          <p:cNvPr id="60" name="Rounded Rectangle 59">
            <a:extLst>
              <a:ext uri="{FF2B5EF4-FFF2-40B4-BE49-F238E27FC236}">
                <a16:creationId xmlns:a16="http://schemas.microsoft.com/office/drawing/2014/main" id="{D9445C19-AF6D-4EF6-59E7-68C43A0228E9}"/>
              </a:ext>
            </a:extLst>
          </p:cNvPr>
          <p:cNvSpPr/>
          <p:nvPr/>
        </p:nvSpPr>
        <p:spPr>
          <a:xfrm>
            <a:off x="162935"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61" name="Rounded Rectangle 60">
            <a:extLst>
              <a:ext uri="{FF2B5EF4-FFF2-40B4-BE49-F238E27FC236}">
                <a16:creationId xmlns:a16="http://schemas.microsoft.com/office/drawing/2014/main" id="{9034441C-D5C2-FFD6-C530-F3DBBEB78271}"/>
              </a:ext>
            </a:extLst>
          </p:cNvPr>
          <p:cNvSpPr/>
          <p:nvPr/>
        </p:nvSpPr>
        <p:spPr>
          <a:xfrm>
            <a:off x="167179"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62" name="Chevron 61">
            <a:extLst>
              <a:ext uri="{FF2B5EF4-FFF2-40B4-BE49-F238E27FC236}">
                <a16:creationId xmlns:a16="http://schemas.microsoft.com/office/drawing/2014/main" id="{A2096EE5-8071-D7FF-23EC-BEE027A8DAC1}"/>
              </a:ext>
            </a:extLst>
          </p:cNvPr>
          <p:cNvSpPr/>
          <p:nvPr/>
        </p:nvSpPr>
        <p:spPr>
          <a:xfrm>
            <a:off x="1530585"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63" name="Elbow Connector 62">
            <a:extLst>
              <a:ext uri="{FF2B5EF4-FFF2-40B4-BE49-F238E27FC236}">
                <a16:creationId xmlns:a16="http://schemas.microsoft.com/office/drawing/2014/main" id="{EB176866-0A4C-5B86-2B1B-4A2C48CC1C8C}"/>
              </a:ext>
            </a:extLst>
          </p:cNvPr>
          <p:cNvCxnSpPr>
            <a:cxnSpLocks/>
            <a:stCxn id="60" idx="3"/>
            <a:endCxn id="73" idx="1"/>
          </p:cNvCxnSpPr>
          <p:nvPr/>
        </p:nvCxnSpPr>
        <p:spPr>
          <a:xfrm flipV="1">
            <a:off x="1440892"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A4CFEE12-2E51-77B5-509C-095C31BA2F62}"/>
              </a:ext>
            </a:extLst>
          </p:cNvPr>
          <p:cNvSpPr/>
          <p:nvPr/>
        </p:nvSpPr>
        <p:spPr>
          <a:xfrm>
            <a:off x="294791" y="431413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65" name="Rounded Rectangle 64">
            <a:extLst>
              <a:ext uri="{FF2B5EF4-FFF2-40B4-BE49-F238E27FC236}">
                <a16:creationId xmlns:a16="http://schemas.microsoft.com/office/drawing/2014/main" id="{7B33D5F4-5288-B9D9-E337-83D93C30F96C}"/>
              </a:ext>
            </a:extLst>
          </p:cNvPr>
          <p:cNvSpPr/>
          <p:nvPr/>
        </p:nvSpPr>
        <p:spPr>
          <a:xfrm>
            <a:off x="293930" y="469952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66" name="Rounded Rectangle 65">
            <a:extLst>
              <a:ext uri="{FF2B5EF4-FFF2-40B4-BE49-F238E27FC236}">
                <a16:creationId xmlns:a16="http://schemas.microsoft.com/office/drawing/2014/main" id="{D73BEDC8-1C51-86EF-4AF9-812F18EDABA2}"/>
              </a:ext>
            </a:extLst>
          </p:cNvPr>
          <p:cNvSpPr/>
          <p:nvPr/>
        </p:nvSpPr>
        <p:spPr>
          <a:xfrm>
            <a:off x="293930" y="5757365"/>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67" name="Rounded Rectangle 66">
            <a:extLst>
              <a:ext uri="{FF2B5EF4-FFF2-40B4-BE49-F238E27FC236}">
                <a16:creationId xmlns:a16="http://schemas.microsoft.com/office/drawing/2014/main" id="{1E51008C-E565-2EE0-DE89-0C1F3EF6EA28}"/>
              </a:ext>
            </a:extLst>
          </p:cNvPr>
          <p:cNvSpPr/>
          <p:nvPr/>
        </p:nvSpPr>
        <p:spPr>
          <a:xfrm>
            <a:off x="293930" y="6136327"/>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68" name="Rounded Rectangle 67">
            <a:extLst>
              <a:ext uri="{FF2B5EF4-FFF2-40B4-BE49-F238E27FC236}">
                <a16:creationId xmlns:a16="http://schemas.microsoft.com/office/drawing/2014/main" id="{DCFA0FAD-78B0-BB29-FC51-34A1226C9DF3}"/>
              </a:ext>
            </a:extLst>
          </p:cNvPr>
          <p:cNvSpPr/>
          <p:nvPr/>
        </p:nvSpPr>
        <p:spPr>
          <a:xfrm>
            <a:off x="8221518"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69" name="Straight Arrow Connector 68">
            <a:extLst>
              <a:ext uri="{FF2B5EF4-FFF2-40B4-BE49-F238E27FC236}">
                <a16:creationId xmlns:a16="http://schemas.microsoft.com/office/drawing/2014/main" id="{BCE4B201-77CD-2B2B-6154-C40EBDE90CDB}"/>
              </a:ext>
            </a:extLst>
          </p:cNvPr>
          <p:cNvCxnSpPr>
            <a:cxnSpLocks/>
            <a:stCxn id="77" idx="3"/>
            <a:endCxn id="74" idx="1"/>
          </p:cNvCxnSpPr>
          <p:nvPr/>
        </p:nvCxnSpPr>
        <p:spPr>
          <a:xfrm>
            <a:off x="6971851"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68CB9A8-5B39-5314-A934-C5BA67FF2E16}"/>
              </a:ext>
            </a:extLst>
          </p:cNvPr>
          <p:cNvCxnSpPr>
            <a:cxnSpLocks/>
            <a:stCxn id="74" idx="3"/>
            <a:endCxn id="68" idx="1"/>
          </p:cNvCxnSpPr>
          <p:nvPr/>
        </p:nvCxnSpPr>
        <p:spPr>
          <a:xfrm flipV="1">
            <a:off x="8004647"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F706FD7A-8095-1626-1BBA-6E7D09049EED}"/>
              </a:ext>
            </a:extLst>
          </p:cNvPr>
          <p:cNvCxnSpPr>
            <a:cxnSpLocks/>
            <a:stCxn id="72" idx="3"/>
            <a:endCxn id="73" idx="1"/>
          </p:cNvCxnSpPr>
          <p:nvPr/>
        </p:nvCxnSpPr>
        <p:spPr>
          <a:xfrm>
            <a:off x="3156586"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96A5EE-996D-B1EA-78F9-7AEC44241086}"/>
              </a:ext>
            </a:extLst>
          </p:cNvPr>
          <p:cNvSpPr/>
          <p:nvPr/>
        </p:nvSpPr>
        <p:spPr>
          <a:xfrm>
            <a:off x="2394667"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73" name="Chevron 72">
            <a:extLst>
              <a:ext uri="{FF2B5EF4-FFF2-40B4-BE49-F238E27FC236}">
                <a16:creationId xmlns:a16="http://schemas.microsoft.com/office/drawing/2014/main" id="{5CDFF448-D15C-DC6A-B95E-E60723445408}"/>
              </a:ext>
            </a:extLst>
          </p:cNvPr>
          <p:cNvSpPr/>
          <p:nvPr/>
        </p:nvSpPr>
        <p:spPr>
          <a:xfrm>
            <a:off x="3358554"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74" name="Chevron 73">
            <a:extLst>
              <a:ext uri="{FF2B5EF4-FFF2-40B4-BE49-F238E27FC236}">
                <a16:creationId xmlns:a16="http://schemas.microsoft.com/office/drawing/2014/main" id="{6E7CC56D-E8C3-A55A-C536-175679088663}"/>
              </a:ext>
            </a:extLst>
          </p:cNvPr>
          <p:cNvSpPr/>
          <p:nvPr/>
        </p:nvSpPr>
        <p:spPr>
          <a:xfrm>
            <a:off x="7224936"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75" name="Straight Arrow Connector 74">
            <a:extLst>
              <a:ext uri="{FF2B5EF4-FFF2-40B4-BE49-F238E27FC236}">
                <a16:creationId xmlns:a16="http://schemas.microsoft.com/office/drawing/2014/main" id="{DB0AC5EA-5187-3D3D-9FDE-5D1DF65D3BD6}"/>
              </a:ext>
            </a:extLst>
          </p:cNvPr>
          <p:cNvCxnSpPr>
            <a:cxnSpLocks/>
            <a:stCxn id="73" idx="3"/>
            <a:endCxn id="76" idx="1"/>
          </p:cNvCxnSpPr>
          <p:nvPr/>
        </p:nvCxnSpPr>
        <p:spPr>
          <a:xfrm>
            <a:off x="4221266"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2BE9D2A8-F92B-4213-5DDF-3AFACFCDB2AA}"/>
              </a:ext>
            </a:extLst>
          </p:cNvPr>
          <p:cNvSpPr/>
          <p:nvPr/>
        </p:nvSpPr>
        <p:spPr>
          <a:xfrm>
            <a:off x="4369488"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77" name="Rounded Rectangle 76">
            <a:extLst>
              <a:ext uri="{FF2B5EF4-FFF2-40B4-BE49-F238E27FC236}">
                <a16:creationId xmlns:a16="http://schemas.microsoft.com/office/drawing/2014/main" id="{2C25783F-7AD9-0CF8-EC5A-F132035A16B1}"/>
              </a:ext>
            </a:extLst>
          </p:cNvPr>
          <p:cNvSpPr/>
          <p:nvPr/>
        </p:nvSpPr>
        <p:spPr>
          <a:xfrm>
            <a:off x="6209932"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78" name="Chevron 77">
            <a:extLst>
              <a:ext uri="{FF2B5EF4-FFF2-40B4-BE49-F238E27FC236}">
                <a16:creationId xmlns:a16="http://schemas.microsoft.com/office/drawing/2014/main" id="{94E3B824-FFD2-F441-429F-892BAE1F6E9C}"/>
              </a:ext>
            </a:extLst>
          </p:cNvPr>
          <p:cNvSpPr/>
          <p:nvPr/>
        </p:nvSpPr>
        <p:spPr>
          <a:xfrm>
            <a:off x="5284905"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79" name="Straight Arrow Connector 78">
            <a:extLst>
              <a:ext uri="{FF2B5EF4-FFF2-40B4-BE49-F238E27FC236}">
                <a16:creationId xmlns:a16="http://schemas.microsoft.com/office/drawing/2014/main" id="{6FEF9893-99E1-32AD-3B37-64AE0C8CC4C8}"/>
              </a:ext>
            </a:extLst>
          </p:cNvPr>
          <p:cNvCxnSpPr>
            <a:cxnSpLocks/>
            <a:stCxn id="78" idx="3"/>
            <a:endCxn id="77" idx="1"/>
          </p:cNvCxnSpPr>
          <p:nvPr/>
        </p:nvCxnSpPr>
        <p:spPr>
          <a:xfrm flipV="1">
            <a:off x="6056434"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677EA23-47A2-2CBE-D37B-2892F137C648}"/>
              </a:ext>
            </a:extLst>
          </p:cNvPr>
          <p:cNvCxnSpPr>
            <a:cxnSpLocks/>
            <a:stCxn id="76" idx="3"/>
            <a:endCxn id="78" idx="1"/>
          </p:cNvCxnSpPr>
          <p:nvPr/>
        </p:nvCxnSpPr>
        <p:spPr>
          <a:xfrm>
            <a:off x="5131407"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3777B2F-7E94-3BEA-D93A-A79377FAC5FE}"/>
              </a:ext>
            </a:extLst>
          </p:cNvPr>
          <p:cNvSpPr/>
          <p:nvPr/>
        </p:nvSpPr>
        <p:spPr>
          <a:xfrm>
            <a:off x="599716"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2" name="TextBox 81">
            <a:extLst>
              <a:ext uri="{FF2B5EF4-FFF2-40B4-BE49-F238E27FC236}">
                <a16:creationId xmlns:a16="http://schemas.microsoft.com/office/drawing/2014/main" id="{F8FAB202-E8E4-FA73-1384-BA47BEF03B00}"/>
              </a:ext>
            </a:extLst>
          </p:cNvPr>
          <p:cNvSpPr txBox="1"/>
          <p:nvPr/>
        </p:nvSpPr>
        <p:spPr>
          <a:xfrm>
            <a:off x="677504" y="4978461"/>
            <a:ext cx="234360" cy="307777"/>
          </a:xfrm>
          <a:prstGeom prst="rect">
            <a:avLst/>
          </a:prstGeom>
          <a:noFill/>
        </p:spPr>
        <p:txBody>
          <a:bodyPr wrap="none" rtlCol="0">
            <a:spAutoFit/>
          </a:bodyPr>
          <a:lstStyle/>
          <a:p>
            <a:r>
              <a:rPr lang="en-JP" dirty="0">
                <a:solidFill>
                  <a:schemeClr val="bg1"/>
                </a:solidFill>
              </a:rPr>
              <a:t>:</a:t>
            </a:r>
          </a:p>
        </p:txBody>
      </p:sp>
      <p:sp>
        <p:nvSpPr>
          <p:cNvPr id="83" name="TextBox 82">
            <a:extLst>
              <a:ext uri="{FF2B5EF4-FFF2-40B4-BE49-F238E27FC236}">
                <a16:creationId xmlns:a16="http://schemas.microsoft.com/office/drawing/2014/main" id="{4ED7911E-9C9A-E688-5198-0F6DBBC73FD5}"/>
              </a:ext>
            </a:extLst>
          </p:cNvPr>
          <p:cNvSpPr txBox="1"/>
          <p:nvPr/>
        </p:nvSpPr>
        <p:spPr>
          <a:xfrm>
            <a:off x="677504" y="6447490"/>
            <a:ext cx="234360" cy="307777"/>
          </a:xfrm>
          <a:prstGeom prst="rect">
            <a:avLst/>
          </a:prstGeom>
          <a:noFill/>
        </p:spPr>
        <p:txBody>
          <a:bodyPr wrap="none" rtlCol="0">
            <a:spAutoFit/>
          </a:bodyPr>
          <a:lstStyle/>
          <a:p>
            <a:r>
              <a:rPr lang="en-JP" dirty="0">
                <a:solidFill>
                  <a:schemeClr val="bg1"/>
                </a:solidFill>
              </a:rPr>
              <a:t>:</a:t>
            </a:r>
          </a:p>
        </p:txBody>
      </p:sp>
      <p:cxnSp>
        <p:nvCxnSpPr>
          <p:cNvPr id="2" name="Straight Arrow Connector 1">
            <a:extLst>
              <a:ext uri="{FF2B5EF4-FFF2-40B4-BE49-F238E27FC236}">
                <a16:creationId xmlns:a16="http://schemas.microsoft.com/office/drawing/2014/main" id="{7CF8FF9C-0394-5D3E-730B-60666D8FF6CD}"/>
              </a:ext>
            </a:extLst>
          </p:cNvPr>
          <p:cNvCxnSpPr>
            <a:cxnSpLocks/>
            <a:stCxn id="61" idx="3"/>
            <a:endCxn id="62" idx="1"/>
          </p:cNvCxnSpPr>
          <p:nvPr/>
        </p:nvCxnSpPr>
        <p:spPr>
          <a:xfrm>
            <a:off x="1445136"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584CBD-D201-9CE5-5847-9618461C7F10}"/>
              </a:ext>
            </a:extLst>
          </p:cNvPr>
          <p:cNvCxnSpPr>
            <a:cxnSpLocks/>
            <a:stCxn id="62" idx="3"/>
            <a:endCxn id="72" idx="1"/>
          </p:cNvCxnSpPr>
          <p:nvPr/>
        </p:nvCxnSpPr>
        <p:spPr>
          <a:xfrm>
            <a:off x="2292504"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815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25</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本研究で着目した</a:t>
            </a:r>
            <a:b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離散制御器合成の課題</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211807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dirty="0">
                <a:solidFill>
                  <a:schemeClr val="tx2">
                    <a:lumMod val="25000"/>
                  </a:schemeClr>
                </a:solidFill>
                <a:latin typeface="Lato" panose="020F0502020204030203" pitchFamily="34" charset="0"/>
                <a:cs typeface="Lato" panose="020F0502020204030203" pitchFamily="34" charset="0"/>
              </a:rPr>
              <a:t>離散制御器合成</a:t>
            </a:r>
            <a:r>
              <a:rPr lang="ja-JP" altLang="en-US" sz="2400">
                <a:solidFill>
                  <a:schemeClr val="tx2">
                    <a:lumMod val="25000"/>
                  </a:schemeClr>
                </a:solidFill>
                <a:latin typeface="Lato" panose="020F0502020204030203" pitchFamily="34" charset="0"/>
                <a:cs typeface="Lato" panose="020F0502020204030203" pitchFamily="34" charset="0"/>
              </a:rPr>
              <a:t>におけるオーバヘッド</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環境モデル数が多くなるほど，安全性ゲームより，</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JP" sz="2400" b="1" u="sng">
                <a:solidFill>
                  <a:srgbClr val="FF0000"/>
                </a:solidFill>
                <a:latin typeface="Lato" panose="020F0502020204030203" pitchFamily="34" charset="0"/>
                <a:cs typeface="Lato" panose="020F0502020204030203" pitchFamily="34" charset="0"/>
              </a:rPr>
              <a:t>ゲーム</a:t>
            </a:r>
            <a:r>
              <a:rPr lang="ja-JP" altLang="en-US" sz="2400" b="1" u="sng">
                <a:solidFill>
                  <a:srgbClr val="FF0000"/>
                </a:solidFill>
                <a:latin typeface="Lato" panose="020F0502020204030203" pitchFamily="34" charset="0"/>
                <a:cs typeface="Lato" panose="020F0502020204030203" pitchFamily="34" charset="0"/>
              </a:rPr>
              <a:t>空間構築のオーバヘッドの割合が大きく</a:t>
            </a:r>
            <a:r>
              <a:rPr lang="ja-JP" altLang="en-US" sz="2400">
                <a:solidFill>
                  <a:schemeClr val="tx2">
                    <a:lumMod val="25000"/>
                  </a:schemeClr>
                </a:solidFill>
                <a:latin typeface="Lato" panose="020F0502020204030203" pitchFamily="34" charset="0"/>
                <a:cs typeface="Lato" panose="020F0502020204030203" pitchFamily="34" charset="0"/>
              </a:rPr>
              <a:t>なる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graphicFrame>
        <p:nvGraphicFramePr>
          <p:cNvPr id="7" name="Chart 6">
            <a:extLst>
              <a:ext uri="{FF2B5EF4-FFF2-40B4-BE49-F238E27FC236}">
                <a16:creationId xmlns:a16="http://schemas.microsoft.com/office/drawing/2014/main" id="{4983FAF0-6D5A-A7E4-1B65-66A8020818DD}"/>
              </a:ext>
            </a:extLst>
          </p:cNvPr>
          <p:cNvGraphicFramePr>
            <a:graphicFrameLocks/>
          </p:cNvGraphicFramePr>
          <p:nvPr>
            <p:extLst>
              <p:ext uri="{D42A27DB-BD31-4B8C-83A1-F6EECF244321}">
                <p14:modId xmlns:p14="http://schemas.microsoft.com/office/powerpoint/2010/main" val="2932833778"/>
              </p:ext>
            </p:extLst>
          </p:nvPr>
        </p:nvGraphicFramePr>
        <p:xfrm>
          <a:off x="1338781" y="2727790"/>
          <a:ext cx="6466437" cy="387986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3B45A87-B031-05CE-2B76-8AD91C713478}"/>
              </a:ext>
            </a:extLst>
          </p:cNvPr>
          <p:cNvSpPr txBox="1"/>
          <p:nvPr/>
        </p:nvSpPr>
        <p:spPr>
          <a:xfrm>
            <a:off x="3217965" y="6532526"/>
            <a:ext cx="3416320" cy="276999"/>
          </a:xfrm>
          <a:prstGeom prst="rect">
            <a:avLst/>
          </a:prstGeom>
          <a:noFill/>
        </p:spPr>
        <p:txBody>
          <a:bodyPr wrap="none" rtlCol="0">
            <a:spAutoFit/>
          </a:bodyPr>
          <a:lstStyle/>
          <a:p>
            <a:r>
              <a:rPr lang="en-JP" sz="1200" dirty="0">
                <a:solidFill>
                  <a:schemeClr val="tx2">
                    <a:lumMod val="25000"/>
                  </a:schemeClr>
                </a:solidFill>
              </a:rPr>
              <a:t>システムが管理する部屋の数（環境モデル数）</a:t>
            </a:r>
          </a:p>
        </p:txBody>
      </p:sp>
      <p:sp>
        <p:nvSpPr>
          <p:cNvPr id="9" name="TextBox 8">
            <a:extLst>
              <a:ext uri="{FF2B5EF4-FFF2-40B4-BE49-F238E27FC236}">
                <a16:creationId xmlns:a16="http://schemas.microsoft.com/office/drawing/2014/main" id="{6E0FB3D4-DE25-14B4-BFEB-0490C4767267}"/>
              </a:ext>
            </a:extLst>
          </p:cNvPr>
          <p:cNvSpPr txBox="1"/>
          <p:nvPr/>
        </p:nvSpPr>
        <p:spPr>
          <a:xfrm rot="16200000">
            <a:off x="516922" y="4440136"/>
            <a:ext cx="1920719" cy="276999"/>
          </a:xfrm>
          <a:prstGeom prst="rect">
            <a:avLst/>
          </a:prstGeom>
          <a:noFill/>
        </p:spPr>
        <p:txBody>
          <a:bodyPr wrap="none" rtlCol="0">
            <a:spAutoFit/>
          </a:bodyPr>
          <a:lstStyle/>
          <a:p>
            <a:r>
              <a:rPr lang="en-JP" sz="1200" dirty="0">
                <a:solidFill>
                  <a:schemeClr val="tx2">
                    <a:lumMod val="25000"/>
                  </a:schemeClr>
                </a:solidFill>
              </a:rPr>
              <a:t>実行にかかった時間 (ms)</a:t>
            </a:r>
          </a:p>
        </p:txBody>
      </p:sp>
      <p:sp>
        <p:nvSpPr>
          <p:cNvPr id="14" name="Freeform 13">
            <a:extLst>
              <a:ext uri="{FF2B5EF4-FFF2-40B4-BE49-F238E27FC236}">
                <a16:creationId xmlns:a16="http://schemas.microsoft.com/office/drawing/2014/main" id="{DD9DDB0B-D42C-05DC-4DF4-D3180E42E167}"/>
              </a:ext>
            </a:extLst>
          </p:cNvPr>
          <p:cNvSpPr/>
          <p:nvPr/>
        </p:nvSpPr>
        <p:spPr>
          <a:xfrm>
            <a:off x="2643612" y="3179143"/>
            <a:ext cx="4291342" cy="1782156"/>
          </a:xfrm>
          <a:custGeom>
            <a:avLst/>
            <a:gdLst>
              <a:gd name="connsiteX0" fmla="*/ 0 w 4264182"/>
              <a:gd name="connsiteY0" fmla="*/ 1692998 h 1692998"/>
              <a:gd name="connsiteX1" fmla="*/ 2272420 w 4264182"/>
              <a:gd name="connsiteY1" fmla="*/ 1294646 h 1692998"/>
              <a:gd name="connsiteX2" fmla="*/ 4264182 w 4264182"/>
              <a:gd name="connsiteY2" fmla="*/ 0 h 1692998"/>
            </a:gdLst>
            <a:ahLst/>
            <a:cxnLst>
              <a:cxn ang="0">
                <a:pos x="connsiteX0" y="connsiteY0"/>
              </a:cxn>
              <a:cxn ang="0">
                <a:pos x="connsiteX1" y="connsiteY1"/>
              </a:cxn>
              <a:cxn ang="0">
                <a:pos x="connsiteX2" y="connsiteY2"/>
              </a:cxn>
            </a:cxnLst>
            <a:rect l="l" t="t" r="r" b="b"/>
            <a:pathLst>
              <a:path w="4264182" h="1692998">
                <a:moveTo>
                  <a:pt x="0" y="1692998"/>
                </a:moveTo>
                <a:cubicBezTo>
                  <a:pt x="780861" y="1634905"/>
                  <a:pt x="1561723" y="1576812"/>
                  <a:pt x="2272420" y="1294646"/>
                </a:cubicBezTo>
                <a:cubicBezTo>
                  <a:pt x="2983117" y="1012480"/>
                  <a:pt x="3623649" y="506240"/>
                  <a:pt x="4264182" y="0"/>
                </a:cubicBezTo>
              </a:path>
            </a:pathLst>
          </a:custGeom>
          <a:noFill/>
          <a:ln w="63500">
            <a:solidFill>
              <a:srgbClr val="FF0000"/>
            </a:solidFill>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Freeform 14">
            <a:extLst>
              <a:ext uri="{FF2B5EF4-FFF2-40B4-BE49-F238E27FC236}">
                <a16:creationId xmlns:a16="http://schemas.microsoft.com/office/drawing/2014/main" id="{D62EA654-282A-D31C-0CB2-DCCC2816F281}"/>
              </a:ext>
            </a:extLst>
          </p:cNvPr>
          <p:cNvSpPr/>
          <p:nvPr/>
        </p:nvSpPr>
        <p:spPr>
          <a:xfrm>
            <a:off x="2951430" y="4499572"/>
            <a:ext cx="4291342" cy="787652"/>
          </a:xfrm>
          <a:custGeom>
            <a:avLst/>
            <a:gdLst>
              <a:gd name="connsiteX0" fmla="*/ 0 w 4291342"/>
              <a:gd name="connsiteY0" fmla="*/ 787652 h 787652"/>
              <a:gd name="connsiteX1" fmla="*/ 2254313 w 4291342"/>
              <a:gd name="connsiteY1" fmla="*/ 516048 h 787652"/>
              <a:gd name="connsiteX2" fmla="*/ 4291342 w 4291342"/>
              <a:gd name="connsiteY2" fmla="*/ 0 h 787652"/>
            </a:gdLst>
            <a:ahLst/>
            <a:cxnLst>
              <a:cxn ang="0">
                <a:pos x="connsiteX0" y="connsiteY0"/>
              </a:cxn>
              <a:cxn ang="0">
                <a:pos x="connsiteX1" y="connsiteY1"/>
              </a:cxn>
              <a:cxn ang="0">
                <a:pos x="connsiteX2" y="connsiteY2"/>
              </a:cxn>
            </a:cxnLst>
            <a:rect l="l" t="t" r="r" b="b"/>
            <a:pathLst>
              <a:path w="4291342" h="787652">
                <a:moveTo>
                  <a:pt x="0" y="787652"/>
                </a:moveTo>
                <a:cubicBezTo>
                  <a:pt x="769544" y="717487"/>
                  <a:pt x="1539089" y="647323"/>
                  <a:pt x="2254313" y="516048"/>
                </a:cubicBezTo>
                <a:cubicBezTo>
                  <a:pt x="2969537" y="384773"/>
                  <a:pt x="3630439" y="192386"/>
                  <a:pt x="4291342" y="0"/>
                </a:cubicBezTo>
              </a:path>
            </a:pathLst>
          </a:custGeom>
          <a:noFill/>
          <a:ln w="50800">
            <a:solidFill>
              <a:schemeClr val="tx2">
                <a:lumMod val="90000"/>
              </a:schemeClr>
            </a:solidFill>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1088435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26</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本研究で着目した</a:t>
            </a:r>
            <a:b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離散制御器合成の課題</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aphicFrame>
        <p:nvGraphicFramePr>
          <p:cNvPr id="7" name="Chart 6">
            <a:extLst>
              <a:ext uri="{FF2B5EF4-FFF2-40B4-BE49-F238E27FC236}">
                <a16:creationId xmlns:a16="http://schemas.microsoft.com/office/drawing/2014/main" id="{4983FAF0-6D5A-A7E4-1B65-66A8020818DD}"/>
              </a:ext>
            </a:extLst>
          </p:cNvPr>
          <p:cNvGraphicFramePr>
            <a:graphicFrameLocks/>
          </p:cNvGraphicFramePr>
          <p:nvPr>
            <p:extLst>
              <p:ext uri="{D42A27DB-BD31-4B8C-83A1-F6EECF244321}">
                <p14:modId xmlns:p14="http://schemas.microsoft.com/office/powerpoint/2010/main" val="3593951234"/>
              </p:ext>
            </p:extLst>
          </p:nvPr>
        </p:nvGraphicFramePr>
        <p:xfrm>
          <a:off x="1338781" y="1489068"/>
          <a:ext cx="6466437" cy="387986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3B45A87-B031-05CE-2B76-8AD91C713478}"/>
              </a:ext>
            </a:extLst>
          </p:cNvPr>
          <p:cNvSpPr txBox="1"/>
          <p:nvPr/>
        </p:nvSpPr>
        <p:spPr>
          <a:xfrm>
            <a:off x="3217965" y="5293804"/>
            <a:ext cx="3416320" cy="276999"/>
          </a:xfrm>
          <a:prstGeom prst="rect">
            <a:avLst/>
          </a:prstGeom>
          <a:noFill/>
        </p:spPr>
        <p:txBody>
          <a:bodyPr wrap="none" rtlCol="0">
            <a:spAutoFit/>
          </a:bodyPr>
          <a:lstStyle/>
          <a:p>
            <a:r>
              <a:rPr lang="en-JP" sz="1200" dirty="0">
                <a:solidFill>
                  <a:schemeClr val="tx2">
                    <a:lumMod val="25000"/>
                  </a:schemeClr>
                </a:solidFill>
              </a:rPr>
              <a:t>システムが管理する部屋の数（環境モデル数）</a:t>
            </a:r>
          </a:p>
        </p:txBody>
      </p:sp>
      <p:sp>
        <p:nvSpPr>
          <p:cNvPr id="9" name="TextBox 8">
            <a:extLst>
              <a:ext uri="{FF2B5EF4-FFF2-40B4-BE49-F238E27FC236}">
                <a16:creationId xmlns:a16="http://schemas.microsoft.com/office/drawing/2014/main" id="{6E0FB3D4-DE25-14B4-BFEB-0490C4767267}"/>
              </a:ext>
            </a:extLst>
          </p:cNvPr>
          <p:cNvSpPr txBox="1"/>
          <p:nvPr/>
        </p:nvSpPr>
        <p:spPr>
          <a:xfrm rot="16200000">
            <a:off x="516922" y="3201414"/>
            <a:ext cx="1920719" cy="276999"/>
          </a:xfrm>
          <a:prstGeom prst="rect">
            <a:avLst/>
          </a:prstGeom>
          <a:noFill/>
        </p:spPr>
        <p:txBody>
          <a:bodyPr wrap="none" rtlCol="0">
            <a:spAutoFit/>
          </a:bodyPr>
          <a:lstStyle/>
          <a:p>
            <a:r>
              <a:rPr lang="en-JP" sz="1200" dirty="0">
                <a:solidFill>
                  <a:schemeClr val="tx2">
                    <a:lumMod val="25000"/>
                  </a:schemeClr>
                </a:solidFill>
              </a:rPr>
              <a:t>実行にかかった時間 (ms)</a:t>
            </a:r>
          </a:p>
        </p:txBody>
      </p:sp>
      <p:sp>
        <p:nvSpPr>
          <p:cNvPr id="14" name="Freeform 13">
            <a:extLst>
              <a:ext uri="{FF2B5EF4-FFF2-40B4-BE49-F238E27FC236}">
                <a16:creationId xmlns:a16="http://schemas.microsoft.com/office/drawing/2014/main" id="{DD9DDB0B-D42C-05DC-4DF4-D3180E42E167}"/>
              </a:ext>
            </a:extLst>
          </p:cNvPr>
          <p:cNvSpPr/>
          <p:nvPr/>
        </p:nvSpPr>
        <p:spPr>
          <a:xfrm>
            <a:off x="2643612" y="1940421"/>
            <a:ext cx="4291342" cy="1782156"/>
          </a:xfrm>
          <a:custGeom>
            <a:avLst/>
            <a:gdLst>
              <a:gd name="connsiteX0" fmla="*/ 0 w 4264182"/>
              <a:gd name="connsiteY0" fmla="*/ 1692998 h 1692998"/>
              <a:gd name="connsiteX1" fmla="*/ 2272420 w 4264182"/>
              <a:gd name="connsiteY1" fmla="*/ 1294646 h 1692998"/>
              <a:gd name="connsiteX2" fmla="*/ 4264182 w 4264182"/>
              <a:gd name="connsiteY2" fmla="*/ 0 h 1692998"/>
            </a:gdLst>
            <a:ahLst/>
            <a:cxnLst>
              <a:cxn ang="0">
                <a:pos x="connsiteX0" y="connsiteY0"/>
              </a:cxn>
              <a:cxn ang="0">
                <a:pos x="connsiteX1" y="connsiteY1"/>
              </a:cxn>
              <a:cxn ang="0">
                <a:pos x="connsiteX2" y="connsiteY2"/>
              </a:cxn>
            </a:cxnLst>
            <a:rect l="l" t="t" r="r" b="b"/>
            <a:pathLst>
              <a:path w="4264182" h="1692998">
                <a:moveTo>
                  <a:pt x="0" y="1692998"/>
                </a:moveTo>
                <a:cubicBezTo>
                  <a:pt x="780861" y="1634905"/>
                  <a:pt x="1561723" y="1576812"/>
                  <a:pt x="2272420" y="1294646"/>
                </a:cubicBezTo>
                <a:cubicBezTo>
                  <a:pt x="2983117" y="1012480"/>
                  <a:pt x="3623649" y="506240"/>
                  <a:pt x="4264182" y="0"/>
                </a:cubicBezTo>
              </a:path>
            </a:pathLst>
          </a:custGeom>
          <a:noFill/>
          <a:ln w="63500">
            <a:solidFill>
              <a:srgbClr val="FF0000"/>
            </a:solidFill>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Freeform 14">
            <a:extLst>
              <a:ext uri="{FF2B5EF4-FFF2-40B4-BE49-F238E27FC236}">
                <a16:creationId xmlns:a16="http://schemas.microsoft.com/office/drawing/2014/main" id="{D62EA654-282A-D31C-0CB2-DCCC2816F281}"/>
              </a:ext>
            </a:extLst>
          </p:cNvPr>
          <p:cNvSpPr/>
          <p:nvPr/>
        </p:nvSpPr>
        <p:spPr>
          <a:xfrm>
            <a:off x="2951430" y="3260850"/>
            <a:ext cx="4291342" cy="787652"/>
          </a:xfrm>
          <a:custGeom>
            <a:avLst/>
            <a:gdLst>
              <a:gd name="connsiteX0" fmla="*/ 0 w 4291342"/>
              <a:gd name="connsiteY0" fmla="*/ 787652 h 787652"/>
              <a:gd name="connsiteX1" fmla="*/ 2254313 w 4291342"/>
              <a:gd name="connsiteY1" fmla="*/ 516048 h 787652"/>
              <a:gd name="connsiteX2" fmla="*/ 4291342 w 4291342"/>
              <a:gd name="connsiteY2" fmla="*/ 0 h 787652"/>
            </a:gdLst>
            <a:ahLst/>
            <a:cxnLst>
              <a:cxn ang="0">
                <a:pos x="connsiteX0" y="connsiteY0"/>
              </a:cxn>
              <a:cxn ang="0">
                <a:pos x="connsiteX1" y="connsiteY1"/>
              </a:cxn>
              <a:cxn ang="0">
                <a:pos x="connsiteX2" y="connsiteY2"/>
              </a:cxn>
            </a:cxnLst>
            <a:rect l="l" t="t" r="r" b="b"/>
            <a:pathLst>
              <a:path w="4291342" h="787652">
                <a:moveTo>
                  <a:pt x="0" y="787652"/>
                </a:moveTo>
                <a:cubicBezTo>
                  <a:pt x="769544" y="717487"/>
                  <a:pt x="1539089" y="647323"/>
                  <a:pt x="2254313" y="516048"/>
                </a:cubicBezTo>
                <a:cubicBezTo>
                  <a:pt x="2969537" y="384773"/>
                  <a:pt x="3630439" y="192386"/>
                  <a:pt x="4291342" y="0"/>
                </a:cubicBezTo>
              </a:path>
            </a:pathLst>
          </a:custGeom>
          <a:noFill/>
          <a:ln w="50800">
            <a:solidFill>
              <a:schemeClr val="tx2">
                <a:lumMod val="90000"/>
              </a:schemeClr>
            </a:solidFill>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TextBox 2">
            <a:extLst>
              <a:ext uri="{FF2B5EF4-FFF2-40B4-BE49-F238E27FC236}">
                <a16:creationId xmlns:a16="http://schemas.microsoft.com/office/drawing/2014/main" id="{750706EF-B973-27AA-4FE5-5842908A542C}"/>
              </a:ext>
            </a:extLst>
          </p:cNvPr>
          <p:cNvSpPr txBox="1"/>
          <p:nvPr/>
        </p:nvSpPr>
        <p:spPr>
          <a:xfrm>
            <a:off x="1615782" y="5620702"/>
            <a:ext cx="5719836" cy="307777"/>
          </a:xfrm>
          <a:prstGeom prst="rect">
            <a:avLst/>
          </a:prstGeom>
          <a:noFill/>
        </p:spPr>
        <p:txBody>
          <a:bodyPr wrap="none" rtlCol="0">
            <a:spAutoFit/>
          </a:bodyPr>
          <a:lstStyle/>
          <a:p>
            <a:r>
              <a:rPr lang="en-US"/>
              <a:t>図1 人数管理システムの離散制御器合成におけるオーバヘッドの内訳</a:t>
            </a:r>
            <a:endParaRPr lang="en-JP"/>
          </a:p>
        </p:txBody>
      </p:sp>
    </p:spTree>
    <p:extLst>
      <p:ext uri="{BB962C8B-B14F-4D97-AF65-F5344CB8AC3E}">
        <p14:creationId xmlns:p14="http://schemas.microsoft.com/office/powerpoint/2010/main" val="3246655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27</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本研究の目的</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9"/>
            <a:ext cx="8585200" cy="20541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ゲーム空間構築におけるオーバヘッド削減</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ゲーム空間構築のオーバヘッドを増やす要因</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要因１：ゲーム空間より大きな中間生成モデルの構築</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要因２：全ての環境モデルで行う安全性の分析</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F6481BB1-F2D7-6A39-2D59-1D7E68745064}"/>
              </a:ext>
            </a:extLst>
          </p:cNvPr>
          <p:cNvSpPr/>
          <p:nvPr/>
        </p:nvSpPr>
        <p:spPr>
          <a:xfrm>
            <a:off x="603504" y="2176272"/>
            <a:ext cx="7563433" cy="923544"/>
          </a:xfrm>
          <a:prstGeom prst="rect">
            <a:avLst/>
          </a:prstGeom>
          <a:noFill/>
          <a:ln w="190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 name="Rounded Rectangle 62">
            <a:extLst>
              <a:ext uri="{FF2B5EF4-FFF2-40B4-BE49-F238E27FC236}">
                <a16:creationId xmlns:a16="http://schemas.microsoft.com/office/drawing/2014/main" id="{CA52243C-F91B-2418-4205-2FDC5DCAB210}"/>
              </a:ext>
            </a:extLst>
          </p:cNvPr>
          <p:cNvSpPr/>
          <p:nvPr/>
        </p:nvSpPr>
        <p:spPr>
          <a:xfrm>
            <a:off x="56563" y="3861935"/>
            <a:ext cx="7081322" cy="2930076"/>
          </a:xfrm>
          <a:prstGeom prst="roundRect">
            <a:avLst>
              <a:gd name="adj" fmla="val 537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4" name="Rounded Rectangle 63">
            <a:extLst>
              <a:ext uri="{FF2B5EF4-FFF2-40B4-BE49-F238E27FC236}">
                <a16:creationId xmlns:a16="http://schemas.microsoft.com/office/drawing/2014/main" id="{08D73D0F-9665-EE2D-DF69-F2C3FAECCEF7}"/>
              </a:ext>
            </a:extLst>
          </p:cNvPr>
          <p:cNvSpPr/>
          <p:nvPr/>
        </p:nvSpPr>
        <p:spPr>
          <a:xfrm>
            <a:off x="162935"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65" name="Rounded Rectangle 64">
            <a:extLst>
              <a:ext uri="{FF2B5EF4-FFF2-40B4-BE49-F238E27FC236}">
                <a16:creationId xmlns:a16="http://schemas.microsoft.com/office/drawing/2014/main" id="{D39794F6-25E1-372B-6565-DC55D34EF655}"/>
              </a:ext>
            </a:extLst>
          </p:cNvPr>
          <p:cNvSpPr/>
          <p:nvPr/>
        </p:nvSpPr>
        <p:spPr>
          <a:xfrm>
            <a:off x="167179"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66" name="Chevron 65">
            <a:extLst>
              <a:ext uri="{FF2B5EF4-FFF2-40B4-BE49-F238E27FC236}">
                <a16:creationId xmlns:a16="http://schemas.microsoft.com/office/drawing/2014/main" id="{E7544DFA-841B-4682-8A11-19C6794C890B}"/>
              </a:ext>
            </a:extLst>
          </p:cNvPr>
          <p:cNvSpPr/>
          <p:nvPr/>
        </p:nvSpPr>
        <p:spPr>
          <a:xfrm>
            <a:off x="1530585"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67" name="Elbow Connector 66">
            <a:extLst>
              <a:ext uri="{FF2B5EF4-FFF2-40B4-BE49-F238E27FC236}">
                <a16:creationId xmlns:a16="http://schemas.microsoft.com/office/drawing/2014/main" id="{8A04EC59-9E86-46A6-6480-7E3B0A180902}"/>
              </a:ext>
            </a:extLst>
          </p:cNvPr>
          <p:cNvCxnSpPr>
            <a:cxnSpLocks/>
            <a:stCxn id="64" idx="3"/>
            <a:endCxn id="77" idx="1"/>
          </p:cNvCxnSpPr>
          <p:nvPr/>
        </p:nvCxnSpPr>
        <p:spPr>
          <a:xfrm flipV="1">
            <a:off x="1440892"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1802A72-B299-DCF3-487C-CC4F7B9080A0}"/>
              </a:ext>
            </a:extLst>
          </p:cNvPr>
          <p:cNvSpPr/>
          <p:nvPr/>
        </p:nvSpPr>
        <p:spPr>
          <a:xfrm>
            <a:off x="294791" y="431413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69" name="Rounded Rectangle 68">
            <a:extLst>
              <a:ext uri="{FF2B5EF4-FFF2-40B4-BE49-F238E27FC236}">
                <a16:creationId xmlns:a16="http://schemas.microsoft.com/office/drawing/2014/main" id="{28219073-EDE2-7752-D380-AEA2E7764FF7}"/>
              </a:ext>
            </a:extLst>
          </p:cNvPr>
          <p:cNvSpPr/>
          <p:nvPr/>
        </p:nvSpPr>
        <p:spPr>
          <a:xfrm>
            <a:off x="293930" y="469952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70" name="Rounded Rectangle 69">
            <a:extLst>
              <a:ext uri="{FF2B5EF4-FFF2-40B4-BE49-F238E27FC236}">
                <a16:creationId xmlns:a16="http://schemas.microsoft.com/office/drawing/2014/main" id="{A3C9406E-EACB-677F-7538-B5AFE9E10BCC}"/>
              </a:ext>
            </a:extLst>
          </p:cNvPr>
          <p:cNvSpPr/>
          <p:nvPr/>
        </p:nvSpPr>
        <p:spPr>
          <a:xfrm>
            <a:off x="293930" y="5757365"/>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71" name="Rounded Rectangle 70">
            <a:extLst>
              <a:ext uri="{FF2B5EF4-FFF2-40B4-BE49-F238E27FC236}">
                <a16:creationId xmlns:a16="http://schemas.microsoft.com/office/drawing/2014/main" id="{5B1014F7-118F-478E-FC88-6CBF7765918F}"/>
              </a:ext>
            </a:extLst>
          </p:cNvPr>
          <p:cNvSpPr/>
          <p:nvPr/>
        </p:nvSpPr>
        <p:spPr>
          <a:xfrm>
            <a:off x="293930" y="6136327"/>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72" name="Rounded Rectangle 71">
            <a:extLst>
              <a:ext uri="{FF2B5EF4-FFF2-40B4-BE49-F238E27FC236}">
                <a16:creationId xmlns:a16="http://schemas.microsoft.com/office/drawing/2014/main" id="{C131B4EA-656D-2056-E176-9455F80E2559}"/>
              </a:ext>
            </a:extLst>
          </p:cNvPr>
          <p:cNvSpPr/>
          <p:nvPr/>
        </p:nvSpPr>
        <p:spPr>
          <a:xfrm>
            <a:off x="8221518"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73" name="Straight Arrow Connector 72">
            <a:extLst>
              <a:ext uri="{FF2B5EF4-FFF2-40B4-BE49-F238E27FC236}">
                <a16:creationId xmlns:a16="http://schemas.microsoft.com/office/drawing/2014/main" id="{5E031760-20F9-96F3-6D97-A49965830406}"/>
              </a:ext>
            </a:extLst>
          </p:cNvPr>
          <p:cNvCxnSpPr>
            <a:cxnSpLocks/>
            <a:stCxn id="81" idx="3"/>
            <a:endCxn id="78" idx="1"/>
          </p:cNvCxnSpPr>
          <p:nvPr/>
        </p:nvCxnSpPr>
        <p:spPr>
          <a:xfrm>
            <a:off x="6971851"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85946FA-78E2-60DE-C1D2-FBBA1D7CA3D6}"/>
              </a:ext>
            </a:extLst>
          </p:cNvPr>
          <p:cNvCxnSpPr>
            <a:cxnSpLocks/>
            <a:stCxn id="78" idx="3"/>
            <a:endCxn id="72" idx="1"/>
          </p:cNvCxnSpPr>
          <p:nvPr/>
        </p:nvCxnSpPr>
        <p:spPr>
          <a:xfrm flipV="1">
            <a:off x="8004647"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AC8CD611-25A4-03DE-CDE5-0863A58DD49A}"/>
              </a:ext>
            </a:extLst>
          </p:cNvPr>
          <p:cNvCxnSpPr>
            <a:cxnSpLocks/>
            <a:stCxn id="76" idx="3"/>
            <a:endCxn id="77" idx="1"/>
          </p:cNvCxnSpPr>
          <p:nvPr/>
        </p:nvCxnSpPr>
        <p:spPr>
          <a:xfrm>
            <a:off x="3156586"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FC18B85A-7C9A-2016-044D-4CDB4A07D476}"/>
              </a:ext>
            </a:extLst>
          </p:cNvPr>
          <p:cNvSpPr/>
          <p:nvPr/>
        </p:nvSpPr>
        <p:spPr>
          <a:xfrm>
            <a:off x="2394667"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77" name="Chevron 76">
            <a:extLst>
              <a:ext uri="{FF2B5EF4-FFF2-40B4-BE49-F238E27FC236}">
                <a16:creationId xmlns:a16="http://schemas.microsoft.com/office/drawing/2014/main" id="{61976467-44D9-48A5-E551-8CD77E09D324}"/>
              </a:ext>
            </a:extLst>
          </p:cNvPr>
          <p:cNvSpPr/>
          <p:nvPr/>
        </p:nvSpPr>
        <p:spPr>
          <a:xfrm>
            <a:off x="3358554"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78" name="Chevron 77">
            <a:extLst>
              <a:ext uri="{FF2B5EF4-FFF2-40B4-BE49-F238E27FC236}">
                <a16:creationId xmlns:a16="http://schemas.microsoft.com/office/drawing/2014/main" id="{6A057E3C-F1B7-9C82-DD5C-29E86F3C2F9A}"/>
              </a:ext>
            </a:extLst>
          </p:cNvPr>
          <p:cNvSpPr/>
          <p:nvPr/>
        </p:nvSpPr>
        <p:spPr>
          <a:xfrm>
            <a:off x="7224936"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79" name="Straight Arrow Connector 78">
            <a:extLst>
              <a:ext uri="{FF2B5EF4-FFF2-40B4-BE49-F238E27FC236}">
                <a16:creationId xmlns:a16="http://schemas.microsoft.com/office/drawing/2014/main" id="{DFD78128-8E06-4397-8F79-EAA7D959D033}"/>
              </a:ext>
            </a:extLst>
          </p:cNvPr>
          <p:cNvCxnSpPr>
            <a:cxnSpLocks/>
            <a:stCxn id="77" idx="3"/>
            <a:endCxn id="80" idx="1"/>
          </p:cNvCxnSpPr>
          <p:nvPr/>
        </p:nvCxnSpPr>
        <p:spPr>
          <a:xfrm>
            <a:off x="4221266"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ounded Rectangle 79">
            <a:extLst>
              <a:ext uri="{FF2B5EF4-FFF2-40B4-BE49-F238E27FC236}">
                <a16:creationId xmlns:a16="http://schemas.microsoft.com/office/drawing/2014/main" id="{8D098AA8-27AF-E1A8-7DBE-81DFF5CE96DB}"/>
              </a:ext>
            </a:extLst>
          </p:cNvPr>
          <p:cNvSpPr/>
          <p:nvPr/>
        </p:nvSpPr>
        <p:spPr>
          <a:xfrm>
            <a:off x="4369488"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81" name="Rounded Rectangle 80">
            <a:extLst>
              <a:ext uri="{FF2B5EF4-FFF2-40B4-BE49-F238E27FC236}">
                <a16:creationId xmlns:a16="http://schemas.microsoft.com/office/drawing/2014/main" id="{3E616D14-092A-CC8D-086E-7078B5E5E754}"/>
              </a:ext>
            </a:extLst>
          </p:cNvPr>
          <p:cNvSpPr/>
          <p:nvPr/>
        </p:nvSpPr>
        <p:spPr>
          <a:xfrm>
            <a:off x="6209932"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82" name="Chevron 81">
            <a:extLst>
              <a:ext uri="{FF2B5EF4-FFF2-40B4-BE49-F238E27FC236}">
                <a16:creationId xmlns:a16="http://schemas.microsoft.com/office/drawing/2014/main" id="{07DA42C5-C06E-202D-DBE2-533EEC4E3BFA}"/>
              </a:ext>
            </a:extLst>
          </p:cNvPr>
          <p:cNvSpPr/>
          <p:nvPr/>
        </p:nvSpPr>
        <p:spPr>
          <a:xfrm>
            <a:off x="5284905"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83" name="Straight Arrow Connector 82">
            <a:extLst>
              <a:ext uri="{FF2B5EF4-FFF2-40B4-BE49-F238E27FC236}">
                <a16:creationId xmlns:a16="http://schemas.microsoft.com/office/drawing/2014/main" id="{0936DCF5-0BDE-CBF1-0862-51590D28BB6A}"/>
              </a:ext>
            </a:extLst>
          </p:cNvPr>
          <p:cNvCxnSpPr>
            <a:cxnSpLocks/>
            <a:stCxn id="82" idx="3"/>
            <a:endCxn id="81" idx="1"/>
          </p:cNvCxnSpPr>
          <p:nvPr/>
        </p:nvCxnSpPr>
        <p:spPr>
          <a:xfrm flipV="1">
            <a:off x="6056434"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50BAB78-18D4-132E-E2BD-2CB723490D29}"/>
              </a:ext>
            </a:extLst>
          </p:cNvPr>
          <p:cNvCxnSpPr>
            <a:cxnSpLocks/>
            <a:stCxn id="80" idx="3"/>
            <a:endCxn id="82" idx="1"/>
          </p:cNvCxnSpPr>
          <p:nvPr/>
        </p:nvCxnSpPr>
        <p:spPr>
          <a:xfrm>
            <a:off x="5131407"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B78FCDEE-1351-8281-0CE9-440E3D6FDA53}"/>
              </a:ext>
            </a:extLst>
          </p:cNvPr>
          <p:cNvSpPr/>
          <p:nvPr/>
        </p:nvSpPr>
        <p:spPr>
          <a:xfrm>
            <a:off x="599716"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TextBox 85">
            <a:extLst>
              <a:ext uri="{FF2B5EF4-FFF2-40B4-BE49-F238E27FC236}">
                <a16:creationId xmlns:a16="http://schemas.microsoft.com/office/drawing/2014/main" id="{53E4C1F5-CDFB-3D03-5101-B37BB03DE5AE}"/>
              </a:ext>
            </a:extLst>
          </p:cNvPr>
          <p:cNvSpPr txBox="1"/>
          <p:nvPr/>
        </p:nvSpPr>
        <p:spPr>
          <a:xfrm>
            <a:off x="677504" y="4978461"/>
            <a:ext cx="234360" cy="307777"/>
          </a:xfrm>
          <a:prstGeom prst="rect">
            <a:avLst/>
          </a:prstGeom>
          <a:noFill/>
        </p:spPr>
        <p:txBody>
          <a:bodyPr wrap="none" rtlCol="0">
            <a:spAutoFit/>
          </a:bodyPr>
          <a:lstStyle/>
          <a:p>
            <a:r>
              <a:rPr lang="en-JP" dirty="0">
                <a:solidFill>
                  <a:schemeClr val="bg1"/>
                </a:solidFill>
              </a:rPr>
              <a:t>:</a:t>
            </a:r>
          </a:p>
        </p:txBody>
      </p:sp>
      <p:sp>
        <p:nvSpPr>
          <p:cNvPr id="87" name="TextBox 86">
            <a:extLst>
              <a:ext uri="{FF2B5EF4-FFF2-40B4-BE49-F238E27FC236}">
                <a16:creationId xmlns:a16="http://schemas.microsoft.com/office/drawing/2014/main" id="{B26775C7-0CE6-FBB4-4094-A4D93C87233C}"/>
              </a:ext>
            </a:extLst>
          </p:cNvPr>
          <p:cNvSpPr txBox="1"/>
          <p:nvPr/>
        </p:nvSpPr>
        <p:spPr>
          <a:xfrm>
            <a:off x="2685567" y="6423141"/>
            <a:ext cx="4426213" cy="369332"/>
          </a:xfrm>
          <a:prstGeom prst="rect">
            <a:avLst/>
          </a:prstGeom>
          <a:noFill/>
        </p:spPr>
        <p:txBody>
          <a:bodyPr wrap="none" rtlCol="0">
            <a:spAutoFit/>
          </a:bodyPr>
          <a:lstStyle/>
          <a:p>
            <a:pPr algn="ctr"/>
            <a:r>
              <a:rPr lang="en-JP" sz="1800" b="1" dirty="0">
                <a:solidFill>
                  <a:schemeClr val="bg1"/>
                </a:solidFill>
              </a:rPr>
              <a:t>山内が着目した「ゲーム空間構築」部分</a:t>
            </a:r>
          </a:p>
        </p:txBody>
      </p:sp>
      <p:sp>
        <p:nvSpPr>
          <p:cNvPr id="88" name="TextBox 87">
            <a:extLst>
              <a:ext uri="{FF2B5EF4-FFF2-40B4-BE49-F238E27FC236}">
                <a16:creationId xmlns:a16="http://schemas.microsoft.com/office/drawing/2014/main" id="{E683D988-5EED-86D4-A43B-79A1DFBCCAD0}"/>
              </a:ext>
            </a:extLst>
          </p:cNvPr>
          <p:cNvSpPr txBox="1"/>
          <p:nvPr/>
        </p:nvSpPr>
        <p:spPr>
          <a:xfrm>
            <a:off x="677504" y="6437311"/>
            <a:ext cx="234360" cy="307777"/>
          </a:xfrm>
          <a:prstGeom prst="rect">
            <a:avLst/>
          </a:prstGeom>
          <a:noFill/>
        </p:spPr>
        <p:txBody>
          <a:bodyPr wrap="none" rtlCol="0">
            <a:spAutoFit/>
          </a:bodyPr>
          <a:lstStyle/>
          <a:p>
            <a:r>
              <a:rPr lang="en-JP" dirty="0">
                <a:solidFill>
                  <a:schemeClr val="bg1"/>
                </a:solidFill>
              </a:rPr>
              <a:t>:</a:t>
            </a:r>
          </a:p>
        </p:txBody>
      </p:sp>
      <p:cxnSp>
        <p:nvCxnSpPr>
          <p:cNvPr id="2" name="Straight Arrow Connector 1">
            <a:extLst>
              <a:ext uri="{FF2B5EF4-FFF2-40B4-BE49-F238E27FC236}">
                <a16:creationId xmlns:a16="http://schemas.microsoft.com/office/drawing/2014/main" id="{C86C47B5-932C-5D78-C5C6-133F8CEC35D5}"/>
              </a:ext>
            </a:extLst>
          </p:cNvPr>
          <p:cNvCxnSpPr>
            <a:cxnSpLocks/>
          </p:cNvCxnSpPr>
          <p:nvPr/>
        </p:nvCxnSpPr>
        <p:spPr>
          <a:xfrm>
            <a:off x="1445136"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B380B9CC-8B21-1D81-8E71-9E23B95BFD8B}"/>
              </a:ext>
            </a:extLst>
          </p:cNvPr>
          <p:cNvCxnSpPr>
            <a:cxnSpLocks/>
          </p:cNvCxnSpPr>
          <p:nvPr/>
        </p:nvCxnSpPr>
        <p:spPr>
          <a:xfrm>
            <a:off x="2292504"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00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73635F40-A4D9-D36F-1BFA-1790B2FE02E3}"/>
              </a:ext>
            </a:extLst>
          </p:cNvPr>
          <p:cNvSpPr/>
          <p:nvPr/>
        </p:nvSpPr>
        <p:spPr>
          <a:xfrm>
            <a:off x="77109" y="4434693"/>
            <a:ext cx="9029181" cy="1597220"/>
          </a:xfrm>
          <a:prstGeom prst="roundRect">
            <a:avLst>
              <a:gd name="adj" fmla="val 10175"/>
            </a:avLst>
          </a:prstGeom>
          <a:solidFill>
            <a:schemeClr val="bg1"/>
          </a:solidFill>
          <a:ln w="190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28</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ゲーム空間構築における課題</a:t>
            </a:r>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 （要因1）</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203265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ゲーム空間より大きな中間生成モデルの構築</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JP" sz="2400">
                <a:solidFill>
                  <a:schemeClr val="tx2">
                    <a:lumMod val="25000"/>
                  </a:schemeClr>
                </a:solidFill>
                <a:latin typeface="Lato" panose="020F0502020204030203" pitchFamily="34" charset="0"/>
                <a:cs typeface="Lato" panose="020F0502020204030203" pitchFamily="34" charset="0"/>
              </a:rPr>
              <a:t>全体モデルとマップ空間</a:t>
            </a:r>
            <a:r>
              <a:rPr lang="ja-JP" altLang="en-US" sz="2400">
                <a:solidFill>
                  <a:schemeClr val="tx2">
                    <a:lumMod val="25000"/>
                  </a:schemeClr>
                </a:solidFill>
                <a:latin typeface="Lato" panose="020F0502020204030203" pitchFamily="34" charset="0"/>
                <a:cs typeface="Lato" panose="020F0502020204030203" pitchFamily="34" charset="0"/>
              </a:rPr>
              <a:t>は「安全性を違反する状態」を含むため，ゲーム空間より大きな</a:t>
            </a:r>
            <a:r>
              <a:rPr lang="ja-JP" altLang="en-JP" sz="2400">
                <a:solidFill>
                  <a:schemeClr val="tx2">
                    <a:lumMod val="25000"/>
                  </a:schemeClr>
                </a:solidFill>
                <a:latin typeface="Lato" panose="020F0502020204030203" pitchFamily="34" charset="0"/>
                <a:cs typeface="Lato" panose="020F0502020204030203" pitchFamily="34" charset="0"/>
              </a:rPr>
              <a:t>状態</a:t>
            </a:r>
            <a:r>
              <a:rPr lang="ja-JP" altLang="en-US" sz="2400">
                <a:solidFill>
                  <a:schemeClr val="tx2">
                    <a:lumMod val="25000"/>
                  </a:schemeClr>
                </a:solidFill>
                <a:latin typeface="Lato" panose="020F0502020204030203" pitchFamily="34" charset="0"/>
                <a:cs typeface="Lato" panose="020F0502020204030203" pitchFamily="34" charset="0"/>
              </a:rPr>
              <a:t>空間となる場合がある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r>
              <a:rPr lang="ja-JP" altLang="en-JP" sz="2400" u="sng">
                <a:solidFill>
                  <a:srgbClr val="FF0000"/>
                </a:solidFill>
                <a:latin typeface="Lato" panose="020F0502020204030203" pitchFamily="34" charset="0"/>
                <a:cs typeface="Lato" panose="020F0502020204030203" pitchFamily="34" charset="0"/>
              </a:rPr>
              <a:t>全体モデルと</a:t>
            </a:r>
            <a:r>
              <a:rPr lang="ja-JP" altLang="en-US" sz="2400" u="sng">
                <a:solidFill>
                  <a:srgbClr val="FF0000"/>
                </a:solidFill>
                <a:latin typeface="Lato" panose="020F0502020204030203" pitchFamily="34" charset="0"/>
                <a:cs typeface="Lato" panose="020F0502020204030203" pitchFamily="34" charset="0"/>
              </a:rPr>
              <a:t>マップモデル構築がボトルネック</a:t>
            </a:r>
            <a:r>
              <a:rPr lang="ja-JP" altLang="en-US" sz="2400">
                <a:solidFill>
                  <a:schemeClr val="tx2">
                    <a:lumMod val="25000"/>
                  </a:schemeClr>
                </a:solidFill>
                <a:latin typeface="Lato" panose="020F0502020204030203" pitchFamily="34" charset="0"/>
                <a:cs typeface="Lato" panose="020F0502020204030203" pitchFamily="34" charset="0"/>
              </a:rPr>
              <a:t>に</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2" name="Chevron 1">
            <a:extLst>
              <a:ext uri="{FF2B5EF4-FFF2-40B4-BE49-F238E27FC236}">
                <a16:creationId xmlns:a16="http://schemas.microsoft.com/office/drawing/2014/main" id="{CFA34ECD-E1A5-9083-E423-49A522151705}"/>
              </a:ext>
            </a:extLst>
          </p:cNvPr>
          <p:cNvSpPr/>
          <p:nvPr/>
        </p:nvSpPr>
        <p:spPr>
          <a:xfrm>
            <a:off x="1379753" y="4625458"/>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3" name="Elbow Connector 2">
            <a:extLst>
              <a:ext uri="{FF2B5EF4-FFF2-40B4-BE49-F238E27FC236}">
                <a16:creationId xmlns:a16="http://schemas.microsoft.com/office/drawing/2014/main" id="{545E811B-AEAE-35BC-E0ED-EE0A661F6145}"/>
              </a:ext>
            </a:extLst>
          </p:cNvPr>
          <p:cNvCxnSpPr>
            <a:cxnSpLocks/>
            <a:stCxn id="9" idx="3"/>
            <a:endCxn id="21" idx="1"/>
          </p:cNvCxnSpPr>
          <p:nvPr/>
        </p:nvCxnSpPr>
        <p:spPr>
          <a:xfrm flipV="1">
            <a:off x="1238876" y="5307946"/>
            <a:ext cx="2215012" cy="435460"/>
          </a:xfrm>
          <a:prstGeom prst="bentConnector3">
            <a:avLst>
              <a:gd name="adj1" fmla="val 900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B17135C-8134-4EB4-25BD-6CBAF1DC5C8B}"/>
              </a:ext>
            </a:extLst>
          </p:cNvPr>
          <p:cNvSpPr/>
          <p:nvPr/>
        </p:nvSpPr>
        <p:spPr>
          <a:xfrm>
            <a:off x="238229" y="4570733"/>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ROOM</a:t>
            </a:r>
            <a:endParaRPr lang="en-JP" sz="1000" dirty="0">
              <a:solidFill>
                <a:schemeClr val="tx1"/>
              </a:solidFill>
            </a:endParaRPr>
          </a:p>
        </p:txBody>
      </p:sp>
      <p:sp>
        <p:nvSpPr>
          <p:cNvPr id="8" name="Rounded Rectangle 7">
            <a:extLst>
              <a:ext uri="{FF2B5EF4-FFF2-40B4-BE49-F238E27FC236}">
                <a16:creationId xmlns:a16="http://schemas.microsoft.com/office/drawing/2014/main" id="{46A18688-8346-9736-6ABF-06A4BE189546}"/>
              </a:ext>
            </a:extLst>
          </p:cNvPr>
          <p:cNvSpPr/>
          <p:nvPr/>
        </p:nvSpPr>
        <p:spPr>
          <a:xfrm>
            <a:off x="237368" y="4956117"/>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ALERT</a:t>
            </a:r>
            <a:endParaRPr lang="en-JP" sz="1000" dirty="0">
              <a:solidFill>
                <a:schemeClr val="tx1"/>
              </a:solidFill>
            </a:endParaRPr>
          </a:p>
        </p:txBody>
      </p:sp>
      <p:sp>
        <p:nvSpPr>
          <p:cNvPr id="9" name="Rounded Rectangle 8">
            <a:extLst>
              <a:ext uri="{FF2B5EF4-FFF2-40B4-BE49-F238E27FC236}">
                <a16:creationId xmlns:a16="http://schemas.microsoft.com/office/drawing/2014/main" id="{52BC3899-D9F8-9ED6-F432-8E5440A038A1}"/>
              </a:ext>
            </a:extLst>
          </p:cNvPr>
          <p:cNvSpPr/>
          <p:nvPr/>
        </p:nvSpPr>
        <p:spPr>
          <a:xfrm>
            <a:off x="237368" y="5570901"/>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SAFETY</a:t>
            </a:r>
          </a:p>
        </p:txBody>
      </p:sp>
      <p:sp>
        <p:nvSpPr>
          <p:cNvPr id="11" name="Rounded Rectangle 10">
            <a:extLst>
              <a:ext uri="{FF2B5EF4-FFF2-40B4-BE49-F238E27FC236}">
                <a16:creationId xmlns:a16="http://schemas.microsoft.com/office/drawing/2014/main" id="{618605D4-A5E1-E5F7-75F5-E16F3454C2B8}"/>
              </a:ext>
            </a:extLst>
          </p:cNvPr>
          <p:cNvSpPr/>
          <p:nvPr/>
        </p:nvSpPr>
        <p:spPr>
          <a:xfrm>
            <a:off x="8230945" y="5091376"/>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 name="Elbow Connector 11">
            <a:extLst>
              <a:ext uri="{FF2B5EF4-FFF2-40B4-BE49-F238E27FC236}">
                <a16:creationId xmlns:a16="http://schemas.microsoft.com/office/drawing/2014/main" id="{A569107F-B2C2-8A25-FBC2-696413B06411}"/>
              </a:ext>
            </a:extLst>
          </p:cNvPr>
          <p:cNvCxnSpPr>
            <a:cxnSpLocks/>
            <a:stCxn id="7" idx="3"/>
            <a:endCxn id="2" idx="1"/>
          </p:cNvCxnSpPr>
          <p:nvPr/>
        </p:nvCxnSpPr>
        <p:spPr>
          <a:xfrm>
            <a:off x="1238997" y="4743238"/>
            <a:ext cx="226663" cy="172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8C518C-2545-E228-AC54-76DB1DE93C19}"/>
              </a:ext>
            </a:extLst>
          </p:cNvPr>
          <p:cNvCxnSpPr>
            <a:cxnSpLocks/>
            <a:stCxn id="26" idx="3"/>
            <a:endCxn id="22" idx="1"/>
          </p:cNvCxnSpPr>
          <p:nvPr/>
        </p:nvCxnSpPr>
        <p:spPr>
          <a:xfrm>
            <a:off x="6981278" y="5307946"/>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F4AEF3C-5F29-BDB2-844F-D8BE51F8A6C3}"/>
              </a:ext>
            </a:extLst>
          </p:cNvPr>
          <p:cNvCxnSpPr>
            <a:cxnSpLocks/>
            <a:stCxn id="22" idx="3"/>
            <a:endCxn id="11" idx="1"/>
          </p:cNvCxnSpPr>
          <p:nvPr/>
        </p:nvCxnSpPr>
        <p:spPr>
          <a:xfrm flipV="1">
            <a:off x="8014074" y="5307945"/>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6293B7-7DE7-0B69-D227-A25C0CD73F1D}"/>
              </a:ext>
            </a:extLst>
          </p:cNvPr>
          <p:cNvCxnSpPr>
            <a:cxnSpLocks/>
            <a:stCxn id="8" idx="3"/>
            <a:endCxn id="2" idx="1"/>
          </p:cNvCxnSpPr>
          <p:nvPr/>
        </p:nvCxnSpPr>
        <p:spPr>
          <a:xfrm flipV="1">
            <a:off x="1238876" y="4915742"/>
            <a:ext cx="226784" cy="21288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9B8B07FC-5799-0E53-0513-9218A3DAD5AD}"/>
              </a:ext>
            </a:extLst>
          </p:cNvPr>
          <p:cNvCxnSpPr>
            <a:cxnSpLocks/>
            <a:stCxn id="19" idx="3"/>
            <a:endCxn id="21" idx="1"/>
          </p:cNvCxnSpPr>
          <p:nvPr/>
        </p:nvCxnSpPr>
        <p:spPr>
          <a:xfrm>
            <a:off x="3005754" y="4910153"/>
            <a:ext cx="448134" cy="3977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0FE36F7E-5EAC-2C5D-EC3E-F6D24F333F94}"/>
              </a:ext>
            </a:extLst>
          </p:cNvPr>
          <p:cNvSpPr/>
          <p:nvPr/>
        </p:nvSpPr>
        <p:spPr>
          <a:xfrm>
            <a:off x="2243835" y="4564229"/>
            <a:ext cx="761919" cy="691847"/>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solidFill>
              </a:rPr>
              <a:t>全体</a:t>
            </a:r>
          </a:p>
          <a:p>
            <a:pPr algn="ctr"/>
            <a:r>
              <a:rPr lang="en-JP" sz="1200" dirty="0">
                <a:solidFill>
                  <a:schemeClr val="bg1"/>
                </a:solidFill>
              </a:rPr>
              <a:t>モデル</a:t>
            </a:r>
          </a:p>
        </p:txBody>
      </p:sp>
      <p:cxnSp>
        <p:nvCxnSpPr>
          <p:cNvPr id="20" name="Straight Arrow Connector 19">
            <a:extLst>
              <a:ext uri="{FF2B5EF4-FFF2-40B4-BE49-F238E27FC236}">
                <a16:creationId xmlns:a16="http://schemas.microsoft.com/office/drawing/2014/main" id="{F083C873-1F0B-1C3B-4C7A-0ADEC98DDD08}"/>
              </a:ext>
            </a:extLst>
          </p:cNvPr>
          <p:cNvCxnSpPr>
            <a:cxnSpLocks/>
            <a:stCxn id="2" idx="3"/>
            <a:endCxn id="19" idx="1"/>
          </p:cNvCxnSpPr>
          <p:nvPr/>
        </p:nvCxnSpPr>
        <p:spPr>
          <a:xfrm flipV="1">
            <a:off x="2141672" y="4910153"/>
            <a:ext cx="102163" cy="5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hevron 20">
            <a:extLst>
              <a:ext uri="{FF2B5EF4-FFF2-40B4-BE49-F238E27FC236}">
                <a16:creationId xmlns:a16="http://schemas.microsoft.com/office/drawing/2014/main" id="{3999410E-FE68-803F-76B0-AF36198823CF}"/>
              </a:ext>
            </a:extLst>
          </p:cNvPr>
          <p:cNvSpPr/>
          <p:nvPr/>
        </p:nvSpPr>
        <p:spPr>
          <a:xfrm>
            <a:off x="3367981" y="5017662"/>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22" name="Chevron 21">
            <a:extLst>
              <a:ext uri="{FF2B5EF4-FFF2-40B4-BE49-F238E27FC236}">
                <a16:creationId xmlns:a16="http://schemas.microsoft.com/office/drawing/2014/main" id="{7DAFF1A3-713B-A031-7886-777845C0400E}"/>
              </a:ext>
            </a:extLst>
          </p:cNvPr>
          <p:cNvSpPr/>
          <p:nvPr/>
        </p:nvSpPr>
        <p:spPr>
          <a:xfrm>
            <a:off x="7234363" y="5017662"/>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4" name="Straight Arrow Connector 23">
            <a:extLst>
              <a:ext uri="{FF2B5EF4-FFF2-40B4-BE49-F238E27FC236}">
                <a16:creationId xmlns:a16="http://schemas.microsoft.com/office/drawing/2014/main" id="{AC461C4B-46E1-1F84-1A2F-F5EF8BB62C00}"/>
              </a:ext>
            </a:extLst>
          </p:cNvPr>
          <p:cNvCxnSpPr>
            <a:cxnSpLocks/>
            <a:stCxn id="21" idx="3"/>
            <a:endCxn id="25" idx="1"/>
          </p:cNvCxnSpPr>
          <p:nvPr/>
        </p:nvCxnSpPr>
        <p:spPr>
          <a:xfrm>
            <a:off x="4230693" y="5307946"/>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597E05CB-B37E-20EF-1470-45DFA8A3742A}"/>
              </a:ext>
            </a:extLst>
          </p:cNvPr>
          <p:cNvSpPr/>
          <p:nvPr/>
        </p:nvSpPr>
        <p:spPr>
          <a:xfrm>
            <a:off x="4378915" y="4962022"/>
            <a:ext cx="761919" cy="691847"/>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solidFill>
              </a:rPr>
              <a:t>マップ空間</a:t>
            </a:r>
          </a:p>
        </p:txBody>
      </p:sp>
      <p:sp>
        <p:nvSpPr>
          <p:cNvPr id="26" name="Rounded Rectangle 25">
            <a:extLst>
              <a:ext uri="{FF2B5EF4-FFF2-40B4-BE49-F238E27FC236}">
                <a16:creationId xmlns:a16="http://schemas.microsoft.com/office/drawing/2014/main" id="{BAF0B5F8-75ED-75A1-D8C8-6DF0BF4F0C03}"/>
              </a:ext>
            </a:extLst>
          </p:cNvPr>
          <p:cNvSpPr/>
          <p:nvPr/>
        </p:nvSpPr>
        <p:spPr>
          <a:xfrm>
            <a:off x="6219359" y="4962022"/>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7" name="Chevron 26">
            <a:extLst>
              <a:ext uri="{FF2B5EF4-FFF2-40B4-BE49-F238E27FC236}">
                <a16:creationId xmlns:a16="http://schemas.microsoft.com/office/drawing/2014/main" id="{2935F77D-3834-179C-6BA8-57387682F040}"/>
              </a:ext>
            </a:extLst>
          </p:cNvPr>
          <p:cNvSpPr/>
          <p:nvPr/>
        </p:nvSpPr>
        <p:spPr>
          <a:xfrm>
            <a:off x="5294332" y="5020132"/>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28" name="Straight Arrow Connector 27">
            <a:extLst>
              <a:ext uri="{FF2B5EF4-FFF2-40B4-BE49-F238E27FC236}">
                <a16:creationId xmlns:a16="http://schemas.microsoft.com/office/drawing/2014/main" id="{18E68C20-D4EC-7B5C-F7CC-D17BE0370F0A}"/>
              </a:ext>
            </a:extLst>
          </p:cNvPr>
          <p:cNvCxnSpPr>
            <a:cxnSpLocks/>
            <a:stCxn id="27" idx="3"/>
            <a:endCxn id="26" idx="1"/>
          </p:cNvCxnSpPr>
          <p:nvPr/>
        </p:nvCxnSpPr>
        <p:spPr>
          <a:xfrm flipV="1">
            <a:off x="6065861" y="5307946"/>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3E850C-8458-2EA0-EFFF-856D0B0BD197}"/>
              </a:ext>
            </a:extLst>
          </p:cNvPr>
          <p:cNvCxnSpPr>
            <a:cxnSpLocks/>
            <a:stCxn id="25" idx="3"/>
            <a:endCxn id="27" idx="1"/>
          </p:cNvCxnSpPr>
          <p:nvPr/>
        </p:nvCxnSpPr>
        <p:spPr>
          <a:xfrm>
            <a:off x="5140834" y="5307946"/>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73CF799-DDAC-98D7-3AEA-58BFBFAB4301}"/>
              </a:ext>
            </a:extLst>
          </p:cNvPr>
          <p:cNvGrpSpPr/>
          <p:nvPr/>
        </p:nvGrpSpPr>
        <p:grpSpPr>
          <a:xfrm>
            <a:off x="1279792" y="3460863"/>
            <a:ext cx="2371430" cy="980897"/>
            <a:chOff x="1279792" y="3029867"/>
            <a:chExt cx="2728106" cy="1128429"/>
          </a:xfrm>
        </p:grpSpPr>
        <p:sp>
          <p:nvSpPr>
            <p:cNvPr id="34" name="Rectangular Callout 33">
              <a:extLst>
                <a:ext uri="{FF2B5EF4-FFF2-40B4-BE49-F238E27FC236}">
                  <a16:creationId xmlns:a16="http://schemas.microsoft.com/office/drawing/2014/main" id="{0306F082-F30C-47BC-9204-8FAD023A977B}"/>
                </a:ext>
              </a:extLst>
            </p:cNvPr>
            <p:cNvSpPr/>
            <p:nvPr/>
          </p:nvSpPr>
          <p:spPr>
            <a:xfrm>
              <a:off x="1279793" y="3032414"/>
              <a:ext cx="2728105" cy="1109818"/>
            </a:xfrm>
            <a:prstGeom prst="wedgeRectCallout">
              <a:avLst>
                <a:gd name="adj1" fmla="val -5146"/>
                <a:gd name="adj2" fmla="val 7368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0" name="Picture 29">
              <a:extLst>
                <a:ext uri="{FF2B5EF4-FFF2-40B4-BE49-F238E27FC236}">
                  <a16:creationId xmlns:a16="http://schemas.microsoft.com/office/drawing/2014/main" id="{33D5FD6C-3A46-F3CA-86C1-3499F010B619}"/>
                </a:ext>
              </a:extLst>
            </p:cNvPr>
            <p:cNvPicPr>
              <a:picLocks noChangeAspect="1"/>
            </p:cNvPicPr>
            <p:nvPr/>
          </p:nvPicPr>
          <p:blipFill>
            <a:blip r:embed="rId3"/>
            <a:stretch>
              <a:fillRect/>
            </a:stretch>
          </p:blipFill>
          <p:spPr>
            <a:xfrm>
              <a:off x="1279792" y="3029867"/>
              <a:ext cx="2728105" cy="1128429"/>
            </a:xfrm>
            <a:prstGeom prst="rect">
              <a:avLst/>
            </a:prstGeom>
          </p:spPr>
        </p:pic>
      </p:grpSp>
      <p:grpSp>
        <p:nvGrpSpPr>
          <p:cNvPr id="38" name="Group 37">
            <a:extLst>
              <a:ext uri="{FF2B5EF4-FFF2-40B4-BE49-F238E27FC236}">
                <a16:creationId xmlns:a16="http://schemas.microsoft.com/office/drawing/2014/main" id="{01682F6E-3A7E-C569-9A60-D0298F8A4BA3}"/>
              </a:ext>
            </a:extLst>
          </p:cNvPr>
          <p:cNvGrpSpPr/>
          <p:nvPr/>
        </p:nvGrpSpPr>
        <p:grpSpPr>
          <a:xfrm>
            <a:off x="3810745" y="3867807"/>
            <a:ext cx="2433693" cy="982618"/>
            <a:chOff x="4469398" y="3358437"/>
            <a:chExt cx="2799734" cy="1130409"/>
          </a:xfrm>
        </p:grpSpPr>
        <p:sp>
          <p:nvSpPr>
            <p:cNvPr id="35" name="Rectangular Callout 34">
              <a:extLst>
                <a:ext uri="{FF2B5EF4-FFF2-40B4-BE49-F238E27FC236}">
                  <a16:creationId xmlns:a16="http://schemas.microsoft.com/office/drawing/2014/main" id="{4DE49F65-B6D1-7AEF-7FBE-C3AFA24EB2C0}"/>
                </a:ext>
              </a:extLst>
            </p:cNvPr>
            <p:cNvSpPr/>
            <p:nvPr/>
          </p:nvSpPr>
          <p:spPr>
            <a:xfrm>
              <a:off x="4469399" y="3358437"/>
              <a:ext cx="2799733" cy="1116501"/>
            </a:xfrm>
            <a:prstGeom prst="wedgeRectCallout">
              <a:avLst>
                <a:gd name="adj1" fmla="val -10906"/>
                <a:gd name="adj2" fmla="val 78394"/>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1" name="Picture 30">
              <a:extLst>
                <a:ext uri="{FF2B5EF4-FFF2-40B4-BE49-F238E27FC236}">
                  <a16:creationId xmlns:a16="http://schemas.microsoft.com/office/drawing/2014/main" id="{6B49C877-EAE4-7AB3-3B0C-E0F6B6E659D4}"/>
                </a:ext>
              </a:extLst>
            </p:cNvPr>
            <p:cNvPicPr>
              <a:picLocks noChangeAspect="1"/>
            </p:cNvPicPr>
            <p:nvPr/>
          </p:nvPicPr>
          <p:blipFill>
            <a:blip r:embed="rId4"/>
            <a:stretch>
              <a:fillRect/>
            </a:stretch>
          </p:blipFill>
          <p:spPr>
            <a:xfrm>
              <a:off x="4469398" y="3358437"/>
              <a:ext cx="2799734" cy="1130409"/>
            </a:xfrm>
            <a:prstGeom prst="rect">
              <a:avLst/>
            </a:prstGeom>
          </p:spPr>
        </p:pic>
      </p:grpSp>
      <p:grpSp>
        <p:nvGrpSpPr>
          <p:cNvPr id="39" name="Group 38">
            <a:extLst>
              <a:ext uri="{FF2B5EF4-FFF2-40B4-BE49-F238E27FC236}">
                <a16:creationId xmlns:a16="http://schemas.microsoft.com/office/drawing/2014/main" id="{C7C7D049-2CA9-22B4-B1C5-0F0FD9FCB8EF}"/>
              </a:ext>
            </a:extLst>
          </p:cNvPr>
          <p:cNvGrpSpPr/>
          <p:nvPr/>
        </p:nvGrpSpPr>
        <p:grpSpPr>
          <a:xfrm>
            <a:off x="6565262" y="3738614"/>
            <a:ext cx="2256274" cy="1062466"/>
            <a:chOff x="6430526" y="3697022"/>
            <a:chExt cx="2475245" cy="1165578"/>
          </a:xfrm>
        </p:grpSpPr>
        <p:sp>
          <p:nvSpPr>
            <p:cNvPr id="36" name="Rectangular Callout 35">
              <a:extLst>
                <a:ext uri="{FF2B5EF4-FFF2-40B4-BE49-F238E27FC236}">
                  <a16:creationId xmlns:a16="http://schemas.microsoft.com/office/drawing/2014/main" id="{9C227599-0567-1750-1CF2-D03F4E096DE5}"/>
                </a:ext>
              </a:extLst>
            </p:cNvPr>
            <p:cNvSpPr/>
            <p:nvPr/>
          </p:nvSpPr>
          <p:spPr>
            <a:xfrm>
              <a:off x="6430526" y="3697022"/>
              <a:ext cx="2473593" cy="1165578"/>
            </a:xfrm>
            <a:prstGeom prst="wedgeRectCallout">
              <a:avLst>
                <a:gd name="adj1" fmla="val -39461"/>
                <a:gd name="adj2" fmla="val 7321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2" name="Picture 31">
              <a:extLst>
                <a:ext uri="{FF2B5EF4-FFF2-40B4-BE49-F238E27FC236}">
                  <a16:creationId xmlns:a16="http://schemas.microsoft.com/office/drawing/2014/main" id="{6402A00F-7697-D743-834B-EF5F450A194D}"/>
                </a:ext>
              </a:extLst>
            </p:cNvPr>
            <p:cNvPicPr>
              <a:picLocks noChangeAspect="1"/>
            </p:cNvPicPr>
            <p:nvPr/>
          </p:nvPicPr>
          <p:blipFill>
            <a:blip r:embed="rId5"/>
            <a:stretch>
              <a:fillRect/>
            </a:stretch>
          </p:blipFill>
          <p:spPr>
            <a:xfrm>
              <a:off x="6432178" y="3697022"/>
              <a:ext cx="2473593" cy="1155449"/>
            </a:xfrm>
            <a:prstGeom prst="rect">
              <a:avLst/>
            </a:prstGeom>
          </p:spPr>
        </p:pic>
      </p:grpSp>
      <p:sp>
        <p:nvSpPr>
          <p:cNvPr id="41" name="TextBox 40">
            <a:extLst>
              <a:ext uri="{FF2B5EF4-FFF2-40B4-BE49-F238E27FC236}">
                <a16:creationId xmlns:a16="http://schemas.microsoft.com/office/drawing/2014/main" id="{55344078-17C3-8D14-50C6-EA804F917B5E}"/>
              </a:ext>
            </a:extLst>
          </p:cNvPr>
          <p:cNvSpPr txBox="1"/>
          <p:nvPr/>
        </p:nvSpPr>
        <p:spPr>
          <a:xfrm>
            <a:off x="3484708" y="6194639"/>
            <a:ext cx="5519460" cy="584775"/>
          </a:xfrm>
          <a:prstGeom prst="rect">
            <a:avLst/>
          </a:prstGeom>
          <a:noFill/>
          <a:ln w="25400" cmpd="thickThin">
            <a:solidFill>
              <a:srgbClr val="F20153"/>
            </a:solidFill>
          </a:ln>
        </p:spPr>
        <p:txBody>
          <a:bodyPr wrap="none" rtlCol="0">
            <a:spAutoFit/>
          </a:bodyPr>
          <a:lstStyle/>
          <a:p>
            <a:r>
              <a:rPr lang="en-JP" sz="1600" dirty="0">
                <a:solidFill>
                  <a:srgbClr val="F20153"/>
                </a:solidFill>
              </a:rPr>
              <a:t>全体モデルとマップモデルを構築せずに</a:t>
            </a:r>
          </a:p>
          <a:p>
            <a:r>
              <a:rPr lang="en-JP" sz="1600" dirty="0">
                <a:solidFill>
                  <a:srgbClr val="F20153"/>
                </a:solidFill>
              </a:rPr>
              <a:t>ゲーム空間を構築できたならば計算空間削減できないか？</a:t>
            </a:r>
          </a:p>
        </p:txBody>
      </p:sp>
      <p:sp>
        <p:nvSpPr>
          <p:cNvPr id="44" name="TextBox 43">
            <a:extLst>
              <a:ext uri="{FF2B5EF4-FFF2-40B4-BE49-F238E27FC236}">
                <a16:creationId xmlns:a16="http://schemas.microsoft.com/office/drawing/2014/main" id="{46263F87-A0A1-32D9-2814-A03F5EB453C1}"/>
              </a:ext>
            </a:extLst>
          </p:cNvPr>
          <p:cNvSpPr txBox="1"/>
          <p:nvPr/>
        </p:nvSpPr>
        <p:spPr>
          <a:xfrm>
            <a:off x="4436736" y="3586453"/>
            <a:ext cx="2034531" cy="261610"/>
          </a:xfrm>
          <a:prstGeom prst="rect">
            <a:avLst/>
          </a:prstGeom>
          <a:noFill/>
        </p:spPr>
        <p:txBody>
          <a:bodyPr wrap="none" rtlCol="0">
            <a:spAutoFit/>
          </a:bodyPr>
          <a:lstStyle/>
          <a:p>
            <a:r>
              <a:rPr lang="en-JP" sz="1100" dirty="0">
                <a:solidFill>
                  <a:schemeClr val="tx2">
                    <a:lumMod val="25000"/>
                  </a:schemeClr>
                </a:solidFill>
              </a:rPr>
              <a:t>状態数：14（</a:t>
            </a:r>
            <a:r>
              <a:rPr lang="en-JP" sz="1100" b="1" dirty="0">
                <a:solidFill>
                  <a:srgbClr val="FF0000"/>
                </a:solidFill>
              </a:rPr>
              <a:t>ボトルネック</a:t>
            </a:r>
            <a:r>
              <a:rPr lang="en-JP" sz="1100" dirty="0">
                <a:solidFill>
                  <a:schemeClr val="tx2">
                    <a:lumMod val="25000"/>
                  </a:schemeClr>
                </a:solidFill>
              </a:rPr>
              <a:t>）</a:t>
            </a:r>
          </a:p>
        </p:txBody>
      </p:sp>
      <p:sp>
        <p:nvSpPr>
          <p:cNvPr id="45" name="TextBox 44">
            <a:extLst>
              <a:ext uri="{FF2B5EF4-FFF2-40B4-BE49-F238E27FC236}">
                <a16:creationId xmlns:a16="http://schemas.microsoft.com/office/drawing/2014/main" id="{454902C9-9558-7DA1-0A37-34546FD0D1D5}"/>
              </a:ext>
            </a:extLst>
          </p:cNvPr>
          <p:cNvSpPr txBox="1"/>
          <p:nvPr/>
        </p:nvSpPr>
        <p:spPr>
          <a:xfrm>
            <a:off x="1772777" y="3189546"/>
            <a:ext cx="2053767" cy="261610"/>
          </a:xfrm>
          <a:prstGeom prst="rect">
            <a:avLst/>
          </a:prstGeom>
          <a:noFill/>
        </p:spPr>
        <p:txBody>
          <a:bodyPr wrap="none" rtlCol="0">
            <a:spAutoFit/>
          </a:bodyPr>
          <a:lstStyle/>
          <a:p>
            <a:r>
              <a:rPr lang="en-JP" sz="1100" dirty="0">
                <a:solidFill>
                  <a:schemeClr val="tx2">
                    <a:lumMod val="25000"/>
                  </a:schemeClr>
                </a:solidFill>
              </a:rPr>
              <a:t>状態数：14（</a:t>
            </a:r>
            <a:r>
              <a:rPr lang="en-JP" sz="1100" b="1" dirty="0">
                <a:solidFill>
                  <a:srgbClr val="FF0000"/>
                </a:solidFill>
              </a:rPr>
              <a:t>ボトルネック</a:t>
            </a:r>
            <a:r>
              <a:rPr lang="en-JP" sz="1100" dirty="0">
                <a:solidFill>
                  <a:schemeClr val="tx2">
                    <a:lumMod val="25000"/>
                  </a:schemeClr>
                </a:solidFill>
              </a:rPr>
              <a:t>）</a:t>
            </a:r>
          </a:p>
        </p:txBody>
      </p:sp>
      <p:sp>
        <p:nvSpPr>
          <p:cNvPr id="46" name="TextBox 45">
            <a:extLst>
              <a:ext uri="{FF2B5EF4-FFF2-40B4-BE49-F238E27FC236}">
                <a16:creationId xmlns:a16="http://schemas.microsoft.com/office/drawing/2014/main" id="{474F507F-1048-4033-A6FA-8B2F96CCAB83}"/>
              </a:ext>
            </a:extLst>
          </p:cNvPr>
          <p:cNvSpPr txBox="1"/>
          <p:nvPr/>
        </p:nvSpPr>
        <p:spPr>
          <a:xfrm>
            <a:off x="7949837" y="3465247"/>
            <a:ext cx="906017" cy="261610"/>
          </a:xfrm>
          <a:prstGeom prst="rect">
            <a:avLst/>
          </a:prstGeom>
          <a:noFill/>
        </p:spPr>
        <p:txBody>
          <a:bodyPr wrap="none" rtlCol="0">
            <a:spAutoFit/>
          </a:bodyPr>
          <a:lstStyle/>
          <a:p>
            <a:r>
              <a:rPr lang="en-JP" sz="1100" dirty="0">
                <a:solidFill>
                  <a:schemeClr val="tx2">
                    <a:lumMod val="25000"/>
                  </a:schemeClr>
                </a:solidFill>
              </a:rPr>
              <a:t>状態数：11</a:t>
            </a:r>
          </a:p>
        </p:txBody>
      </p:sp>
      <p:sp>
        <p:nvSpPr>
          <p:cNvPr id="13" name="TextBox 12">
            <a:extLst>
              <a:ext uri="{FF2B5EF4-FFF2-40B4-BE49-F238E27FC236}">
                <a16:creationId xmlns:a16="http://schemas.microsoft.com/office/drawing/2014/main" id="{FF353B58-EDC0-BEB6-C82E-CD4C9B8B0B80}"/>
              </a:ext>
            </a:extLst>
          </p:cNvPr>
          <p:cNvSpPr txBox="1"/>
          <p:nvPr/>
        </p:nvSpPr>
        <p:spPr>
          <a:xfrm>
            <a:off x="6926603" y="5826406"/>
            <a:ext cx="1980029" cy="307777"/>
          </a:xfrm>
          <a:prstGeom prst="rect">
            <a:avLst/>
          </a:prstGeom>
          <a:solidFill>
            <a:schemeClr val="lt1"/>
          </a:solidFill>
        </p:spPr>
        <p:txBody>
          <a:bodyPr wrap="none" rtlCol="0">
            <a:spAutoFit/>
          </a:bodyPr>
          <a:lstStyle/>
          <a:p>
            <a:r>
              <a:rPr lang="en-JP" dirty="0"/>
              <a:t>従来の離散制御器合成</a:t>
            </a:r>
          </a:p>
        </p:txBody>
      </p:sp>
    </p:spTree>
    <p:extLst>
      <p:ext uri="{BB962C8B-B14F-4D97-AF65-F5344CB8AC3E}">
        <p14:creationId xmlns:p14="http://schemas.microsoft.com/office/powerpoint/2010/main" val="3254937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C225FBD-6CE4-27FB-F281-D38AF16E46D3}"/>
              </a:ext>
            </a:extLst>
          </p:cNvPr>
          <p:cNvSpPr/>
          <p:nvPr/>
        </p:nvSpPr>
        <p:spPr>
          <a:xfrm>
            <a:off x="77109" y="4434693"/>
            <a:ext cx="9029181" cy="1597220"/>
          </a:xfrm>
          <a:prstGeom prst="roundRect">
            <a:avLst>
              <a:gd name="adj" fmla="val 10175"/>
            </a:avLst>
          </a:prstGeom>
          <a:solidFill>
            <a:schemeClr val="bg1"/>
          </a:solidFill>
          <a:ln w="190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TextBox 6">
            <a:extLst>
              <a:ext uri="{FF2B5EF4-FFF2-40B4-BE49-F238E27FC236}">
                <a16:creationId xmlns:a16="http://schemas.microsoft.com/office/drawing/2014/main" id="{E9D96888-0EE5-9F91-18B7-F2308387459C}"/>
              </a:ext>
            </a:extLst>
          </p:cNvPr>
          <p:cNvSpPr txBox="1"/>
          <p:nvPr/>
        </p:nvSpPr>
        <p:spPr>
          <a:xfrm>
            <a:off x="6926603" y="5826406"/>
            <a:ext cx="1980029" cy="307777"/>
          </a:xfrm>
          <a:prstGeom prst="rect">
            <a:avLst/>
          </a:prstGeom>
          <a:solidFill>
            <a:schemeClr val="lt1"/>
          </a:solidFill>
        </p:spPr>
        <p:txBody>
          <a:bodyPr wrap="none" rtlCol="0">
            <a:spAutoFit/>
          </a:bodyPr>
          <a:lstStyle/>
          <a:p>
            <a:r>
              <a:rPr lang="en-JP" dirty="0"/>
              <a:t>従来の離散制御器合成</a:t>
            </a: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29</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ゲーム空間構築における課題</a:t>
            </a:r>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 （要因2）</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199959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全ての環境モデルで行う安全性の分析</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全ての安全性は全体モデルにおいて分析されていた</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→安全性によっては</a:t>
            </a:r>
            <a:r>
              <a:rPr lang="ja-JP" altLang="en-US" sz="2400" u="sng">
                <a:solidFill>
                  <a:srgbClr val="FF0000"/>
                </a:solidFill>
                <a:latin typeface="Lato" panose="020F0502020204030203" pitchFamily="34" charset="0"/>
                <a:cs typeface="Lato" panose="020F0502020204030203" pitchFamily="34" charset="0"/>
              </a:rPr>
              <a:t>一部の</a:t>
            </a:r>
            <a:r>
              <a:rPr lang="ja-JP" altLang="en-JP" sz="2400" u="sng">
                <a:solidFill>
                  <a:srgbClr val="FF0000"/>
                </a:solidFill>
                <a:latin typeface="Lato" panose="020F0502020204030203" pitchFamily="34" charset="0"/>
                <a:cs typeface="Lato" panose="020F0502020204030203" pitchFamily="34" charset="0"/>
              </a:rPr>
              <a:t>環境モデル</a:t>
            </a:r>
            <a:r>
              <a:rPr lang="ja-JP" altLang="en-US" sz="2400" u="sng">
                <a:solidFill>
                  <a:srgbClr val="FF0000"/>
                </a:solidFill>
                <a:latin typeface="Lato" panose="020F0502020204030203" pitchFamily="34" charset="0"/>
                <a:cs typeface="Lato" panose="020F0502020204030203" pitchFamily="34" charset="0"/>
              </a:rPr>
              <a:t>だけ</a:t>
            </a:r>
            <a:r>
              <a:rPr lang="ja-JP" altLang="en-JP" sz="2400" u="sng">
                <a:solidFill>
                  <a:srgbClr val="FF0000"/>
                </a:solidFill>
                <a:latin typeface="Lato" panose="020F0502020204030203" pitchFamily="34" charset="0"/>
                <a:cs typeface="Lato" panose="020F0502020204030203" pitchFamily="34" charset="0"/>
              </a:rPr>
              <a:t>で</a:t>
            </a:r>
            <a:r>
              <a:rPr lang="ja-JP" altLang="en-US" sz="2400" u="sng">
                <a:solidFill>
                  <a:srgbClr val="FF0000"/>
                </a:solidFill>
                <a:latin typeface="Lato" panose="020F0502020204030203" pitchFamily="34" charset="0"/>
                <a:cs typeface="Lato" panose="020F0502020204030203" pitchFamily="34" charset="0"/>
              </a:rPr>
              <a:t>分析可能</a:t>
            </a:r>
            <a:r>
              <a:rPr lang="ja-JP" altLang="en-US" sz="2400">
                <a:solidFill>
                  <a:schemeClr val="tx2">
                    <a:lumMod val="25000"/>
                  </a:schemeClr>
                </a:solidFill>
                <a:latin typeface="Lato" panose="020F0502020204030203" pitchFamily="34" charset="0"/>
                <a:cs typeface="Lato" panose="020F0502020204030203" pitchFamily="34" charset="0"/>
              </a:rPr>
              <a:t>では？</a:t>
            </a: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61AD8C1D-9362-BB92-FC72-647E3CDACBAA}"/>
              </a:ext>
            </a:extLst>
          </p:cNvPr>
          <p:cNvSpPr txBox="1"/>
          <p:nvPr/>
        </p:nvSpPr>
        <p:spPr>
          <a:xfrm>
            <a:off x="4490937" y="6172180"/>
            <a:ext cx="4493538" cy="584775"/>
          </a:xfrm>
          <a:prstGeom prst="rect">
            <a:avLst/>
          </a:prstGeom>
          <a:noFill/>
          <a:ln w="25400" cmpd="thickThin">
            <a:solidFill>
              <a:srgbClr val="F20153"/>
            </a:solidFill>
          </a:ln>
        </p:spPr>
        <p:txBody>
          <a:bodyPr wrap="none" rtlCol="0">
            <a:spAutoFit/>
          </a:bodyPr>
          <a:lstStyle/>
          <a:p>
            <a:r>
              <a:rPr lang="en-JP" sz="1600" dirty="0">
                <a:solidFill>
                  <a:srgbClr val="F20153"/>
                </a:solidFill>
              </a:rPr>
              <a:t>安全性ごとに必要最小限で分析できたならば，</a:t>
            </a:r>
          </a:p>
          <a:p>
            <a:r>
              <a:rPr lang="en-JP" sz="1600" dirty="0">
                <a:solidFill>
                  <a:srgbClr val="F20153"/>
                </a:solidFill>
              </a:rPr>
              <a:t>構築するゲーム空間を小さくできないか？</a:t>
            </a:r>
          </a:p>
        </p:txBody>
      </p:sp>
      <p:sp>
        <p:nvSpPr>
          <p:cNvPr id="14" name="Chevron 13">
            <a:extLst>
              <a:ext uri="{FF2B5EF4-FFF2-40B4-BE49-F238E27FC236}">
                <a16:creationId xmlns:a16="http://schemas.microsoft.com/office/drawing/2014/main" id="{60D33C2B-AC3B-BB10-EDDD-9EE4058D1871}"/>
              </a:ext>
            </a:extLst>
          </p:cNvPr>
          <p:cNvSpPr/>
          <p:nvPr/>
        </p:nvSpPr>
        <p:spPr>
          <a:xfrm>
            <a:off x="1379753" y="4625458"/>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5" name="Elbow Connector 14">
            <a:extLst>
              <a:ext uri="{FF2B5EF4-FFF2-40B4-BE49-F238E27FC236}">
                <a16:creationId xmlns:a16="http://schemas.microsoft.com/office/drawing/2014/main" id="{4FEFF5D6-472C-D459-4356-E62797080A35}"/>
              </a:ext>
            </a:extLst>
          </p:cNvPr>
          <p:cNvCxnSpPr>
            <a:cxnSpLocks/>
            <a:stCxn id="18" idx="3"/>
            <a:endCxn id="27" idx="1"/>
          </p:cNvCxnSpPr>
          <p:nvPr/>
        </p:nvCxnSpPr>
        <p:spPr>
          <a:xfrm flipV="1">
            <a:off x="1238876" y="5307946"/>
            <a:ext cx="2215012" cy="435460"/>
          </a:xfrm>
          <a:prstGeom prst="bentConnector3">
            <a:avLst>
              <a:gd name="adj1" fmla="val 900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361F706-D760-1CD5-CA2B-952E0C54A6F3}"/>
              </a:ext>
            </a:extLst>
          </p:cNvPr>
          <p:cNvSpPr/>
          <p:nvPr/>
        </p:nvSpPr>
        <p:spPr>
          <a:xfrm>
            <a:off x="238229" y="4570733"/>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ROOM</a:t>
            </a:r>
            <a:endParaRPr lang="en-JP" sz="1000" dirty="0">
              <a:solidFill>
                <a:schemeClr val="tx1"/>
              </a:solidFill>
            </a:endParaRPr>
          </a:p>
        </p:txBody>
      </p:sp>
      <p:sp>
        <p:nvSpPr>
          <p:cNvPr id="17" name="Rounded Rectangle 16">
            <a:extLst>
              <a:ext uri="{FF2B5EF4-FFF2-40B4-BE49-F238E27FC236}">
                <a16:creationId xmlns:a16="http://schemas.microsoft.com/office/drawing/2014/main" id="{B4AE36A1-D199-8F41-1CCF-4D8FCC5D8B8D}"/>
              </a:ext>
            </a:extLst>
          </p:cNvPr>
          <p:cNvSpPr/>
          <p:nvPr/>
        </p:nvSpPr>
        <p:spPr>
          <a:xfrm>
            <a:off x="237368" y="4956117"/>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ALERT</a:t>
            </a:r>
            <a:endParaRPr lang="en-JP" sz="1000" dirty="0">
              <a:solidFill>
                <a:schemeClr val="tx1"/>
              </a:solidFill>
            </a:endParaRPr>
          </a:p>
        </p:txBody>
      </p:sp>
      <p:sp>
        <p:nvSpPr>
          <p:cNvPr id="18" name="Rounded Rectangle 17">
            <a:extLst>
              <a:ext uri="{FF2B5EF4-FFF2-40B4-BE49-F238E27FC236}">
                <a16:creationId xmlns:a16="http://schemas.microsoft.com/office/drawing/2014/main" id="{ED7A03B6-09A5-8B3E-24BD-F03EC53AA7CC}"/>
              </a:ext>
            </a:extLst>
          </p:cNvPr>
          <p:cNvSpPr/>
          <p:nvPr/>
        </p:nvSpPr>
        <p:spPr>
          <a:xfrm>
            <a:off x="237368" y="5570901"/>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SAFETY</a:t>
            </a:r>
            <a:endParaRPr lang="en-JP" sz="1000" dirty="0">
              <a:solidFill>
                <a:schemeClr val="tx1"/>
              </a:solidFill>
            </a:endParaRPr>
          </a:p>
        </p:txBody>
      </p:sp>
      <p:sp>
        <p:nvSpPr>
          <p:cNvPr id="19" name="Rounded Rectangle 18">
            <a:extLst>
              <a:ext uri="{FF2B5EF4-FFF2-40B4-BE49-F238E27FC236}">
                <a16:creationId xmlns:a16="http://schemas.microsoft.com/office/drawing/2014/main" id="{F7479A63-AC97-5DB5-C5F9-EE254E9F827C}"/>
              </a:ext>
            </a:extLst>
          </p:cNvPr>
          <p:cNvSpPr/>
          <p:nvPr/>
        </p:nvSpPr>
        <p:spPr>
          <a:xfrm>
            <a:off x="8230945" y="5091376"/>
            <a:ext cx="753530" cy="433137"/>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0" name="Elbow Connector 19">
            <a:extLst>
              <a:ext uri="{FF2B5EF4-FFF2-40B4-BE49-F238E27FC236}">
                <a16:creationId xmlns:a16="http://schemas.microsoft.com/office/drawing/2014/main" id="{F8C2F224-5C5A-2D9E-0F9A-CE79903C6D50}"/>
              </a:ext>
            </a:extLst>
          </p:cNvPr>
          <p:cNvCxnSpPr>
            <a:cxnSpLocks/>
            <a:stCxn id="16" idx="3"/>
            <a:endCxn id="14" idx="1"/>
          </p:cNvCxnSpPr>
          <p:nvPr/>
        </p:nvCxnSpPr>
        <p:spPr>
          <a:xfrm>
            <a:off x="1238997" y="4743238"/>
            <a:ext cx="226663" cy="172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6378310-8719-8B6A-4EB8-8BA35C5382AA}"/>
              </a:ext>
            </a:extLst>
          </p:cNvPr>
          <p:cNvCxnSpPr>
            <a:cxnSpLocks/>
            <a:stCxn id="32" idx="3"/>
            <a:endCxn id="28" idx="1"/>
          </p:cNvCxnSpPr>
          <p:nvPr/>
        </p:nvCxnSpPr>
        <p:spPr>
          <a:xfrm>
            <a:off x="6981278" y="5307946"/>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509E514-0D38-6C6D-1055-8085B03C935F}"/>
              </a:ext>
            </a:extLst>
          </p:cNvPr>
          <p:cNvCxnSpPr>
            <a:cxnSpLocks/>
            <a:stCxn id="28" idx="3"/>
            <a:endCxn id="19" idx="1"/>
          </p:cNvCxnSpPr>
          <p:nvPr/>
        </p:nvCxnSpPr>
        <p:spPr>
          <a:xfrm flipV="1">
            <a:off x="8014074" y="5307945"/>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A3943E80-B9FC-79A6-CE9F-7EDE8929707F}"/>
              </a:ext>
            </a:extLst>
          </p:cNvPr>
          <p:cNvCxnSpPr>
            <a:cxnSpLocks/>
            <a:stCxn id="17" idx="3"/>
            <a:endCxn id="14" idx="1"/>
          </p:cNvCxnSpPr>
          <p:nvPr/>
        </p:nvCxnSpPr>
        <p:spPr>
          <a:xfrm flipV="1">
            <a:off x="1238876" y="4915742"/>
            <a:ext cx="226784" cy="21288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66B74C1-A22D-A53E-076A-B27C70FD09B5}"/>
              </a:ext>
            </a:extLst>
          </p:cNvPr>
          <p:cNvCxnSpPr>
            <a:cxnSpLocks/>
            <a:stCxn id="25" idx="3"/>
            <a:endCxn id="27" idx="1"/>
          </p:cNvCxnSpPr>
          <p:nvPr/>
        </p:nvCxnSpPr>
        <p:spPr>
          <a:xfrm>
            <a:off x="3005754" y="4910153"/>
            <a:ext cx="448134" cy="3977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BB7A52FE-CF1E-BE08-43AF-ABE739E2D21A}"/>
              </a:ext>
            </a:extLst>
          </p:cNvPr>
          <p:cNvSpPr/>
          <p:nvPr/>
        </p:nvSpPr>
        <p:spPr>
          <a:xfrm>
            <a:off x="2243835" y="456422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26" name="Straight Arrow Connector 25">
            <a:extLst>
              <a:ext uri="{FF2B5EF4-FFF2-40B4-BE49-F238E27FC236}">
                <a16:creationId xmlns:a16="http://schemas.microsoft.com/office/drawing/2014/main" id="{4ABE2966-122F-DEDC-C529-A4E284073B66}"/>
              </a:ext>
            </a:extLst>
          </p:cNvPr>
          <p:cNvCxnSpPr>
            <a:cxnSpLocks/>
            <a:stCxn id="14" idx="3"/>
            <a:endCxn id="25" idx="1"/>
          </p:cNvCxnSpPr>
          <p:nvPr/>
        </p:nvCxnSpPr>
        <p:spPr>
          <a:xfrm flipV="1">
            <a:off x="2141672" y="4910153"/>
            <a:ext cx="102163" cy="5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Chevron 26">
            <a:extLst>
              <a:ext uri="{FF2B5EF4-FFF2-40B4-BE49-F238E27FC236}">
                <a16:creationId xmlns:a16="http://schemas.microsoft.com/office/drawing/2014/main" id="{B9E40538-C304-645A-487B-09069BED417D}"/>
              </a:ext>
            </a:extLst>
          </p:cNvPr>
          <p:cNvSpPr/>
          <p:nvPr/>
        </p:nvSpPr>
        <p:spPr>
          <a:xfrm>
            <a:off x="3367981" y="5017662"/>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28" name="Chevron 27">
            <a:extLst>
              <a:ext uri="{FF2B5EF4-FFF2-40B4-BE49-F238E27FC236}">
                <a16:creationId xmlns:a16="http://schemas.microsoft.com/office/drawing/2014/main" id="{4443C94D-14D3-76D2-9B5B-BA0D5EED8F98}"/>
              </a:ext>
            </a:extLst>
          </p:cNvPr>
          <p:cNvSpPr/>
          <p:nvPr/>
        </p:nvSpPr>
        <p:spPr>
          <a:xfrm>
            <a:off x="7234363" y="5017662"/>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9" name="Straight Arrow Connector 28">
            <a:extLst>
              <a:ext uri="{FF2B5EF4-FFF2-40B4-BE49-F238E27FC236}">
                <a16:creationId xmlns:a16="http://schemas.microsoft.com/office/drawing/2014/main" id="{E0851C41-7127-80AA-F3B5-1157B439AF79}"/>
              </a:ext>
            </a:extLst>
          </p:cNvPr>
          <p:cNvCxnSpPr>
            <a:cxnSpLocks/>
            <a:stCxn id="27" idx="3"/>
            <a:endCxn id="30" idx="1"/>
          </p:cNvCxnSpPr>
          <p:nvPr/>
        </p:nvCxnSpPr>
        <p:spPr>
          <a:xfrm>
            <a:off x="4230693" y="5307946"/>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A95DC2B9-CA23-209C-A537-B081E51E8BD4}"/>
              </a:ext>
            </a:extLst>
          </p:cNvPr>
          <p:cNvSpPr/>
          <p:nvPr/>
        </p:nvSpPr>
        <p:spPr>
          <a:xfrm>
            <a:off x="4378915" y="4962022"/>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32" name="Rounded Rectangle 31">
            <a:extLst>
              <a:ext uri="{FF2B5EF4-FFF2-40B4-BE49-F238E27FC236}">
                <a16:creationId xmlns:a16="http://schemas.microsoft.com/office/drawing/2014/main" id="{3ABF4509-A9BE-EB1D-D544-A822E61FEBF9}"/>
              </a:ext>
            </a:extLst>
          </p:cNvPr>
          <p:cNvSpPr/>
          <p:nvPr/>
        </p:nvSpPr>
        <p:spPr>
          <a:xfrm>
            <a:off x="6219359" y="4962022"/>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34" name="Chevron 33">
            <a:extLst>
              <a:ext uri="{FF2B5EF4-FFF2-40B4-BE49-F238E27FC236}">
                <a16:creationId xmlns:a16="http://schemas.microsoft.com/office/drawing/2014/main" id="{C8930085-E60A-EADC-14AE-48E3E344AC65}"/>
              </a:ext>
            </a:extLst>
          </p:cNvPr>
          <p:cNvSpPr/>
          <p:nvPr/>
        </p:nvSpPr>
        <p:spPr>
          <a:xfrm>
            <a:off x="5294332" y="5020132"/>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35" name="Straight Arrow Connector 34">
            <a:extLst>
              <a:ext uri="{FF2B5EF4-FFF2-40B4-BE49-F238E27FC236}">
                <a16:creationId xmlns:a16="http://schemas.microsoft.com/office/drawing/2014/main" id="{45D927FC-D157-26D9-515A-9F7E953C2E87}"/>
              </a:ext>
            </a:extLst>
          </p:cNvPr>
          <p:cNvCxnSpPr>
            <a:cxnSpLocks/>
            <a:stCxn id="34" idx="3"/>
            <a:endCxn id="32" idx="1"/>
          </p:cNvCxnSpPr>
          <p:nvPr/>
        </p:nvCxnSpPr>
        <p:spPr>
          <a:xfrm flipV="1">
            <a:off x="6065861" y="5307946"/>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B35069-BA30-6BA7-E5CB-04B125115279}"/>
              </a:ext>
            </a:extLst>
          </p:cNvPr>
          <p:cNvCxnSpPr>
            <a:cxnSpLocks/>
            <a:stCxn id="30" idx="3"/>
            <a:endCxn id="34" idx="1"/>
          </p:cNvCxnSpPr>
          <p:nvPr/>
        </p:nvCxnSpPr>
        <p:spPr>
          <a:xfrm>
            <a:off x="5140834" y="5307946"/>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05386B6-0922-32A8-6A98-963601156A5B}"/>
              </a:ext>
            </a:extLst>
          </p:cNvPr>
          <p:cNvGrpSpPr/>
          <p:nvPr/>
        </p:nvGrpSpPr>
        <p:grpSpPr>
          <a:xfrm>
            <a:off x="1279792" y="3460863"/>
            <a:ext cx="2371430" cy="980897"/>
            <a:chOff x="1279792" y="3029867"/>
            <a:chExt cx="2728106" cy="1128429"/>
          </a:xfrm>
        </p:grpSpPr>
        <p:sp>
          <p:nvSpPr>
            <p:cNvPr id="38" name="Rectangular Callout 37">
              <a:extLst>
                <a:ext uri="{FF2B5EF4-FFF2-40B4-BE49-F238E27FC236}">
                  <a16:creationId xmlns:a16="http://schemas.microsoft.com/office/drawing/2014/main" id="{63DA1DE5-930E-54BB-61ED-1230F5EE340F}"/>
                </a:ext>
              </a:extLst>
            </p:cNvPr>
            <p:cNvSpPr/>
            <p:nvPr/>
          </p:nvSpPr>
          <p:spPr>
            <a:xfrm>
              <a:off x="1279793" y="3032414"/>
              <a:ext cx="2728105" cy="1109818"/>
            </a:xfrm>
            <a:prstGeom prst="wedgeRectCallout">
              <a:avLst>
                <a:gd name="adj1" fmla="val -5146"/>
                <a:gd name="adj2" fmla="val 7368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9" name="Picture 38">
              <a:extLst>
                <a:ext uri="{FF2B5EF4-FFF2-40B4-BE49-F238E27FC236}">
                  <a16:creationId xmlns:a16="http://schemas.microsoft.com/office/drawing/2014/main" id="{14201FD2-23AB-C4E8-1CD8-C757669D0473}"/>
                </a:ext>
              </a:extLst>
            </p:cNvPr>
            <p:cNvPicPr>
              <a:picLocks noChangeAspect="1"/>
            </p:cNvPicPr>
            <p:nvPr/>
          </p:nvPicPr>
          <p:blipFill>
            <a:blip r:embed="rId3"/>
            <a:stretch>
              <a:fillRect/>
            </a:stretch>
          </p:blipFill>
          <p:spPr>
            <a:xfrm>
              <a:off x="1279792" y="3029867"/>
              <a:ext cx="2728105" cy="1128429"/>
            </a:xfrm>
            <a:prstGeom prst="rect">
              <a:avLst/>
            </a:prstGeom>
          </p:spPr>
        </p:pic>
      </p:grpSp>
      <p:grpSp>
        <p:nvGrpSpPr>
          <p:cNvPr id="40" name="Group 39">
            <a:extLst>
              <a:ext uri="{FF2B5EF4-FFF2-40B4-BE49-F238E27FC236}">
                <a16:creationId xmlns:a16="http://schemas.microsoft.com/office/drawing/2014/main" id="{81DE87A0-BC4D-7E89-F4D9-9584B8B43F6E}"/>
              </a:ext>
            </a:extLst>
          </p:cNvPr>
          <p:cNvGrpSpPr/>
          <p:nvPr/>
        </p:nvGrpSpPr>
        <p:grpSpPr>
          <a:xfrm>
            <a:off x="3923987" y="3834228"/>
            <a:ext cx="2433693" cy="982618"/>
            <a:chOff x="4469398" y="3358437"/>
            <a:chExt cx="2799734" cy="1130409"/>
          </a:xfrm>
        </p:grpSpPr>
        <p:sp>
          <p:nvSpPr>
            <p:cNvPr id="41" name="Rectangular Callout 40">
              <a:extLst>
                <a:ext uri="{FF2B5EF4-FFF2-40B4-BE49-F238E27FC236}">
                  <a16:creationId xmlns:a16="http://schemas.microsoft.com/office/drawing/2014/main" id="{F88A60AF-611C-B8A8-C40F-2075CC28085C}"/>
                </a:ext>
              </a:extLst>
            </p:cNvPr>
            <p:cNvSpPr/>
            <p:nvPr/>
          </p:nvSpPr>
          <p:spPr>
            <a:xfrm>
              <a:off x="4469399" y="3358437"/>
              <a:ext cx="2799733" cy="1116501"/>
            </a:xfrm>
            <a:prstGeom prst="wedgeRectCallout">
              <a:avLst>
                <a:gd name="adj1" fmla="val -10906"/>
                <a:gd name="adj2" fmla="val 78394"/>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43" name="Picture 42">
              <a:extLst>
                <a:ext uri="{FF2B5EF4-FFF2-40B4-BE49-F238E27FC236}">
                  <a16:creationId xmlns:a16="http://schemas.microsoft.com/office/drawing/2014/main" id="{F40DA3D9-4448-CB5F-BBEA-E112EB5BD270}"/>
                </a:ext>
              </a:extLst>
            </p:cNvPr>
            <p:cNvPicPr>
              <a:picLocks noChangeAspect="1"/>
            </p:cNvPicPr>
            <p:nvPr/>
          </p:nvPicPr>
          <p:blipFill>
            <a:blip r:embed="rId4"/>
            <a:stretch>
              <a:fillRect/>
            </a:stretch>
          </p:blipFill>
          <p:spPr>
            <a:xfrm>
              <a:off x="4469398" y="3358437"/>
              <a:ext cx="2799734" cy="1130409"/>
            </a:xfrm>
            <a:prstGeom prst="rect">
              <a:avLst/>
            </a:prstGeom>
          </p:spPr>
        </p:pic>
      </p:grpSp>
      <p:sp>
        <p:nvSpPr>
          <p:cNvPr id="50" name="TextBox 49">
            <a:extLst>
              <a:ext uri="{FF2B5EF4-FFF2-40B4-BE49-F238E27FC236}">
                <a16:creationId xmlns:a16="http://schemas.microsoft.com/office/drawing/2014/main" id="{2DC808BB-434F-56E4-0841-DBC47B15D374}"/>
              </a:ext>
            </a:extLst>
          </p:cNvPr>
          <p:cNvSpPr txBox="1"/>
          <p:nvPr/>
        </p:nvSpPr>
        <p:spPr>
          <a:xfrm>
            <a:off x="1703118" y="3184860"/>
            <a:ext cx="1544012" cy="307777"/>
          </a:xfrm>
          <a:prstGeom prst="rect">
            <a:avLst/>
          </a:prstGeom>
          <a:noFill/>
        </p:spPr>
        <p:txBody>
          <a:bodyPr wrap="none" rtlCol="0">
            <a:spAutoFit/>
          </a:bodyPr>
          <a:lstStyle/>
          <a:p>
            <a:r>
              <a:rPr lang="en-JP" b="1" dirty="0"/>
              <a:t>ROOM </a:t>
            </a:r>
            <a:r>
              <a:rPr lang="en-JP" dirty="0"/>
              <a:t>+</a:t>
            </a:r>
            <a:r>
              <a:rPr lang="en-JP" b="1" dirty="0"/>
              <a:t> ALERT</a:t>
            </a:r>
          </a:p>
        </p:txBody>
      </p:sp>
      <p:sp>
        <p:nvSpPr>
          <p:cNvPr id="52" name="Rounded Rectangular Callout 51">
            <a:extLst>
              <a:ext uri="{FF2B5EF4-FFF2-40B4-BE49-F238E27FC236}">
                <a16:creationId xmlns:a16="http://schemas.microsoft.com/office/drawing/2014/main" id="{1A587921-0F1B-FA4D-5BE5-92CBA6302729}"/>
              </a:ext>
            </a:extLst>
          </p:cNvPr>
          <p:cNvSpPr/>
          <p:nvPr/>
        </p:nvSpPr>
        <p:spPr>
          <a:xfrm>
            <a:off x="4342842" y="2717150"/>
            <a:ext cx="4431608" cy="993684"/>
          </a:xfrm>
          <a:prstGeom prst="wedgeRoundRectCallout">
            <a:avLst>
              <a:gd name="adj1" fmla="val -35707"/>
              <a:gd name="adj2" fmla="val 70927"/>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b="1" dirty="0"/>
              <a:t>ROOM</a:t>
            </a:r>
            <a:r>
              <a:rPr lang="en-JP" sz="1800" dirty="0"/>
              <a:t>と</a:t>
            </a:r>
            <a:r>
              <a:rPr lang="en-JP" sz="1800" b="1" dirty="0"/>
              <a:t>ALERT</a:t>
            </a:r>
            <a:r>
              <a:rPr lang="en-JP" sz="1800" dirty="0"/>
              <a:t>の両方の環境において</a:t>
            </a:r>
            <a:r>
              <a:rPr lang="en-JP" sz="1800" b="1" dirty="0"/>
              <a:t>SAFETY</a:t>
            </a:r>
            <a:r>
              <a:rPr lang="en-JP" sz="1800" dirty="0"/>
              <a:t>を違反する領域を導出</a:t>
            </a:r>
          </a:p>
        </p:txBody>
      </p:sp>
    </p:spTree>
    <p:extLst>
      <p:ext uri="{BB962C8B-B14F-4D97-AF65-F5344CB8AC3E}">
        <p14:creationId xmlns:p14="http://schemas.microsoft.com/office/powerpoint/2010/main" val="379382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BC09C60-C81D-C714-F197-FF7437ED932F}"/>
              </a:ext>
            </a:extLst>
          </p:cNvPr>
          <p:cNvSpPr/>
          <p:nvPr/>
        </p:nvSpPr>
        <p:spPr>
          <a:xfrm>
            <a:off x="627320" y="1283418"/>
            <a:ext cx="435935" cy="4359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42833"/>
            <a:ext cx="8585200" cy="134714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solidFill>
                  <a:schemeClr val="bg1"/>
                </a:solidFill>
              </a:rPr>
              <a:t>例</a:t>
            </a:r>
            <a:r>
              <a:rPr lang="en-US" altLang="ja-JP" sz="2400" dirty="0">
                <a:solidFill>
                  <a:schemeClr val="tx2">
                    <a:lumMod val="25000"/>
                  </a:schemeClr>
                </a:solidFill>
              </a:rPr>
              <a:t>  </a:t>
            </a:r>
            <a:r>
              <a:rPr lang="ja-JP" altLang="en-US" sz="2400">
                <a:solidFill>
                  <a:schemeClr val="tx2">
                    <a:lumMod val="25000"/>
                  </a:schemeClr>
                </a:solidFill>
              </a:rPr>
              <a:t>人数管理システム</a:t>
            </a:r>
            <a:r>
              <a:rPr lang="en-US" altLang="ja-JP" sz="1800" dirty="0">
                <a:solidFill>
                  <a:schemeClr val="tx2">
                    <a:lumMod val="25000"/>
                  </a:schemeClr>
                </a:solidFill>
              </a:rPr>
              <a:t>[1]</a:t>
            </a:r>
          </a:p>
          <a:p>
            <a:pPr marL="38100" indent="0">
              <a:buNone/>
            </a:pPr>
            <a:r>
              <a:rPr lang="ja-JP" altLang="en-US" sz="2000" dirty="0">
                <a:solidFill>
                  <a:schemeClr val="tx2">
                    <a:lumMod val="25000"/>
                  </a:schemeClr>
                </a:solidFill>
              </a:rPr>
              <a:t>・部屋への入室を許可</a:t>
            </a:r>
            <a:r>
              <a:rPr lang="en-US" altLang="ja-JP" sz="2000" dirty="0">
                <a:solidFill>
                  <a:schemeClr val="tx2">
                    <a:lumMod val="25000"/>
                  </a:schemeClr>
                </a:solidFill>
              </a:rPr>
              <a:t>/</a:t>
            </a:r>
            <a:r>
              <a:rPr lang="ja-JP" altLang="en-US" sz="2000" dirty="0">
                <a:solidFill>
                  <a:schemeClr val="tx2">
                    <a:lumMod val="25000"/>
                  </a:schemeClr>
                </a:solidFill>
              </a:rPr>
              <a:t>拒否することで人数管理</a:t>
            </a:r>
            <a:endParaRPr lang="en-US" altLang="ja-JP" sz="2000" dirty="0">
              <a:solidFill>
                <a:schemeClr val="tx2">
                  <a:lumMod val="25000"/>
                </a:schemeClr>
              </a:solidFill>
            </a:endParaRPr>
          </a:p>
          <a:p>
            <a:pPr marL="38100" indent="0">
              <a:buNone/>
            </a:pPr>
            <a:r>
              <a:rPr lang="ja-JP" altLang="en-US" sz="2000" dirty="0">
                <a:solidFill>
                  <a:schemeClr val="tx2">
                    <a:lumMod val="25000"/>
                  </a:schemeClr>
                </a:solidFill>
              </a:rPr>
              <a:t>・展示品の窃盗リスク，感染症の感染リスクの回避が目的</a:t>
            </a:r>
            <a:endParaRPr lang="en-US" altLang="ja-JP" sz="2000" dirty="0">
              <a:solidFill>
                <a:schemeClr val="tx2">
                  <a:lumMod val="25000"/>
                </a:schemeClr>
              </a:solidFill>
            </a:endParaRPr>
          </a:p>
        </p:txBody>
      </p:sp>
      <p:sp>
        <p:nvSpPr>
          <p:cNvPr id="3" name="TextBox 2">
            <a:extLst>
              <a:ext uri="{FF2B5EF4-FFF2-40B4-BE49-F238E27FC236}">
                <a16:creationId xmlns:a16="http://schemas.microsoft.com/office/drawing/2014/main" id="{5747D585-9280-064F-042E-B769AB794DFC}"/>
              </a:ext>
            </a:extLst>
          </p:cNvPr>
          <p:cNvSpPr txBox="1"/>
          <p:nvPr/>
        </p:nvSpPr>
        <p:spPr>
          <a:xfrm>
            <a:off x="167588" y="6596390"/>
            <a:ext cx="8808822" cy="261610"/>
          </a:xfrm>
          <a:prstGeom prst="rect">
            <a:avLst/>
          </a:prstGeom>
          <a:noFill/>
          <a:ln>
            <a:noFill/>
          </a:ln>
        </p:spPr>
        <p:txBody>
          <a:bodyPr wrap="square" rtlCol="0">
            <a:spAutoFit/>
          </a:bodyPr>
          <a:lstStyle/>
          <a:p>
            <a:r>
              <a:rPr lang="en-JP" sz="1100" dirty="0">
                <a:solidFill>
                  <a:schemeClr val="tx2">
                    <a:lumMod val="50000"/>
                  </a:schemeClr>
                </a:solidFill>
                <a:latin typeface="+mn-lt"/>
              </a:rPr>
              <a:t>[1] </a:t>
            </a:r>
            <a:r>
              <a:rPr lang="en-US" sz="1100" b="0" i="0" dirty="0">
                <a:solidFill>
                  <a:schemeClr val="tx2">
                    <a:lumMod val="50000"/>
                  </a:schemeClr>
                </a:solidFill>
                <a:effectLst/>
                <a:latin typeface="+mn-lt"/>
              </a:rPr>
              <a:t>A. </a:t>
            </a:r>
            <a:r>
              <a:rPr lang="en-US" sz="1100" b="0" i="0" dirty="0" err="1">
                <a:solidFill>
                  <a:schemeClr val="tx2">
                    <a:lumMod val="50000"/>
                  </a:schemeClr>
                </a:solidFill>
                <a:effectLst/>
                <a:latin typeface="+mn-lt"/>
              </a:rPr>
              <a:t>Borda</a:t>
            </a:r>
            <a:r>
              <a:rPr lang="en-US" sz="1100" b="0" i="0" dirty="0">
                <a:solidFill>
                  <a:schemeClr val="tx2">
                    <a:lumMod val="50000"/>
                  </a:schemeClr>
                </a:solidFill>
                <a:effectLst/>
                <a:latin typeface="+mn-lt"/>
              </a:rPr>
              <a:t>,</a:t>
            </a:r>
            <a:r>
              <a:rPr lang="en-US" sz="1100" dirty="0">
                <a:solidFill>
                  <a:schemeClr val="tx2">
                    <a:lumMod val="50000"/>
                  </a:schemeClr>
                </a:solidFill>
                <a:latin typeface="+mn-lt"/>
              </a:rPr>
              <a:t> et. al</a:t>
            </a:r>
            <a:r>
              <a:rPr lang="en-US" sz="1100" b="0" i="0" dirty="0">
                <a:solidFill>
                  <a:schemeClr val="tx2">
                    <a:lumMod val="50000"/>
                  </a:schemeClr>
                </a:solidFill>
                <a:effectLst/>
                <a:latin typeface="+mn-lt"/>
              </a:rPr>
              <a:t>., Compositional verification of self-adaptive cyber-physical systems. IEEE/ACM 13</a:t>
            </a:r>
            <a:r>
              <a:rPr lang="en-US" sz="1100" b="0" i="0" baseline="30000" dirty="0">
                <a:solidFill>
                  <a:schemeClr val="tx2">
                    <a:lumMod val="50000"/>
                  </a:schemeClr>
                </a:solidFill>
                <a:effectLst/>
                <a:latin typeface="+mn-lt"/>
              </a:rPr>
              <a:t>th</a:t>
            </a:r>
            <a:r>
              <a:rPr lang="en-US" sz="1100" b="0" i="0" dirty="0">
                <a:solidFill>
                  <a:schemeClr val="tx2">
                    <a:lumMod val="50000"/>
                  </a:schemeClr>
                </a:solidFill>
                <a:effectLst/>
                <a:latin typeface="+mn-lt"/>
              </a:rPr>
              <a:t> SEAMS, 2018</a:t>
            </a:r>
          </a:p>
        </p:txBody>
      </p:sp>
      <p:sp>
        <p:nvSpPr>
          <p:cNvPr id="19" name="Title 1">
            <a:extLst>
              <a:ext uri="{FF2B5EF4-FFF2-40B4-BE49-F238E27FC236}">
                <a16:creationId xmlns:a16="http://schemas.microsoft.com/office/drawing/2014/main" id="{D90B88F0-4110-8F21-124A-FBB1C83F49FC}"/>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9" name="Group 8">
            <a:extLst>
              <a:ext uri="{FF2B5EF4-FFF2-40B4-BE49-F238E27FC236}">
                <a16:creationId xmlns:a16="http://schemas.microsoft.com/office/drawing/2014/main" id="{51A81AF4-9E57-41E4-AE34-96EA4DC62C71}"/>
              </a:ext>
            </a:extLst>
          </p:cNvPr>
          <p:cNvGrpSpPr/>
          <p:nvPr/>
        </p:nvGrpSpPr>
        <p:grpSpPr>
          <a:xfrm>
            <a:off x="2663574" y="3086494"/>
            <a:ext cx="4021015" cy="2907324"/>
            <a:chOff x="2473569" y="3456853"/>
            <a:chExt cx="4021015" cy="2907324"/>
          </a:xfrm>
        </p:grpSpPr>
        <p:sp>
          <p:nvSpPr>
            <p:cNvPr id="10" name="Rectangle 9">
              <a:extLst>
                <a:ext uri="{FF2B5EF4-FFF2-40B4-BE49-F238E27FC236}">
                  <a16:creationId xmlns:a16="http://schemas.microsoft.com/office/drawing/2014/main" id="{CDD95490-E20D-E083-790F-076F0D75F0DF}"/>
                </a:ext>
              </a:extLst>
            </p:cNvPr>
            <p:cNvSpPr/>
            <p:nvPr/>
          </p:nvSpPr>
          <p:spPr>
            <a:xfrm>
              <a:off x="2772507" y="3456853"/>
              <a:ext cx="3598985" cy="2907324"/>
            </a:xfrm>
            <a:prstGeom prst="rect">
              <a:avLst/>
            </a:prstGeom>
            <a:solidFill>
              <a:schemeClr val="bg1"/>
            </a:solidFill>
            <a:ln w="1270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E45E3A9-FCFC-C576-F911-EC49E94B84FC}"/>
                </a:ext>
              </a:extLst>
            </p:cNvPr>
            <p:cNvSpPr/>
            <p:nvPr/>
          </p:nvSpPr>
          <p:spPr>
            <a:xfrm>
              <a:off x="2473569" y="4230576"/>
              <a:ext cx="4021015" cy="1359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11">
            <a:extLst>
              <a:ext uri="{FF2B5EF4-FFF2-40B4-BE49-F238E27FC236}">
                <a16:creationId xmlns:a16="http://schemas.microsoft.com/office/drawing/2014/main" id="{9D85D2DD-06D7-D1FA-5A60-B54CB87E0335}"/>
              </a:ext>
            </a:extLst>
          </p:cNvPr>
          <p:cNvSpPr/>
          <p:nvPr/>
        </p:nvSpPr>
        <p:spPr>
          <a:xfrm>
            <a:off x="3258395" y="4544199"/>
            <a:ext cx="1800791" cy="307777"/>
          </a:xfrm>
          <a:custGeom>
            <a:avLst/>
            <a:gdLst>
              <a:gd name="connsiteX0" fmla="*/ 0 w 3017520"/>
              <a:gd name="connsiteY0" fmla="*/ 0 h 1473296"/>
              <a:gd name="connsiteX1" fmla="*/ 948690 w 3017520"/>
              <a:gd name="connsiteY1" fmla="*/ 1257300 h 1473296"/>
              <a:gd name="connsiteX2" fmla="*/ 3017520 w 3017520"/>
              <a:gd name="connsiteY2" fmla="*/ 1463040 h 1473296"/>
            </a:gdLst>
            <a:ahLst/>
            <a:cxnLst>
              <a:cxn ang="0">
                <a:pos x="connsiteX0" y="connsiteY0"/>
              </a:cxn>
              <a:cxn ang="0">
                <a:pos x="connsiteX1" y="connsiteY1"/>
              </a:cxn>
              <a:cxn ang="0">
                <a:pos x="connsiteX2" y="connsiteY2"/>
              </a:cxn>
            </a:cxnLst>
            <a:rect l="l" t="t" r="r" b="b"/>
            <a:pathLst>
              <a:path w="3017520" h="1473296">
                <a:moveTo>
                  <a:pt x="0" y="0"/>
                </a:moveTo>
                <a:cubicBezTo>
                  <a:pt x="222885" y="506730"/>
                  <a:pt x="445770" y="1013460"/>
                  <a:pt x="948690" y="1257300"/>
                </a:cubicBezTo>
                <a:cubicBezTo>
                  <a:pt x="1451610" y="1501140"/>
                  <a:pt x="2234565" y="1482090"/>
                  <a:pt x="3017520" y="1463040"/>
                </a:cubicBezTo>
              </a:path>
            </a:pathLst>
          </a:custGeom>
          <a:noFill/>
          <a:ln>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5A9774-0D93-ABF7-AF02-494D96619CC9}"/>
              </a:ext>
            </a:extLst>
          </p:cNvPr>
          <p:cNvSpPr txBox="1"/>
          <p:nvPr/>
        </p:nvSpPr>
        <p:spPr>
          <a:xfrm>
            <a:off x="3034103" y="3149269"/>
            <a:ext cx="1309974" cy="400110"/>
          </a:xfrm>
          <a:prstGeom prst="rect">
            <a:avLst/>
          </a:prstGeom>
          <a:noFill/>
        </p:spPr>
        <p:txBody>
          <a:bodyPr wrap="square" rtlCol="0">
            <a:spAutoFit/>
          </a:bodyPr>
          <a:lstStyle/>
          <a:p>
            <a:r>
              <a:rPr lang="en-US" sz="2000" b="1" dirty="0"/>
              <a:t>ROOM</a:t>
            </a:r>
          </a:p>
        </p:txBody>
      </p:sp>
      <p:grpSp>
        <p:nvGrpSpPr>
          <p:cNvPr id="17" name="Group 16">
            <a:extLst>
              <a:ext uri="{FF2B5EF4-FFF2-40B4-BE49-F238E27FC236}">
                <a16:creationId xmlns:a16="http://schemas.microsoft.com/office/drawing/2014/main" id="{78C34007-B74A-B191-08A3-6E4443DC9658}"/>
              </a:ext>
            </a:extLst>
          </p:cNvPr>
          <p:cNvGrpSpPr/>
          <p:nvPr/>
        </p:nvGrpSpPr>
        <p:grpSpPr>
          <a:xfrm>
            <a:off x="5208140" y="4187895"/>
            <a:ext cx="554936" cy="902119"/>
            <a:chOff x="4755608" y="4535720"/>
            <a:chExt cx="756988" cy="1230580"/>
          </a:xfrm>
        </p:grpSpPr>
        <p:sp>
          <p:nvSpPr>
            <p:cNvPr id="18" name="Delay 17">
              <a:extLst>
                <a:ext uri="{FF2B5EF4-FFF2-40B4-BE49-F238E27FC236}">
                  <a16:creationId xmlns:a16="http://schemas.microsoft.com/office/drawing/2014/main" id="{19010DD2-47B2-18A0-3B7E-C300AD767114}"/>
                </a:ext>
              </a:extLst>
            </p:cNvPr>
            <p:cNvSpPr/>
            <p:nvPr/>
          </p:nvSpPr>
          <p:spPr>
            <a:xfrm rot="16200000">
              <a:off x="4755608" y="5009312"/>
              <a:ext cx="756988" cy="756988"/>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E541FF6-3987-0299-588A-A0B1D624BCE0}"/>
                </a:ext>
              </a:extLst>
            </p:cNvPr>
            <p:cNvSpPr/>
            <p:nvPr/>
          </p:nvSpPr>
          <p:spPr>
            <a:xfrm>
              <a:off x="4841325" y="4535721"/>
              <a:ext cx="585554" cy="585554"/>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1" name="Straight Arrow Connector 20">
            <a:extLst>
              <a:ext uri="{FF2B5EF4-FFF2-40B4-BE49-F238E27FC236}">
                <a16:creationId xmlns:a16="http://schemas.microsoft.com/office/drawing/2014/main" id="{ACDECCDF-2A13-BE19-AFFA-6AC43CA009B2}"/>
              </a:ext>
            </a:extLst>
          </p:cNvPr>
          <p:cNvCxnSpPr>
            <a:cxnSpLocks/>
          </p:cNvCxnSpPr>
          <p:nvPr/>
        </p:nvCxnSpPr>
        <p:spPr>
          <a:xfrm>
            <a:off x="5939295" y="4851977"/>
            <a:ext cx="112014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A288E1E-7055-EB36-ADAB-213BF4DD6947}"/>
              </a:ext>
            </a:extLst>
          </p:cNvPr>
          <p:cNvSpPr txBox="1"/>
          <p:nvPr/>
        </p:nvSpPr>
        <p:spPr>
          <a:xfrm>
            <a:off x="3994195" y="4478235"/>
            <a:ext cx="811441" cy="307777"/>
          </a:xfrm>
          <a:prstGeom prst="rect">
            <a:avLst/>
          </a:prstGeom>
          <a:noFill/>
        </p:spPr>
        <p:txBody>
          <a:bodyPr wrap="square" rtlCol="0">
            <a:spAutoFit/>
          </a:bodyPr>
          <a:lstStyle/>
          <a:p>
            <a:r>
              <a:rPr lang="en-US" dirty="0">
                <a:solidFill>
                  <a:schemeClr val="tx1"/>
                </a:solidFill>
              </a:rPr>
              <a:t>arrive</a:t>
            </a:r>
          </a:p>
        </p:txBody>
      </p:sp>
      <p:sp>
        <p:nvSpPr>
          <p:cNvPr id="23" name="TextBox 22">
            <a:extLst>
              <a:ext uri="{FF2B5EF4-FFF2-40B4-BE49-F238E27FC236}">
                <a16:creationId xmlns:a16="http://schemas.microsoft.com/office/drawing/2014/main" id="{D61A5F2D-CD0F-A82E-A31A-67122753CAE6}"/>
              </a:ext>
            </a:extLst>
          </p:cNvPr>
          <p:cNvSpPr txBox="1"/>
          <p:nvPr/>
        </p:nvSpPr>
        <p:spPr>
          <a:xfrm>
            <a:off x="6173111" y="4493823"/>
            <a:ext cx="618356" cy="307777"/>
          </a:xfrm>
          <a:prstGeom prst="rect">
            <a:avLst/>
          </a:prstGeom>
          <a:noFill/>
        </p:spPr>
        <p:txBody>
          <a:bodyPr wrap="square" rtlCol="0">
            <a:spAutoFit/>
          </a:bodyPr>
          <a:lstStyle/>
          <a:p>
            <a:r>
              <a:rPr lang="en-US" dirty="0">
                <a:solidFill>
                  <a:schemeClr val="tx1"/>
                </a:solidFill>
              </a:rPr>
              <a:t>leave</a:t>
            </a:r>
          </a:p>
        </p:txBody>
      </p:sp>
      <p:grpSp>
        <p:nvGrpSpPr>
          <p:cNvPr id="26" name="Group 25">
            <a:extLst>
              <a:ext uri="{FF2B5EF4-FFF2-40B4-BE49-F238E27FC236}">
                <a16:creationId xmlns:a16="http://schemas.microsoft.com/office/drawing/2014/main" id="{C89DFA36-4931-748F-19C8-38043C23C0EA}"/>
              </a:ext>
            </a:extLst>
          </p:cNvPr>
          <p:cNvGrpSpPr/>
          <p:nvPr/>
        </p:nvGrpSpPr>
        <p:grpSpPr>
          <a:xfrm>
            <a:off x="1907743" y="2949297"/>
            <a:ext cx="554936" cy="902118"/>
            <a:chOff x="4755608" y="4535721"/>
            <a:chExt cx="756988" cy="1230579"/>
          </a:xfrm>
        </p:grpSpPr>
        <p:sp>
          <p:nvSpPr>
            <p:cNvPr id="27" name="Delay 26">
              <a:extLst>
                <a:ext uri="{FF2B5EF4-FFF2-40B4-BE49-F238E27FC236}">
                  <a16:creationId xmlns:a16="http://schemas.microsoft.com/office/drawing/2014/main" id="{8BCA00F3-B7D9-EA89-B972-70B7CE3E7F26}"/>
                </a:ext>
              </a:extLst>
            </p:cNvPr>
            <p:cNvSpPr/>
            <p:nvPr/>
          </p:nvSpPr>
          <p:spPr>
            <a:xfrm rot="16200000">
              <a:off x="4755608" y="5009312"/>
              <a:ext cx="756988" cy="756988"/>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CD3DD20-4C10-8BC5-E2D0-19ACC63EDBCC}"/>
                </a:ext>
              </a:extLst>
            </p:cNvPr>
            <p:cNvSpPr/>
            <p:nvPr/>
          </p:nvSpPr>
          <p:spPr>
            <a:xfrm>
              <a:off x="4841325" y="4535721"/>
              <a:ext cx="585554" cy="585554"/>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02D4F95-F554-9252-065A-E5D54A49F41C}"/>
              </a:ext>
            </a:extLst>
          </p:cNvPr>
          <p:cNvGrpSpPr/>
          <p:nvPr/>
        </p:nvGrpSpPr>
        <p:grpSpPr>
          <a:xfrm>
            <a:off x="7240315" y="4188257"/>
            <a:ext cx="554936" cy="902118"/>
            <a:chOff x="4755608" y="4535721"/>
            <a:chExt cx="756988" cy="1230579"/>
          </a:xfrm>
        </p:grpSpPr>
        <p:sp>
          <p:nvSpPr>
            <p:cNvPr id="30" name="Delay 29">
              <a:extLst>
                <a:ext uri="{FF2B5EF4-FFF2-40B4-BE49-F238E27FC236}">
                  <a16:creationId xmlns:a16="http://schemas.microsoft.com/office/drawing/2014/main" id="{01861DF7-8A72-42A5-0CDE-14645352434C}"/>
                </a:ext>
              </a:extLst>
            </p:cNvPr>
            <p:cNvSpPr/>
            <p:nvPr/>
          </p:nvSpPr>
          <p:spPr>
            <a:xfrm rot="16200000">
              <a:off x="4755608" y="5009312"/>
              <a:ext cx="756988" cy="756988"/>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06B95DA-6319-E36E-0C55-6CD716EE66FE}"/>
                </a:ext>
              </a:extLst>
            </p:cNvPr>
            <p:cNvSpPr/>
            <p:nvPr/>
          </p:nvSpPr>
          <p:spPr>
            <a:xfrm>
              <a:off x="4841325" y="4535721"/>
              <a:ext cx="585554" cy="585554"/>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35">
            <a:extLst>
              <a:ext uri="{FF2B5EF4-FFF2-40B4-BE49-F238E27FC236}">
                <a16:creationId xmlns:a16="http://schemas.microsoft.com/office/drawing/2014/main" id="{DCCDE1F7-0AE2-6752-8678-B8BAF0CF84A2}"/>
              </a:ext>
            </a:extLst>
          </p:cNvPr>
          <p:cNvSpPr/>
          <p:nvPr/>
        </p:nvSpPr>
        <p:spPr>
          <a:xfrm>
            <a:off x="2786666" y="3860217"/>
            <a:ext cx="351692" cy="1359877"/>
          </a:xfrm>
          <a:prstGeom prst="rect">
            <a:avLst/>
          </a:prstGeom>
          <a:solidFill>
            <a:schemeClr val="tx1"/>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D31E4A68-1439-2D94-CE36-A1C9F95A984D}"/>
              </a:ext>
            </a:extLst>
          </p:cNvPr>
          <p:cNvSpPr/>
          <p:nvPr/>
        </p:nvSpPr>
        <p:spPr>
          <a:xfrm>
            <a:off x="2012064" y="4341120"/>
            <a:ext cx="651510" cy="595666"/>
          </a:xfrm>
          <a:custGeom>
            <a:avLst/>
            <a:gdLst>
              <a:gd name="connsiteX0" fmla="*/ 0 w 800100"/>
              <a:gd name="connsiteY0" fmla="*/ 731520 h 731520"/>
              <a:gd name="connsiteX1" fmla="*/ 228600 w 800100"/>
              <a:gd name="connsiteY1" fmla="*/ 125730 h 731520"/>
              <a:gd name="connsiteX2" fmla="*/ 800100 w 800100"/>
              <a:gd name="connsiteY2" fmla="*/ 0 h 731520"/>
            </a:gdLst>
            <a:ahLst/>
            <a:cxnLst>
              <a:cxn ang="0">
                <a:pos x="connsiteX0" y="connsiteY0"/>
              </a:cxn>
              <a:cxn ang="0">
                <a:pos x="connsiteX1" y="connsiteY1"/>
              </a:cxn>
              <a:cxn ang="0">
                <a:pos x="connsiteX2" y="connsiteY2"/>
              </a:cxn>
            </a:cxnLst>
            <a:rect l="l" t="t" r="r" b="b"/>
            <a:pathLst>
              <a:path w="800100" h="731520">
                <a:moveTo>
                  <a:pt x="0" y="731520"/>
                </a:moveTo>
                <a:cubicBezTo>
                  <a:pt x="47625" y="489585"/>
                  <a:pt x="95250" y="247650"/>
                  <a:pt x="228600" y="125730"/>
                </a:cubicBezTo>
                <a:cubicBezTo>
                  <a:pt x="361950" y="3810"/>
                  <a:pt x="581025" y="1905"/>
                  <a:pt x="800100" y="0"/>
                </a:cubicBezTo>
              </a:path>
            </a:pathLst>
          </a:custGeom>
          <a:noFill/>
          <a:ln>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1300E1C-4061-A3AA-F216-805C57E7559B}"/>
              </a:ext>
            </a:extLst>
          </p:cNvPr>
          <p:cNvSpPr txBox="1"/>
          <p:nvPr/>
        </p:nvSpPr>
        <p:spPr>
          <a:xfrm>
            <a:off x="2068753" y="4493823"/>
            <a:ext cx="604622" cy="307777"/>
          </a:xfrm>
          <a:prstGeom prst="rect">
            <a:avLst/>
          </a:prstGeom>
          <a:noFill/>
        </p:spPr>
        <p:txBody>
          <a:bodyPr wrap="square" rtlCol="0">
            <a:spAutoFit/>
          </a:bodyPr>
          <a:lstStyle/>
          <a:p>
            <a:r>
              <a:rPr lang="en-US" dirty="0">
                <a:solidFill>
                  <a:schemeClr val="tx2">
                    <a:lumMod val="25000"/>
                  </a:schemeClr>
                </a:solidFill>
              </a:rPr>
              <a:t>deny</a:t>
            </a:r>
          </a:p>
        </p:txBody>
      </p:sp>
      <p:sp>
        <p:nvSpPr>
          <p:cNvPr id="39" name="TextBox 38">
            <a:extLst>
              <a:ext uri="{FF2B5EF4-FFF2-40B4-BE49-F238E27FC236}">
                <a16:creationId xmlns:a16="http://schemas.microsoft.com/office/drawing/2014/main" id="{0E10F932-9252-D087-C9C9-22BF58E8F994}"/>
              </a:ext>
            </a:extLst>
          </p:cNvPr>
          <p:cNvSpPr txBox="1"/>
          <p:nvPr/>
        </p:nvSpPr>
        <p:spPr>
          <a:xfrm>
            <a:off x="1769722" y="3942408"/>
            <a:ext cx="640306" cy="307777"/>
          </a:xfrm>
          <a:prstGeom prst="rect">
            <a:avLst/>
          </a:prstGeom>
          <a:noFill/>
        </p:spPr>
        <p:txBody>
          <a:bodyPr wrap="square" rtlCol="0">
            <a:spAutoFit/>
          </a:bodyPr>
          <a:lstStyle/>
          <a:p>
            <a:r>
              <a:rPr lang="en-US" dirty="0">
                <a:solidFill>
                  <a:schemeClr val="tx2">
                    <a:lumMod val="25000"/>
                  </a:schemeClr>
                </a:solidFill>
              </a:rPr>
              <a:t>allow</a:t>
            </a:r>
          </a:p>
        </p:txBody>
      </p:sp>
      <p:sp>
        <p:nvSpPr>
          <p:cNvPr id="40" name="Freeform 39">
            <a:extLst>
              <a:ext uri="{FF2B5EF4-FFF2-40B4-BE49-F238E27FC236}">
                <a16:creationId xmlns:a16="http://schemas.microsoft.com/office/drawing/2014/main" id="{64972692-753B-40B1-F25D-24DE00970067}"/>
              </a:ext>
            </a:extLst>
          </p:cNvPr>
          <p:cNvSpPr/>
          <p:nvPr/>
        </p:nvSpPr>
        <p:spPr>
          <a:xfrm>
            <a:off x="1819966" y="4157062"/>
            <a:ext cx="885821" cy="809893"/>
          </a:xfrm>
          <a:custGeom>
            <a:avLst/>
            <a:gdLst>
              <a:gd name="connsiteX0" fmla="*/ 0 w 800100"/>
              <a:gd name="connsiteY0" fmla="*/ 731520 h 731520"/>
              <a:gd name="connsiteX1" fmla="*/ 228600 w 800100"/>
              <a:gd name="connsiteY1" fmla="*/ 125730 h 731520"/>
              <a:gd name="connsiteX2" fmla="*/ 800100 w 800100"/>
              <a:gd name="connsiteY2" fmla="*/ 0 h 731520"/>
            </a:gdLst>
            <a:ahLst/>
            <a:cxnLst>
              <a:cxn ang="0">
                <a:pos x="connsiteX0" y="connsiteY0"/>
              </a:cxn>
              <a:cxn ang="0">
                <a:pos x="connsiteX1" y="connsiteY1"/>
              </a:cxn>
              <a:cxn ang="0">
                <a:pos x="connsiteX2" y="connsiteY2"/>
              </a:cxn>
            </a:cxnLst>
            <a:rect l="l" t="t" r="r" b="b"/>
            <a:pathLst>
              <a:path w="800100" h="731520">
                <a:moveTo>
                  <a:pt x="0" y="731520"/>
                </a:moveTo>
                <a:cubicBezTo>
                  <a:pt x="47625" y="489585"/>
                  <a:pt x="95250" y="247650"/>
                  <a:pt x="228600" y="125730"/>
                </a:cubicBezTo>
                <a:cubicBezTo>
                  <a:pt x="361950" y="3810"/>
                  <a:pt x="581025" y="1905"/>
                  <a:pt x="800100" y="0"/>
                </a:cubicBezTo>
              </a:path>
            </a:pathLst>
          </a:custGeom>
          <a:noFill/>
          <a:ln>
            <a:solidFill>
              <a:schemeClr val="tx1"/>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0335172-DA6F-2A0E-F6DC-4C889364CB74}"/>
              </a:ext>
            </a:extLst>
          </p:cNvPr>
          <p:cNvSpPr/>
          <p:nvPr/>
        </p:nvSpPr>
        <p:spPr>
          <a:xfrm rot="5400000">
            <a:off x="2120088" y="4540156"/>
            <a:ext cx="351692" cy="135987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28AFBF1-7182-BD0A-256E-497D7FD6E9D1}"/>
              </a:ext>
            </a:extLst>
          </p:cNvPr>
          <p:cNvSpPr txBox="1"/>
          <p:nvPr/>
        </p:nvSpPr>
        <p:spPr>
          <a:xfrm>
            <a:off x="1640884" y="2682065"/>
            <a:ext cx="1075892" cy="307777"/>
          </a:xfrm>
          <a:prstGeom prst="rect">
            <a:avLst/>
          </a:prstGeom>
          <a:noFill/>
        </p:spPr>
        <p:txBody>
          <a:bodyPr wrap="square" rtlCol="0">
            <a:spAutoFit/>
          </a:bodyPr>
          <a:lstStyle/>
          <a:p>
            <a:r>
              <a:rPr lang="en-US" dirty="0">
                <a:solidFill>
                  <a:schemeClr val="tx1"/>
                </a:solidFill>
              </a:rPr>
              <a:t>\ reqEnter /</a:t>
            </a:r>
          </a:p>
        </p:txBody>
      </p:sp>
      <p:sp>
        <p:nvSpPr>
          <p:cNvPr id="7" name="TextBox 6">
            <a:extLst>
              <a:ext uri="{FF2B5EF4-FFF2-40B4-BE49-F238E27FC236}">
                <a16:creationId xmlns:a16="http://schemas.microsoft.com/office/drawing/2014/main" id="{A84A584E-5DC2-15D7-67F0-A1CDAC725CC6}"/>
              </a:ext>
            </a:extLst>
          </p:cNvPr>
          <p:cNvSpPr txBox="1"/>
          <p:nvPr/>
        </p:nvSpPr>
        <p:spPr>
          <a:xfrm>
            <a:off x="7184422" y="5103822"/>
            <a:ext cx="723275" cy="307777"/>
          </a:xfrm>
          <a:prstGeom prst="rect">
            <a:avLst/>
          </a:prstGeom>
          <a:noFill/>
        </p:spPr>
        <p:txBody>
          <a:bodyPr wrap="none" rtlCol="0">
            <a:spAutoFit/>
          </a:bodyPr>
          <a:lstStyle/>
          <a:p>
            <a:r>
              <a:rPr lang="en-JP"/>
              <a:t>訪問者</a:t>
            </a:r>
          </a:p>
        </p:txBody>
      </p:sp>
      <p:sp>
        <p:nvSpPr>
          <p:cNvPr id="15" name="Rounded Rectangular Callout 14">
            <a:extLst>
              <a:ext uri="{FF2B5EF4-FFF2-40B4-BE49-F238E27FC236}">
                <a16:creationId xmlns:a16="http://schemas.microsoft.com/office/drawing/2014/main" id="{C9FE699D-FA10-90BE-1886-47B6457E8870}"/>
              </a:ext>
            </a:extLst>
          </p:cNvPr>
          <p:cNvSpPr/>
          <p:nvPr/>
        </p:nvSpPr>
        <p:spPr>
          <a:xfrm>
            <a:off x="7184422" y="2763860"/>
            <a:ext cx="1828302" cy="1121785"/>
          </a:xfrm>
          <a:prstGeom prst="wedgeRoundRectCallout">
            <a:avLst>
              <a:gd name="adj1" fmla="val -30065"/>
              <a:gd name="adj2" fmla="val 7678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JP" sz="1200" b="1" u="sng" dirty="0">
                <a:solidFill>
                  <a:schemeClr val="tx2">
                    <a:lumMod val="25000"/>
                  </a:schemeClr>
                </a:solidFill>
              </a:rPr>
              <a:t>訪問者が起こす事象</a:t>
            </a:r>
          </a:p>
          <a:p>
            <a:pPr algn="ctr"/>
            <a:endParaRPr lang="en-JP" sz="1000" dirty="0">
              <a:solidFill>
                <a:schemeClr val="tx2">
                  <a:lumMod val="25000"/>
                </a:schemeClr>
              </a:solidFill>
            </a:endParaRPr>
          </a:p>
          <a:p>
            <a:r>
              <a:rPr lang="en-JP" sz="1200" dirty="0">
                <a:solidFill>
                  <a:schemeClr val="tx2">
                    <a:lumMod val="25000"/>
                  </a:schemeClr>
                </a:solidFill>
              </a:rPr>
              <a:t>・reqEnter：入室依頼</a:t>
            </a:r>
          </a:p>
          <a:p>
            <a:r>
              <a:rPr lang="en-JP" sz="1200" dirty="0">
                <a:solidFill>
                  <a:schemeClr val="tx2">
                    <a:lumMod val="25000"/>
                  </a:schemeClr>
                </a:solidFill>
              </a:rPr>
              <a:t>・arrive：入室</a:t>
            </a:r>
          </a:p>
          <a:p>
            <a:r>
              <a:rPr lang="en-JP" sz="1200" dirty="0">
                <a:solidFill>
                  <a:schemeClr val="tx2">
                    <a:lumMod val="25000"/>
                  </a:schemeClr>
                </a:solidFill>
              </a:rPr>
              <a:t>・leave：退室</a:t>
            </a:r>
          </a:p>
        </p:txBody>
      </p:sp>
      <p:sp>
        <p:nvSpPr>
          <p:cNvPr id="16" name="Rounded Rectangular Callout 15">
            <a:extLst>
              <a:ext uri="{FF2B5EF4-FFF2-40B4-BE49-F238E27FC236}">
                <a16:creationId xmlns:a16="http://schemas.microsoft.com/office/drawing/2014/main" id="{676DCE32-F593-4A64-07C1-50AF73DFD424}"/>
              </a:ext>
            </a:extLst>
          </p:cNvPr>
          <p:cNvSpPr/>
          <p:nvPr/>
        </p:nvSpPr>
        <p:spPr>
          <a:xfrm>
            <a:off x="115440" y="5438899"/>
            <a:ext cx="1895630" cy="1079210"/>
          </a:xfrm>
          <a:prstGeom prst="wedgeRoundRectCallout">
            <a:avLst>
              <a:gd name="adj1" fmla="val 86254"/>
              <a:gd name="adj2" fmla="val -66645"/>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JP" sz="1200" b="1" u="sng" dirty="0">
                <a:solidFill>
                  <a:schemeClr val="tx2">
                    <a:lumMod val="25000"/>
                  </a:schemeClr>
                </a:solidFill>
              </a:rPr>
              <a:t>システムが起こす事象</a:t>
            </a:r>
          </a:p>
          <a:p>
            <a:pPr algn="ctr"/>
            <a:endParaRPr lang="en-JP" sz="900" dirty="0">
              <a:solidFill>
                <a:schemeClr val="tx2">
                  <a:lumMod val="25000"/>
                </a:schemeClr>
              </a:solidFill>
            </a:endParaRPr>
          </a:p>
          <a:p>
            <a:r>
              <a:rPr lang="en-JP" sz="1200" dirty="0">
                <a:solidFill>
                  <a:schemeClr val="tx2">
                    <a:lumMod val="25000"/>
                  </a:schemeClr>
                </a:solidFill>
              </a:rPr>
              <a:t>・allow：入室の許可</a:t>
            </a:r>
          </a:p>
          <a:p>
            <a:r>
              <a:rPr lang="en-JP" sz="1200" dirty="0">
                <a:solidFill>
                  <a:schemeClr val="tx2">
                    <a:lumMod val="25000"/>
                  </a:schemeClr>
                </a:solidFill>
              </a:rPr>
              <a:t>・deny：入室の拒否</a:t>
            </a:r>
          </a:p>
        </p:txBody>
      </p:sp>
      <p:sp>
        <p:nvSpPr>
          <p:cNvPr id="24" name="TextBox 23">
            <a:extLst>
              <a:ext uri="{FF2B5EF4-FFF2-40B4-BE49-F238E27FC236}">
                <a16:creationId xmlns:a16="http://schemas.microsoft.com/office/drawing/2014/main" id="{6D185BC3-91B9-8957-CC7A-74EC1CB66082}"/>
              </a:ext>
            </a:extLst>
          </p:cNvPr>
          <p:cNvSpPr txBox="1"/>
          <p:nvPr/>
        </p:nvSpPr>
        <p:spPr>
          <a:xfrm>
            <a:off x="7744043" y="3919031"/>
            <a:ext cx="1313180" cy="261610"/>
          </a:xfrm>
          <a:prstGeom prst="rect">
            <a:avLst/>
          </a:prstGeom>
          <a:noFill/>
        </p:spPr>
        <p:txBody>
          <a:bodyPr wrap="none" rtlCol="0">
            <a:spAutoFit/>
          </a:bodyPr>
          <a:lstStyle/>
          <a:p>
            <a:r>
              <a:rPr lang="en-JP" sz="1100"/>
              <a:t>※制御不能な事象</a:t>
            </a:r>
          </a:p>
        </p:txBody>
      </p:sp>
      <p:sp>
        <p:nvSpPr>
          <p:cNvPr id="25" name="TextBox 24">
            <a:extLst>
              <a:ext uri="{FF2B5EF4-FFF2-40B4-BE49-F238E27FC236}">
                <a16:creationId xmlns:a16="http://schemas.microsoft.com/office/drawing/2014/main" id="{D36862FB-660B-A9CA-0B20-D7C45A1C6583}"/>
              </a:ext>
            </a:extLst>
          </p:cNvPr>
          <p:cNvSpPr txBox="1"/>
          <p:nvPr/>
        </p:nvSpPr>
        <p:spPr>
          <a:xfrm>
            <a:off x="78478" y="5174850"/>
            <a:ext cx="1313180" cy="261610"/>
          </a:xfrm>
          <a:prstGeom prst="rect">
            <a:avLst/>
          </a:prstGeom>
          <a:noFill/>
        </p:spPr>
        <p:txBody>
          <a:bodyPr wrap="none" rtlCol="0">
            <a:spAutoFit/>
          </a:bodyPr>
          <a:lstStyle/>
          <a:p>
            <a:r>
              <a:rPr lang="en-JP" sz="1100"/>
              <a:t>※制御可能な事象</a:t>
            </a:r>
          </a:p>
        </p:txBody>
      </p:sp>
    </p:spTree>
    <p:extLst>
      <p:ext uri="{BB962C8B-B14F-4D97-AF65-F5344CB8AC3E}">
        <p14:creationId xmlns:p14="http://schemas.microsoft.com/office/powerpoint/2010/main" val="25801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30</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本研究の提案</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272981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i="0">
                <a:solidFill>
                  <a:schemeClr val="tx2">
                    <a:lumMod val="25000"/>
                  </a:schemeClr>
                </a:solidFill>
                <a:effectLst/>
                <a:latin typeface="Lato" panose="020F0502020204030203" pitchFamily="34" charset="0"/>
                <a:cs typeface="Lato" panose="020F0502020204030203" pitchFamily="34" charset="0"/>
              </a:rPr>
              <a:t>ゲーム空間の一括構築</a:t>
            </a:r>
            <a:endParaRPr lang="en-US" altLang="ja-JP" sz="240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b="0" i="0">
                <a:solidFill>
                  <a:schemeClr val="tx2">
                    <a:lumMod val="25000"/>
                  </a:schemeClr>
                </a:solidFill>
                <a:effectLst/>
                <a:latin typeface="Lato" panose="020F0502020204030203" pitchFamily="34" charset="0"/>
                <a:cs typeface="Lato" panose="020F0502020204030203" pitchFamily="34" charset="0"/>
              </a:rPr>
              <a:t>・環境モデルと監視モデルから違反状態の構築を回避しつつ，</a:t>
            </a:r>
            <a:r>
              <a:rPr lang="ja-JP" altLang="en-US" sz="2000" b="0" i="0" u="sng">
                <a:solidFill>
                  <a:schemeClr val="tx2">
                    <a:lumMod val="25000"/>
                  </a:schemeClr>
                </a:solidFill>
                <a:effectLst/>
                <a:latin typeface="Lato" panose="020F0502020204030203" pitchFamily="34" charset="0"/>
                <a:cs typeface="Lato" panose="020F0502020204030203" pitchFamily="34" charset="0"/>
              </a:rPr>
              <a:t>直接ゲーム空間構築</a:t>
            </a:r>
            <a:r>
              <a:rPr lang="ja-JP" altLang="en-US" sz="2000" b="0" i="0">
                <a:solidFill>
                  <a:schemeClr val="tx2">
                    <a:lumMod val="25000"/>
                  </a:schemeClr>
                </a:solidFill>
                <a:effectLst/>
                <a:latin typeface="Lato" panose="020F0502020204030203" pitchFamily="34" charset="0"/>
                <a:cs typeface="Lato" panose="020F0502020204030203" pitchFamily="34" charset="0"/>
              </a:rPr>
              <a:t>することで計算空間削減（</a:t>
            </a:r>
            <a:r>
              <a:rPr lang="ja-JP" altLang="en-US" sz="2000" b="0" i="0">
                <a:solidFill>
                  <a:srgbClr val="FF0000"/>
                </a:solidFill>
                <a:effectLst/>
                <a:latin typeface="Lato" panose="020F0502020204030203" pitchFamily="34" charset="0"/>
                <a:cs typeface="Lato" panose="020F0502020204030203" pitchFamily="34" charset="0"/>
              </a:rPr>
              <a:t>要因</a:t>
            </a:r>
            <a:r>
              <a:rPr lang="en-US" altLang="ja-JP" sz="2000" b="0" i="0" dirty="0">
                <a:solidFill>
                  <a:srgbClr val="FF0000"/>
                </a:solidFill>
                <a:effectLst/>
                <a:latin typeface="Lato" panose="020F0502020204030203" pitchFamily="34" charset="0"/>
                <a:cs typeface="Lato" panose="020F0502020204030203" pitchFamily="34" charset="0"/>
              </a:rPr>
              <a:t>1</a:t>
            </a:r>
            <a:r>
              <a:rPr lang="ja-JP" altLang="en-US" sz="2000" b="0" i="0">
                <a:solidFill>
                  <a:schemeClr val="tx2">
                    <a:lumMod val="25000"/>
                  </a:schemeClr>
                </a:solidFill>
                <a:effectLst/>
                <a:latin typeface="Lato" panose="020F0502020204030203" pitchFamily="34" charset="0"/>
                <a:cs typeface="Lato" panose="020F0502020204030203" pitchFamily="34" charset="0"/>
              </a:rPr>
              <a:t>に対処）</a:t>
            </a:r>
            <a:endParaRPr lang="en-US" altLang="ja-JP" sz="20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300" dirty="0">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制御器の段階構築</a:t>
            </a:r>
            <a:endParaRPr lang="en-US" altLang="ja-JP" sz="2400" b="1"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b="0" i="0">
                <a:solidFill>
                  <a:schemeClr val="tx2">
                    <a:lumMod val="25000"/>
                  </a:schemeClr>
                </a:solidFill>
                <a:effectLst/>
                <a:latin typeface="Lato" panose="020F0502020204030203" pitchFamily="34" charset="0"/>
                <a:cs typeface="Lato" panose="020F0502020204030203" pitchFamily="34" charset="0"/>
              </a:rPr>
              <a:t>・</a:t>
            </a:r>
            <a:r>
              <a:rPr lang="ja-JP" altLang="en-US" sz="2000" u="sng">
                <a:solidFill>
                  <a:schemeClr val="tx2">
                    <a:lumMod val="25000"/>
                  </a:schemeClr>
                </a:solidFill>
                <a:latin typeface="Lato" panose="020F0502020204030203" pitchFamily="34" charset="0"/>
                <a:cs typeface="Lato" panose="020F0502020204030203" pitchFamily="34" charset="0"/>
              </a:rPr>
              <a:t>監視モデルごとにゲーム空間を</a:t>
            </a:r>
            <a:r>
              <a:rPr lang="ja-JP" altLang="en-US" sz="2000" b="0" i="0" u="sng">
                <a:solidFill>
                  <a:schemeClr val="tx2">
                    <a:lumMod val="25000"/>
                  </a:schemeClr>
                </a:solidFill>
                <a:effectLst/>
                <a:latin typeface="Lato" panose="020F0502020204030203" pitchFamily="34" charset="0"/>
                <a:cs typeface="Lato" panose="020F0502020204030203" pitchFamily="34" charset="0"/>
              </a:rPr>
              <a:t>構築・分析</a:t>
            </a:r>
            <a:r>
              <a:rPr lang="ja-JP" altLang="en-US" sz="2000">
                <a:solidFill>
                  <a:schemeClr val="tx2">
                    <a:lumMod val="25000"/>
                  </a:schemeClr>
                </a:solidFill>
                <a:latin typeface="Lato" panose="020F0502020204030203" pitchFamily="34" charset="0"/>
                <a:cs typeface="Lato" panose="020F0502020204030203" pitchFamily="34" charset="0"/>
              </a:rPr>
              <a:t>し，</a:t>
            </a:r>
            <a:r>
              <a:rPr lang="ja-JP" altLang="en-US" sz="2000" b="0" i="0">
                <a:solidFill>
                  <a:schemeClr val="tx2">
                    <a:lumMod val="25000"/>
                  </a:schemeClr>
                </a:solidFill>
                <a:effectLst/>
                <a:latin typeface="Lato" panose="020F0502020204030203" pitchFamily="34" charset="0"/>
                <a:cs typeface="Lato" panose="020F0502020204030203" pitchFamily="34" charset="0"/>
              </a:rPr>
              <a:t>合成済の安全性を違反する状態の構築を回避することで計算空間削減（</a:t>
            </a:r>
            <a:r>
              <a:rPr lang="ja-JP" altLang="en-US" sz="2000" b="0" i="0">
                <a:solidFill>
                  <a:srgbClr val="FF0000"/>
                </a:solidFill>
                <a:effectLst/>
                <a:latin typeface="Lato" panose="020F0502020204030203" pitchFamily="34" charset="0"/>
                <a:cs typeface="Lato" panose="020F0502020204030203" pitchFamily="34" charset="0"/>
              </a:rPr>
              <a:t>要因</a:t>
            </a:r>
            <a:r>
              <a:rPr lang="en-US" altLang="ja-JP" sz="2000" b="0" i="0" dirty="0">
                <a:solidFill>
                  <a:srgbClr val="FF0000"/>
                </a:solidFill>
                <a:effectLst/>
                <a:latin typeface="Lato" panose="020F0502020204030203" pitchFamily="34" charset="0"/>
                <a:cs typeface="Lato" panose="020F0502020204030203" pitchFamily="34" charset="0"/>
              </a:rPr>
              <a:t>2</a:t>
            </a:r>
            <a:r>
              <a:rPr lang="ja-JP" altLang="en-US" sz="2000" b="0" i="0">
                <a:solidFill>
                  <a:schemeClr val="tx2">
                    <a:lumMod val="25000"/>
                  </a:schemeClr>
                </a:solidFill>
                <a:effectLst/>
                <a:latin typeface="Lato" panose="020F0502020204030203" pitchFamily="34" charset="0"/>
                <a:cs typeface="Lato" panose="020F0502020204030203" pitchFamily="34" charset="0"/>
              </a:rPr>
              <a:t>に対処）</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 name="Rounded Rectangle 2">
            <a:extLst>
              <a:ext uri="{FF2B5EF4-FFF2-40B4-BE49-F238E27FC236}">
                <a16:creationId xmlns:a16="http://schemas.microsoft.com/office/drawing/2014/main" id="{D27BE163-D2D0-F02C-494F-55956704A2F6}"/>
              </a:ext>
            </a:extLst>
          </p:cNvPr>
          <p:cNvSpPr/>
          <p:nvPr/>
        </p:nvSpPr>
        <p:spPr>
          <a:xfrm>
            <a:off x="56563" y="3861935"/>
            <a:ext cx="7081322" cy="2930076"/>
          </a:xfrm>
          <a:prstGeom prst="roundRect">
            <a:avLst>
              <a:gd name="adj" fmla="val 537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Rounded Rectangle 1">
            <a:extLst>
              <a:ext uri="{FF2B5EF4-FFF2-40B4-BE49-F238E27FC236}">
                <a16:creationId xmlns:a16="http://schemas.microsoft.com/office/drawing/2014/main" id="{9F5661E3-A089-8948-8A13-1A8D89F3202E}"/>
              </a:ext>
            </a:extLst>
          </p:cNvPr>
          <p:cNvSpPr/>
          <p:nvPr/>
        </p:nvSpPr>
        <p:spPr>
          <a:xfrm>
            <a:off x="162935"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8" name="Rounded Rectangle 7">
            <a:extLst>
              <a:ext uri="{FF2B5EF4-FFF2-40B4-BE49-F238E27FC236}">
                <a16:creationId xmlns:a16="http://schemas.microsoft.com/office/drawing/2014/main" id="{14BE98F5-9529-CF7F-C7CF-602F7FDC8693}"/>
              </a:ext>
            </a:extLst>
          </p:cNvPr>
          <p:cNvSpPr/>
          <p:nvPr/>
        </p:nvSpPr>
        <p:spPr>
          <a:xfrm>
            <a:off x="167179"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9" name="Chevron 8">
            <a:extLst>
              <a:ext uri="{FF2B5EF4-FFF2-40B4-BE49-F238E27FC236}">
                <a16:creationId xmlns:a16="http://schemas.microsoft.com/office/drawing/2014/main" id="{7D3C7870-984E-6398-6AEA-10C8C42140F0}"/>
              </a:ext>
            </a:extLst>
          </p:cNvPr>
          <p:cNvSpPr/>
          <p:nvPr/>
        </p:nvSpPr>
        <p:spPr>
          <a:xfrm>
            <a:off x="1530585"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4" name="Elbow Connector 13">
            <a:extLst>
              <a:ext uri="{FF2B5EF4-FFF2-40B4-BE49-F238E27FC236}">
                <a16:creationId xmlns:a16="http://schemas.microsoft.com/office/drawing/2014/main" id="{55C4278E-9AE6-7ED0-A772-914E971166FE}"/>
              </a:ext>
            </a:extLst>
          </p:cNvPr>
          <p:cNvCxnSpPr>
            <a:cxnSpLocks/>
            <a:stCxn id="2" idx="3"/>
            <a:endCxn id="30" idx="1"/>
          </p:cNvCxnSpPr>
          <p:nvPr/>
        </p:nvCxnSpPr>
        <p:spPr>
          <a:xfrm flipV="1">
            <a:off x="1440892"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7EBE1FBB-A449-9A7D-FAE5-0203D2E92A6E}"/>
              </a:ext>
            </a:extLst>
          </p:cNvPr>
          <p:cNvSpPr/>
          <p:nvPr/>
        </p:nvSpPr>
        <p:spPr>
          <a:xfrm>
            <a:off x="294791" y="431413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8" name="Rounded Rectangle 17">
            <a:extLst>
              <a:ext uri="{FF2B5EF4-FFF2-40B4-BE49-F238E27FC236}">
                <a16:creationId xmlns:a16="http://schemas.microsoft.com/office/drawing/2014/main" id="{548957E9-FBA1-E6D1-BDBD-229C13F9B019}"/>
              </a:ext>
            </a:extLst>
          </p:cNvPr>
          <p:cNvSpPr/>
          <p:nvPr/>
        </p:nvSpPr>
        <p:spPr>
          <a:xfrm>
            <a:off x="293930" y="469952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9" name="Rounded Rectangle 18">
            <a:extLst>
              <a:ext uri="{FF2B5EF4-FFF2-40B4-BE49-F238E27FC236}">
                <a16:creationId xmlns:a16="http://schemas.microsoft.com/office/drawing/2014/main" id="{30E4D451-8444-694D-ECE2-D287587906CC}"/>
              </a:ext>
            </a:extLst>
          </p:cNvPr>
          <p:cNvSpPr/>
          <p:nvPr/>
        </p:nvSpPr>
        <p:spPr>
          <a:xfrm>
            <a:off x="293930" y="5757365"/>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21" name="Rounded Rectangle 20">
            <a:extLst>
              <a:ext uri="{FF2B5EF4-FFF2-40B4-BE49-F238E27FC236}">
                <a16:creationId xmlns:a16="http://schemas.microsoft.com/office/drawing/2014/main" id="{24974C16-ED99-2F37-A11E-895B5416CA83}"/>
              </a:ext>
            </a:extLst>
          </p:cNvPr>
          <p:cNvSpPr/>
          <p:nvPr/>
        </p:nvSpPr>
        <p:spPr>
          <a:xfrm>
            <a:off x="293930" y="6136327"/>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22" name="Rounded Rectangle 21">
            <a:extLst>
              <a:ext uri="{FF2B5EF4-FFF2-40B4-BE49-F238E27FC236}">
                <a16:creationId xmlns:a16="http://schemas.microsoft.com/office/drawing/2014/main" id="{E76DF7F4-E410-CE3E-4A5A-4D710D8E687C}"/>
              </a:ext>
            </a:extLst>
          </p:cNvPr>
          <p:cNvSpPr/>
          <p:nvPr/>
        </p:nvSpPr>
        <p:spPr>
          <a:xfrm>
            <a:off x="8221518"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3" name="Straight Arrow Connector 22">
            <a:extLst>
              <a:ext uri="{FF2B5EF4-FFF2-40B4-BE49-F238E27FC236}">
                <a16:creationId xmlns:a16="http://schemas.microsoft.com/office/drawing/2014/main" id="{46F62C85-12E9-A3E8-7916-CB1E95C51E40}"/>
              </a:ext>
            </a:extLst>
          </p:cNvPr>
          <p:cNvCxnSpPr>
            <a:cxnSpLocks/>
            <a:stCxn id="52" idx="3"/>
            <a:endCxn id="37" idx="1"/>
          </p:cNvCxnSpPr>
          <p:nvPr/>
        </p:nvCxnSpPr>
        <p:spPr>
          <a:xfrm>
            <a:off x="6971851"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A81C2A4-5410-E9FF-98E0-0FC152928D2E}"/>
              </a:ext>
            </a:extLst>
          </p:cNvPr>
          <p:cNvCxnSpPr>
            <a:cxnSpLocks/>
            <a:stCxn id="37" idx="3"/>
            <a:endCxn id="22" idx="1"/>
          </p:cNvCxnSpPr>
          <p:nvPr/>
        </p:nvCxnSpPr>
        <p:spPr>
          <a:xfrm flipV="1">
            <a:off x="8004647"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811863A-D26C-7FA5-F50D-8A8FF67F628A}"/>
              </a:ext>
            </a:extLst>
          </p:cNvPr>
          <p:cNvCxnSpPr>
            <a:cxnSpLocks/>
            <a:stCxn id="28" idx="3"/>
            <a:endCxn id="30" idx="1"/>
          </p:cNvCxnSpPr>
          <p:nvPr/>
        </p:nvCxnSpPr>
        <p:spPr>
          <a:xfrm>
            <a:off x="3156586"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9CF8B604-498F-02F0-E422-2CCD0DF9B38F}"/>
              </a:ext>
            </a:extLst>
          </p:cNvPr>
          <p:cNvSpPr/>
          <p:nvPr/>
        </p:nvSpPr>
        <p:spPr>
          <a:xfrm>
            <a:off x="2394667"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30" name="Chevron 29">
            <a:extLst>
              <a:ext uri="{FF2B5EF4-FFF2-40B4-BE49-F238E27FC236}">
                <a16:creationId xmlns:a16="http://schemas.microsoft.com/office/drawing/2014/main" id="{209ED487-49D3-54BF-D8E8-FC20DAD018A1}"/>
              </a:ext>
            </a:extLst>
          </p:cNvPr>
          <p:cNvSpPr/>
          <p:nvPr/>
        </p:nvSpPr>
        <p:spPr>
          <a:xfrm>
            <a:off x="3358554"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37" name="Chevron 36">
            <a:extLst>
              <a:ext uri="{FF2B5EF4-FFF2-40B4-BE49-F238E27FC236}">
                <a16:creationId xmlns:a16="http://schemas.microsoft.com/office/drawing/2014/main" id="{42B7C0A7-2A8C-974F-A71E-9B8FE49FC829}"/>
              </a:ext>
            </a:extLst>
          </p:cNvPr>
          <p:cNvSpPr/>
          <p:nvPr/>
        </p:nvSpPr>
        <p:spPr>
          <a:xfrm>
            <a:off x="7224936"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50" name="Straight Arrow Connector 49">
            <a:extLst>
              <a:ext uri="{FF2B5EF4-FFF2-40B4-BE49-F238E27FC236}">
                <a16:creationId xmlns:a16="http://schemas.microsoft.com/office/drawing/2014/main" id="{3473B575-729A-E6FF-20C2-13D1A5BFD10C}"/>
              </a:ext>
            </a:extLst>
          </p:cNvPr>
          <p:cNvCxnSpPr>
            <a:cxnSpLocks/>
            <a:stCxn id="30" idx="3"/>
            <a:endCxn id="51" idx="1"/>
          </p:cNvCxnSpPr>
          <p:nvPr/>
        </p:nvCxnSpPr>
        <p:spPr>
          <a:xfrm>
            <a:off x="4221266"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514690A2-C52D-C73E-453A-46586B76D3CD}"/>
              </a:ext>
            </a:extLst>
          </p:cNvPr>
          <p:cNvSpPr/>
          <p:nvPr/>
        </p:nvSpPr>
        <p:spPr>
          <a:xfrm>
            <a:off x="4369488"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52" name="Rounded Rectangle 51">
            <a:extLst>
              <a:ext uri="{FF2B5EF4-FFF2-40B4-BE49-F238E27FC236}">
                <a16:creationId xmlns:a16="http://schemas.microsoft.com/office/drawing/2014/main" id="{2DC75A1E-DA8B-1335-3DCC-5A8A51717A3E}"/>
              </a:ext>
            </a:extLst>
          </p:cNvPr>
          <p:cNvSpPr/>
          <p:nvPr/>
        </p:nvSpPr>
        <p:spPr>
          <a:xfrm>
            <a:off x="6209932"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53" name="Chevron 52">
            <a:extLst>
              <a:ext uri="{FF2B5EF4-FFF2-40B4-BE49-F238E27FC236}">
                <a16:creationId xmlns:a16="http://schemas.microsoft.com/office/drawing/2014/main" id="{6133C00B-5C7E-AD4F-42B8-AE53B77F8848}"/>
              </a:ext>
            </a:extLst>
          </p:cNvPr>
          <p:cNvSpPr/>
          <p:nvPr/>
        </p:nvSpPr>
        <p:spPr>
          <a:xfrm>
            <a:off x="5284905"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54" name="Straight Arrow Connector 53">
            <a:extLst>
              <a:ext uri="{FF2B5EF4-FFF2-40B4-BE49-F238E27FC236}">
                <a16:creationId xmlns:a16="http://schemas.microsoft.com/office/drawing/2014/main" id="{F35CAEFC-AA95-4BFC-EC95-7FC4ECB829E5}"/>
              </a:ext>
            </a:extLst>
          </p:cNvPr>
          <p:cNvCxnSpPr>
            <a:cxnSpLocks/>
            <a:stCxn id="53" idx="3"/>
            <a:endCxn id="52" idx="1"/>
          </p:cNvCxnSpPr>
          <p:nvPr/>
        </p:nvCxnSpPr>
        <p:spPr>
          <a:xfrm flipV="1">
            <a:off x="6056434"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24BA2CC-78E8-442D-779C-691330C52F79}"/>
              </a:ext>
            </a:extLst>
          </p:cNvPr>
          <p:cNvCxnSpPr>
            <a:cxnSpLocks/>
            <a:stCxn id="51" idx="3"/>
            <a:endCxn id="53" idx="1"/>
          </p:cNvCxnSpPr>
          <p:nvPr/>
        </p:nvCxnSpPr>
        <p:spPr>
          <a:xfrm>
            <a:off x="5131407"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4649772-CD06-6776-3B32-10AC3BB6B6D3}"/>
              </a:ext>
            </a:extLst>
          </p:cNvPr>
          <p:cNvSpPr/>
          <p:nvPr/>
        </p:nvSpPr>
        <p:spPr>
          <a:xfrm>
            <a:off x="599716"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 name="TextBox 56">
            <a:extLst>
              <a:ext uri="{FF2B5EF4-FFF2-40B4-BE49-F238E27FC236}">
                <a16:creationId xmlns:a16="http://schemas.microsoft.com/office/drawing/2014/main" id="{035BE367-FE1B-41E2-8DEA-FCDBE666A2DF}"/>
              </a:ext>
            </a:extLst>
          </p:cNvPr>
          <p:cNvSpPr txBox="1"/>
          <p:nvPr/>
        </p:nvSpPr>
        <p:spPr>
          <a:xfrm>
            <a:off x="677504" y="4978461"/>
            <a:ext cx="234360" cy="307777"/>
          </a:xfrm>
          <a:prstGeom prst="rect">
            <a:avLst/>
          </a:prstGeom>
          <a:noFill/>
        </p:spPr>
        <p:txBody>
          <a:bodyPr wrap="none" rtlCol="0">
            <a:spAutoFit/>
          </a:bodyPr>
          <a:lstStyle/>
          <a:p>
            <a:r>
              <a:rPr lang="en-JP" dirty="0">
                <a:solidFill>
                  <a:schemeClr val="bg1"/>
                </a:solidFill>
              </a:rPr>
              <a:t>:</a:t>
            </a:r>
          </a:p>
        </p:txBody>
      </p:sp>
      <p:sp>
        <p:nvSpPr>
          <p:cNvPr id="7" name="TextBox 6">
            <a:extLst>
              <a:ext uri="{FF2B5EF4-FFF2-40B4-BE49-F238E27FC236}">
                <a16:creationId xmlns:a16="http://schemas.microsoft.com/office/drawing/2014/main" id="{2D876229-170B-FB87-4695-723B04D903D2}"/>
              </a:ext>
            </a:extLst>
          </p:cNvPr>
          <p:cNvSpPr txBox="1"/>
          <p:nvPr/>
        </p:nvSpPr>
        <p:spPr>
          <a:xfrm>
            <a:off x="2685567" y="6423141"/>
            <a:ext cx="4426213" cy="369332"/>
          </a:xfrm>
          <a:prstGeom prst="rect">
            <a:avLst/>
          </a:prstGeom>
          <a:noFill/>
        </p:spPr>
        <p:txBody>
          <a:bodyPr wrap="none" rtlCol="0">
            <a:spAutoFit/>
          </a:bodyPr>
          <a:lstStyle/>
          <a:p>
            <a:pPr algn="ctr"/>
            <a:r>
              <a:rPr lang="en-JP" sz="1800" b="1" dirty="0">
                <a:solidFill>
                  <a:schemeClr val="bg1"/>
                </a:solidFill>
              </a:rPr>
              <a:t>山内が着目した「ゲーム空間構築」部分</a:t>
            </a:r>
          </a:p>
        </p:txBody>
      </p:sp>
      <p:cxnSp>
        <p:nvCxnSpPr>
          <p:cNvPr id="29" name="Straight Arrow Connector 28">
            <a:extLst>
              <a:ext uri="{FF2B5EF4-FFF2-40B4-BE49-F238E27FC236}">
                <a16:creationId xmlns:a16="http://schemas.microsoft.com/office/drawing/2014/main" id="{3157AE2A-FCAF-2910-CB7E-BE60DCDDE3D3}"/>
              </a:ext>
            </a:extLst>
          </p:cNvPr>
          <p:cNvCxnSpPr>
            <a:cxnSpLocks/>
          </p:cNvCxnSpPr>
          <p:nvPr/>
        </p:nvCxnSpPr>
        <p:spPr>
          <a:xfrm>
            <a:off x="3278709" y="7203039"/>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294F6A7-C794-3364-BA97-08A8011DE56E}"/>
              </a:ext>
            </a:extLst>
          </p:cNvPr>
          <p:cNvCxnSpPr>
            <a:cxnSpLocks/>
          </p:cNvCxnSpPr>
          <p:nvPr/>
        </p:nvCxnSpPr>
        <p:spPr>
          <a:xfrm>
            <a:off x="2431341" y="7199889"/>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74285AC-F244-1515-C6C3-06BA1136E46E}"/>
              </a:ext>
            </a:extLst>
          </p:cNvPr>
          <p:cNvSpPr txBox="1"/>
          <p:nvPr/>
        </p:nvSpPr>
        <p:spPr>
          <a:xfrm>
            <a:off x="677504" y="6437863"/>
            <a:ext cx="234360" cy="307777"/>
          </a:xfrm>
          <a:prstGeom prst="rect">
            <a:avLst/>
          </a:prstGeom>
          <a:noFill/>
        </p:spPr>
        <p:txBody>
          <a:bodyPr wrap="none" rtlCol="0">
            <a:spAutoFit/>
          </a:bodyPr>
          <a:lstStyle/>
          <a:p>
            <a:r>
              <a:rPr lang="en-JP" dirty="0">
                <a:solidFill>
                  <a:schemeClr val="bg1"/>
                </a:solidFill>
              </a:rPr>
              <a:t>:</a:t>
            </a:r>
          </a:p>
        </p:txBody>
      </p:sp>
      <p:cxnSp>
        <p:nvCxnSpPr>
          <p:cNvPr id="10" name="Straight Arrow Connector 9">
            <a:extLst>
              <a:ext uri="{FF2B5EF4-FFF2-40B4-BE49-F238E27FC236}">
                <a16:creationId xmlns:a16="http://schemas.microsoft.com/office/drawing/2014/main" id="{88DFAA7D-E181-8778-0E15-BFAD96D65E2A}"/>
              </a:ext>
            </a:extLst>
          </p:cNvPr>
          <p:cNvCxnSpPr>
            <a:cxnSpLocks/>
          </p:cNvCxnSpPr>
          <p:nvPr/>
        </p:nvCxnSpPr>
        <p:spPr>
          <a:xfrm>
            <a:off x="1445136"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5AA64AF-572B-CA79-DF99-EBBC01514D40}"/>
              </a:ext>
            </a:extLst>
          </p:cNvPr>
          <p:cNvCxnSpPr>
            <a:cxnSpLocks/>
          </p:cNvCxnSpPr>
          <p:nvPr/>
        </p:nvCxnSpPr>
        <p:spPr>
          <a:xfrm>
            <a:off x="2292504"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832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chemeClr val="tx2">
              <a:lumMod val="50000"/>
            </a:schemeClr>
          </a:solidFill>
          <a:effectLst>
            <a:outerShdw blurRad="63500" sx="102000" sy="102000" algn="ctr" rotWithShape="0">
              <a:prstClr val="black">
                <a:alpha val="40000"/>
              </a:prstClr>
            </a:outerShdw>
          </a:effectLst>
        </p:spPr>
        <p:txBody>
          <a:bodyPr anchor="ctr"/>
          <a:lstStyle/>
          <a:p>
            <a:pPr algn="ctr"/>
            <a:r>
              <a:rPr lang="en-US" sz="4000" b="1" dirty="0" err="1">
                <a:solidFill>
                  <a:schemeClr val="bg1"/>
                </a:solidFill>
                <a:latin typeface="M+ 1c" panose="020B0503020204020204" pitchFamily="34" charset="-128"/>
                <a:ea typeface="M+ 1c" panose="020B0503020204020204" pitchFamily="34" charset="-128"/>
                <a:cs typeface="M+ 1c" panose="020B0503020204020204" pitchFamily="34" charset="-128"/>
              </a:rPr>
              <a:t>ゲーム空間の一括構築</a:t>
            </a:r>
            <a:endPar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endParaRPr>
          </a:p>
        </p:txBody>
      </p:sp>
      <p:sp>
        <p:nvSpPr>
          <p:cNvPr id="4" name="TextBox 3">
            <a:extLst>
              <a:ext uri="{FF2B5EF4-FFF2-40B4-BE49-F238E27FC236}">
                <a16:creationId xmlns:a16="http://schemas.microsoft.com/office/drawing/2014/main" id="{480E49A7-6C96-E6B6-E240-6D14FC54884D}"/>
              </a:ext>
            </a:extLst>
          </p:cNvPr>
          <p:cNvSpPr txBox="1"/>
          <p:nvPr/>
        </p:nvSpPr>
        <p:spPr>
          <a:xfrm>
            <a:off x="1401901" y="2457390"/>
            <a:ext cx="6340197" cy="400110"/>
          </a:xfrm>
          <a:prstGeom prst="rect">
            <a:avLst/>
          </a:prstGeom>
          <a:noFill/>
        </p:spPr>
        <p:txBody>
          <a:bodyPr wrap="none" rtlCol="0">
            <a:spAutoFit/>
          </a:bodyPr>
          <a:lstStyle/>
          <a:p>
            <a:r>
              <a:rPr lang="en-JP" sz="2000" u="sng" dirty="0">
                <a:solidFill>
                  <a:schemeClr val="tx2">
                    <a:lumMod val="50000"/>
                  </a:schemeClr>
                </a:solidFill>
              </a:rPr>
              <a:t>ゲーム空間構築アルゴリズム改善による計算空間削減</a:t>
            </a:r>
          </a:p>
        </p:txBody>
      </p:sp>
      <p:sp>
        <p:nvSpPr>
          <p:cNvPr id="2" name="TextBox 1">
            <a:extLst>
              <a:ext uri="{FF2B5EF4-FFF2-40B4-BE49-F238E27FC236}">
                <a16:creationId xmlns:a16="http://schemas.microsoft.com/office/drawing/2014/main" id="{670810C4-F103-29C2-ED3D-51AB62F1AF14}"/>
              </a:ext>
            </a:extLst>
          </p:cNvPr>
          <p:cNvSpPr txBox="1"/>
          <p:nvPr/>
        </p:nvSpPr>
        <p:spPr>
          <a:xfrm>
            <a:off x="1248012" y="6334780"/>
            <a:ext cx="6647974" cy="523220"/>
          </a:xfrm>
          <a:prstGeom prst="rect">
            <a:avLst/>
          </a:prstGeom>
          <a:noFill/>
        </p:spPr>
        <p:txBody>
          <a:bodyPr wrap="none" rtlCol="0">
            <a:spAutoFit/>
          </a:bodyPr>
          <a:lstStyle/>
          <a:p>
            <a:r>
              <a:rPr lang="ja-JP" altLang="en-US" sz="1400" i="0" u="none" strike="noStrike">
                <a:solidFill>
                  <a:schemeClr val="tx2">
                    <a:lumMod val="25000"/>
                  </a:schemeClr>
                </a:solidFill>
                <a:effectLst/>
                <a:latin typeface="M+ 1m" panose="020B0509020204020204" pitchFamily="49" charset="-128"/>
                <a:ea typeface="M+ 1m" panose="020B0509020204020204" pitchFamily="49" charset="-128"/>
              </a:rPr>
              <a:t>ゲーム空間の一括構築による離散制御器合成の計算空間削減</a:t>
            </a:r>
            <a:r>
              <a:rPr lang="en-US" altLang="ja-JP" sz="1400" i="0" u="none" strike="noStrike" dirty="0">
                <a:solidFill>
                  <a:schemeClr val="tx2">
                    <a:lumMod val="25000"/>
                  </a:schemeClr>
                </a:solidFill>
                <a:effectLst/>
                <a:latin typeface="M+ 1m" panose="020B0509020204020204" pitchFamily="49" charset="-128"/>
                <a:ea typeface="M+ 1m" panose="020B0509020204020204" pitchFamily="49" charset="-128"/>
              </a:rPr>
              <a:t>, </a:t>
            </a:r>
            <a:br>
              <a:rPr lang="en-US" altLang="ja-JP" sz="1400" i="0" u="none" strike="noStrike" dirty="0">
                <a:solidFill>
                  <a:schemeClr val="tx2">
                    <a:lumMod val="25000"/>
                  </a:schemeClr>
                </a:solidFill>
                <a:effectLst/>
                <a:latin typeface="M+ 1m" panose="020B0509020204020204" pitchFamily="49" charset="-128"/>
                <a:ea typeface="M+ 1m" panose="020B0509020204020204" pitchFamily="49" charset="-128"/>
              </a:rPr>
            </a:br>
            <a:r>
              <a:rPr lang="ja-JP" altLang="en-US" sz="1400" i="0" u="sng">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山内 拓人</a:t>
            </a:r>
            <a:r>
              <a:rPr lang="ja-JP" altLang="en-US" sz="14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，鄭顕志，情報処理学会一般論文誌</a:t>
            </a:r>
            <a:r>
              <a:rPr lang="en-US" sz="14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，10 pages，2023</a:t>
            </a:r>
            <a:r>
              <a:rPr lang="ja-JP" altLang="en-US" sz="14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年</a:t>
            </a:r>
            <a:r>
              <a:rPr lang="en-US" altLang="ja-JP" sz="14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3</a:t>
            </a:r>
            <a:r>
              <a:rPr lang="ja-JP" altLang="en-US" sz="14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月（投稿中）</a:t>
            </a:r>
            <a:endParaRPr lang="en-US" altLang="ja-JP" sz="14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endParaRPr>
          </a:p>
        </p:txBody>
      </p:sp>
    </p:spTree>
    <p:extLst>
      <p:ext uri="{BB962C8B-B14F-4D97-AF65-F5344CB8AC3E}">
        <p14:creationId xmlns:p14="http://schemas.microsoft.com/office/powerpoint/2010/main" val="1638304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32</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ゲーム空間構築における課題（要因1）</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203265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ゲーム空間より大きな中間生成モデルの構築</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JP" sz="2400">
                <a:solidFill>
                  <a:schemeClr val="tx2">
                    <a:lumMod val="25000"/>
                  </a:schemeClr>
                </a:solidFill>
                <a:latin typeface="Lato" panose="020F0502020204030203" pitchFamily="34" charset="0"/>
                <a:cs typeface="Lato" panose="020F0502020204030203" pitchFamily="34" charset="0"/>
              </a:rPr>
              <a:t>全体モデルとマップ空間</a:t>
            </a:r>
            <a:r>
              <a:rPr lang="ja-JP" altLang="en-US" sz="2400">
                <a:solidFill>
                  <a:schemeClr val="tx2">
                    <a:lumMod val="25000"/>
                  </a:schemeClr>
                </a:solidFill>
                <a:latin typeface="Lato" panose="020F0502020204030203" pitchFamily="34" charset="0"/>
                <a:cs typeface="Lato" panose="020F0502020204030203" pitchFamily="34" charset="0"/>
              </a:rPr>
              <a:t>は「安全性を違反する状態」を含むため，ゲーム空間より大きな</a:t>
            </a:r>
            <a:r>
              <a:rPr lang="ja-JP" altLang="en-JP" sz="2400">
                <a:solidFill>
                  <a:schemeClr val="tx2">
                    <a:lumMod val="25000"/>
                  </a:schemeClr>
                </a:solidFill>
                <a:latin typeface="Lato" panose="020F0502020204030203" pitchFamily="34" charset="0"/>
                <a:cs typeface="Lato" panose="020F0502020204030203" pitchFamily="34" charset="0"/>
              </a:rPr>
              <a:t>状態</a:t>
            </a:r>
            <a:r>
              <a:rPr lang="ja-JP" altLang="en-US" sz="2400">
                <a:solidFill>
                  <a:schemeClr val="tx2">
                    <a:lumMod val="25000"/>
                  </a:schemeClr>
                </a:solidFill>
                <a:latin typeface="Lato" panose="020F0502020204030203" pitchFamily="34" charset="0"/>
                <a:cs typeface="Lato" panose="020F0502020204030203" pitchFamily="34" charset="0"/>
              </a:rPr>
              <a:t>空間となる場合がある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r>
              <a:rPr lang="ja-JP" altLang="en-JP" sz="2400" u="sng">
                <a:solidFill>
                  <a:srgbClr val="FF0000"/>
                </a:solidFill>
                <a:latin typeface="Lato" panose="020F0502020204030203" pitchFamily="34" charset="0"/>
                <a:cs typeface="Lato" panose="020F0502020204030203" pitchFamily="34" charset="0"/>
              </a:rPr>
              <a:t>全体モデルと</a:t>
            </a:r>
            <a:r>
              <a:rPr lang="ja-JP" altLang="en-US" sz="2400" u="sng">
                <a:solidFill>
                  <a:srgbClr val="FF0000"/>
                </a:solidFill>
                <a:latin typeface="Lato" panose="020F0502020204030203" pitchFamily="34" charset="0"/>
                <a:cs typeface="Lato" panose="020F0502020204030203" pitchFamily="34" charset="0"/>
              </a:rPr>
              <a:t>マップ空間構築がボトルネック</a:t>
            </a:r>
            <a:r>
              <a:rPr lang="ja-JP" altLang="en-US" sz="2400">
                <a:solidFill>
                  <a:schemeClr val="tx2">
                    <a:lumMod val="25000"/>
                  </a:schemeClr>
                </a:solidFill>
                <a:latin typeface="Lato" panose="020F0502020204030203" pitchFamily="34" charset="0"/>
                <a:cs typeface="Lato" panose="020F0502020204030203" pitchFamily="34" charset="0"/>
              </a:rPr>
              <a:t>に</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2" name="Chevron 1">
            <a:extLst>
              <a:ext uri="{FF2B5EF4-FFF2-40B4-BE49-F238E27FC236}">
                <a16:creationId xmlns:a16="http://schemas.microsoft.com/office/drawing/2014/main" id="{CFA34ECD-E1A5-9083-E423-49A522151705}"/>
              </a:ext>
            </a:extLst>
          </p:cNvPr>
          <p:cNvSpPr/>
          <p:nvPr/>
        </p:nvSpPr>
        <p:spPr>
          <a:xfrm>
            <a:off x="1379753" y="4687243"/>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3" name="Elbow Connector 2">
            <a:extLst>
              <a:ext uri="{FF2B5EF4-FFF2-40B4-BE49-F238E27FC236}">
                <a16:creationId xmlns:a16="http://schemas.microsoft.com/office/drawing/2014/main" id="{545E811B-AEAE-35BC-E0ED-EE0A661F6145}"/>
              </a:ext>
            </a:extLst>
          </p:cNvPr>
          <p:cNvCxnSpPr>
            <a:cxnSpLocks/>
            <a:stCxn id="9" idx="3"/>
            <a:endCxn id="21" idx="1"/>
          </p:cNvCxnSpPr>
          <p:nvPr/>
        </p:nvCxnSpPr>
        <p:spPr>
          <a:xfrm flipV="1">
            <a:off x="1238876" y="5369731"/>
            <a:ext cx="2215012" cy="435460"/>
          </a:xfrm>
          <a:prstGeom prst="bentConnector3">
            <a:avLst>
              <a:gd name="adj1" fmla="val 900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B17135C-8134-4EB4-25BD-6CBAF1DC5C8B}"/>
              </a:ext>
            </a:extLst>
          </p:cNvPr>
          <p:cNvSpPr/>
          <p:nvPr/>
        </p:nvSpPr>
        <p:spPr>
          <a:xfrm>
            <a:off x="238229" y="463251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ROOM</a:t>
            </a:r>
          </a:p>
        </p:txBody>
      </p:sp>
      <p:sp>
        <p:nvSpPr>
          <p:cNvPr id="8" name="Rounded Rectangle 7">
            <a:extLst>
              <a:ext uri="{FF2B5EF4-FFF2-40B4-BE49-F238E27FC236}">
                <a16:creationId xmlns:a16="http://schemas.microsoft.com/office/drawing/2014/main" id="{46A18688-8346-9736-6ABF-06A4BE189546}"/>
              </a:ext>
            </a:extLst>
          </p:cNvPr>
          <p:cNvSpPr/>
          <p:nvPr/>
        </p:nvSpPr>
        <p:spPr>
          <a:xfrm>
            <a:off x="237368" y="501790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ALERT</a:t>
            </a:r>
          </a:p>
        </p:txBody>
      </p:sp>
      <p:sp>
        <p:nvSpPr>
          <p:cNvPr id="9" name="Rounded Rectangle 8">
            <a:extLst>
              <a:ext uri="{FF2B5EF4-FFF2-40B4-BE49-F238E27FC236}">
                <a16:creationId xmlns:a16="http://schemas.microsoft.com/office/drawing/2014/main" id="{52BC3899-D9F8-9ED6-F432-8E5440A038A1}"/>
              </a:ext>
            </a:extLst>
          </p:cNvPr>
          <p:cNvSpPr/>
          <p:nvPr/>
        </p:nvSpPr>
        <p:spPr>
          <a:xfrm>
            <a:off x="237368" y="5632686"/>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SAFETY</a:t>
            </a:r>
            <a:endParaRPr lang="en-JP" sz="1000" dirty="0">
              <a:solidFill>
                <a:schemeClr val="tx1"/>
              </a:solidFill>
            </a:endParaRPr>
          </a:p>
        </p:txBody>
      </p:sp>
      <p:sp>
        <p:nvSpPr>
          <p:cNvPr id="11" name="Rounded Rectangle 10">
            <a:extLst>
              <a:ext uri="{FF2B5EF4-FFF2-40B4-BE49-F238E27FC236}">
                <a16:creationId xmlns:a16="http://schemas.microsoft.com/office/drawing/2014/main" id="{618605D4-A5E1-E5F7-75F5-E16F3454C2B8}"/>
              </a:ext>
            </a:extLst>
          </p:cNvPr>
          <p:cNvSpPr/>
          <p:nvPr/>
        </p:nvSpPr>
        <p:spPr>
          <a:xfrm>
            <a:off x="8230945" y="5153161"/>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 name="Elbow Connector 11">
            <a:extLst>
              <a:ext uri="{FF2B5EF4-FFF2-40B4-BE49-F238E27FC236}">
                <a16:creationId xmlns:a16="http://schemas.microsoft.com/office/drawing/2014/main" id="{A569107F-B2C2-8A25-FBC2-696413B06411}"/>
              </a:ext>
            </a:extLst>
          </p:cNvPr>
          <p:cNvCxnSpPr>
            <a:cxnSpLocks/>
            <a:stCxn id="7" idx="3"/>
            <a:endCxn id="2" idx="1"/>
          </p:cNvCxnSpPr>
          <p:nvPr/>
        </p:nvCxnSpPr>
        <p:spPr>
          <a:xfrm>
            <a:off x="1238997" y="4805023"/>
            <a:ext cx="226663" cy="172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8C518C-2545-E228-AC54-76DB1DE93C19}"/>
              </a:ext>
            </a:extLst>
          </p:cNvPr>
          <p:cNvCxnSpPr>
            <a:cxnSpLocks/>
            <a:stCxn id="26" idx="3"/>
            <a:endCxn id="22" idx="1"/>
          </p:cNvCxnSpPr>
          <p:nvPr/>
        </p:nvCxnSpPr>
        <p:spPr>
          <a:xfrm>
            <a:off x="6981278" y="5369731"/>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F4AEF3C-5F29-BDB2-844F-D8BE51F8A6C3}"/>
              </a:ext>
            </a:extLst>
          </p:cNvPr>
          <p:cNvCxnSpPr>
            <a:cxnSpLocks/>
            <a:stCxn id="22" idx="3"/>
            <a:endCxn id="11" idx="1"/>
          </p:cNvCxnSpPr>
          <p:nvPr/>
        </p:nvCxnSpPr>
        <p:spPr>
          <a:xfrm flipV="1">
            <a:off x="8014074" y="5369730"/>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6293B7-7DE7-0B69-D227-A25C0CD73F1D}"/>
              </a:ext>
            </a:extLst>
          </p:cNvPr>
          <p:cNvCxnSpPr>
            <a:cxnSpLocks/>
            <a:stCxn id="8" idx="3"/>
            <a:endCxn id="2" idx="1"/>
          </p:cNvCxnSpPr>
          <p:nvPr/>
        </p:nvCxnSpPr>
        <p:spPr>
          <a:xfrm flipV="1">
            <a:off x="1238876" y="4977527"/>
            <a:ext cx="226784" cy="21288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9B8B07FC-5799-0E53-0513-9218A3DAD5AD}"/>
              </a:ext>
            </a:extLst>
          </p:cNvPr>
          <p:cNvCxnSpPr>
            <a:cxnSpLocks/>
            <a:stCxn id="19" idx="3"/>
            <a:endCxn id="21" idx="1"/>
          </p:cNvCxnSpPr>
          <p:nvPr/>
        </p:nvCxnSpPr>
        <p:spPr>
          <a:xfrm>
            <a:off x="3005754" y="4971938"/>
            <a:ext cx="448134" cy="3977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0FE36F7E-5EAC-2C5D-EC3E-F6D24F333F94}"/>
              </a:ext>
            </a:extLst>
          </p:cNvPr>
          <p:cNvSpPr/>
          <p:nvPr/>
        </p:nvSpPr>
        <p:spPr>
          <a:xfrm>
            <a:off x="2243835" y="4626014"/>
            <a:ext cx="761919" cy="691847"/>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solidFill>
              </a:rPr>
              <a:t>全体</a:t>
            </a:r>
          </a:p>
          <a:p>
            <a:pPr algn="ctr"/>
            <a:r>
              <a:rPr lang="en-JP" sz="1200" dirty="0">
                <a:solidFill>
                  <a:schemeClr val="bg1"/>
                </a:solidFill>
              </a:rPr>
              <a:t>モデル</a:t>
            </a:r>
          </a:p>
        </p:txBody>
      </p:sp>
      <p:cxnSp>
        <p:nvCxnSpPr>
          <p:cNvPr id="20" name="Straight Arrow Connector 19">
            <a:extLst>
              <a:ext uri="{FF2B5EF4-FFF2-40B4-BE49-F238E27FC236}">
                <a16:creationId xmlns:a16="http://schemas.microsoft.com/office/drawing/2014/main" id="{F083C873-1F0B-1C3B-4C7A-0ADEC98DDD08}"/>
              </a:ext>
            </a:extLst>
          </p:cNvPr>
          <p:cNvCxnSpPr>
            <a:cxnSpLocks/>
            <a:stCxn id="2" idx="3"/>
            <a:endCxn id="19" idx="1"/>
          </p:cNvCxnSpPr>
          <p:nvPr/>
        </p:nvCxnSpPr>
        <p:spPr>
          <a:xfrm flipV="1">
            <a:off x="2141672" y="4971938"/>
            <a:ext cx="102163" cy="5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hevron 20">
            <a:extLst>
              <a:ext uri="{FF2B5EF4-FFF2-40B4-BE49-F238E27FC236}">
                <a16:creationId xmlns:a16="http://schemas.microsoft.com/office/drawing/2014/main" id="{3999410E-FE68-803F-76B0-AF36198823CF}"/>
              </a:ext>
            </a:extLst>
          </p:cNvPr>
          <p:cNvSpPr/>
          <p:nvPr/>
        </p:nvSpPr>
        <p:spPr>
          <a:xfrm>
            <a:off x="3367981" y="5079447"/>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22" name="Chevron 21">
            <a:extLst>
              <a:ext uri="{FF2B5EF4-FFF2-40B4-BE49-F238E27FC236}">
                <a16:creationId xmlns:a16="http://schemas.microsoft.com/office/drawing/2014/main" id="{7DAFF1A3-713B-A031-7886-777845C0400E}"/>
              </a:ext>
            </a:extLst>
          </p:cNvPr>
          <p:cNvSpPr/>
          <p:nvPr/>
        </p:nvSpPr>
        <p:spPr>
          <a:xfrm>
            <a:off x="7234363" y="5079447"/>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4" name="Straight Arrow Connector 23">
            <a:extLst>
              <a:ext uri="{FF2B5EF4-FFF2-40B4-BE49-F238E27FC236}">
                <a16:creationId xmlns:a16="http://schemas.microsoft.com/office/drawing/2014/main" id="{AC461C4B-46E1-1F84-1A2F-F5EF8BB62C00}"/>
              </a:ext>
            </a:extLst>
          </p:cNvPr>
          <p:cNvCxnSpPr>
            <a:cxnSpLocks/>
            <a:stCxn id="21" idx="3"/>
            <a:endCxn id="25" idx="1"/>
          </p:cNvCxnSpPr>
          <p:nvPr/>
        </p:nvCxnSpPr>
        <p:spPr>
          <a:xfrm>
            <a:off x="4230693" y="5369731"/>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597E05CB-B37E-20EF-1470-45DFA8A3742A}"/>
              </a:ext>
            </a:extLst>
          </p:cNvPr>
          <p:cNvSpPr/>
          <p:nvPr/>
        </p:nvSpPr>
        <p:spPr>
          <a:xfrm>
            <a:off x="4378915" y="5023807"/>
            <a:ext cx="761919" cy="691847"/>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solidFill>
              </a:rPr>
              <a:t>マップ空間</a:t>
            </a:r>
          </a:p>
        </p:txBody>
      </p:sp>
      <p:sp>
        <p:nvSpPr>
          <p:cNvPr id="26" name="Rounded Rectangle 25">
            <a:extLst>
              <a:ext uri="{FF2B5EF4-FFF2-40B4-BE49-F238E27FC236}">
                <a16:creationId xmlns:a16="http://schemas.microsoft.com/office/drawing/2014/main" id="{BAF0B5F8-75ED-75A1-D8C8-6DF0BF4F0C03}"/>
              </a:ext>
            </a:extLst>
          </p:cNvPr>
          <p:cNvSpPr/>
          <p:nvPr/>
        </p:nvSpPr>
        <p:spPr>
          <a:xfrm>
            <a:off x="6219359" y="5023807"/>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7" name="Chevron 26">
            <a:extLst>
              <a:ext uri="{FF2B5EF4-FFF2-40B4-BE49-F238E27FC236}">
                <a16:creationId xmlns:a16="http://schemas.microsoft.com/office/drawing/2014/main" id="{2935F77D-3834-179C-6BA8-57387682F040}"/>
              </a:ext>
            </a:extLst>
          </p:cNvPr>
          <p:cNvSpPr/>
          <p:nvPr/>
        </p:nvSpPr>
        <p:spPr>
          <a:xfrm>
            <a:off x="5294332" y="5081917"/>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28" name="Straight Arrow Connector 27">
            <a:extLst>
              <a:ext uri="{FF2B5EF4-FFF2-40B4-BE49-F238E27FC236}">
                <a16:creationId xmlns:a16="http://schemas.microsoft.com/office/drawing/2014/main" id="{18E68C20-D4EC-7B5C-F7CC-D17BE0370F0A}"/>
              </a:ext>
            </a:extLst>
          </p:cNvPr>
          <p:cNvCxnSpPr>
            <a:cxnSpLocks/>
            <a:stCxn id="27" idx="3"/>
            <a:endCxn id="26" idx="1"/>
          </p:cNvCxnSpPr>
          <p:nvPr/>
        </p:nvCxnSpPr>
        <p:spPr>
          <a:xfrm flipV="1">
            <a:off x="6065861" y="5369731"/>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3E850C-8458-2EA0-EFFF-856D0B0BD197}"/>
              </a:ext>
            </a:extLst>
          </p:cNvPr>
          <p:cNvCxnSpPr>
            <a:cxnSpLocks/>
            <a:stCxn id="25" idx="3"/>
            <a:endCxn id="27" idx="1"/>
          </p:cNvCxnSpPr>
          <p:nvPr/>
        </p:nvCxnSpPr>
        <p:spPr>
          <a:xfrm>
            <a:off x="5140834" y="5369731"/>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73CF799-DDAC-98D7-3AEA-58BFBFAB4301}"/>
              </a:ext>
            </a:extLst>
          </p:cNvPr>
          <p:cNvGrpSpPr/>
          <p:nvPr/>
        </p:nvGrpSpPr>
        <p:grpSpPr>
          <a:xfrm>
            <a:off x="1279792" y="3522648"/>
            <a:ext cx="2371430" cy="980897"/>
            <a:chOff x="1279792" y="3029867"/>
            <a:chExt cx="2728106" cy="1128429"/>
          </a:xfrm>
        </p:grpSpPr>
        <p:sp>
          <p:nvSpPr>
            <p:cNvPr id="34" name="Rectangular Callout 33">
              <a:extLst>
                <a:ext uri="{FF2B5EF4-FFF2-40B4-BE49-F238E27FC236}">
                  <a16:creationId xmlns:a16="http://schemas.microsoft.com/office/drawing/2014/main" id="{0306F082-F30C-47BC-9204-8FAD023A977B}"/>
                </a:ext>
              </a:extLst>
            </p:cNvPr>
            <p:cNvSpPr/>
            <p:nvPr/>
          </p:nvSpPr>
          <p:spPr>
            <a:xfrm>
              <a:off x="1279793" y="3032414"/>
              <a:ext cx="2728105" cy="1109818"/>
            </a:xfrm>
            <a:prstGeom prst="wedgeRectCallout">
              <a:avLst>
                <a:gd name="adj1" fmla="val -5146"/>
                <a:gd name="adj2" fmla="val 7368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0" name="Picture 29">
              <a:extLst>
                <a:ext uri="{FF2B5EF4-FFF2-40B4-BE49-F238E27FC236}">
                  <a16:creationId xmlns:a16="http://schemas.microsoft.com/office/drawing/2014/main" id="{33D5FD6C-3A46-F3CA-86C1-3499F010B619}"/>
                </a:ext>
              </a:extLst>
            </p:cNvPr>
            <p:cNvPicPr>
              <a:picLocks noChangeAspect="1"/>
            </p:cNvPicPr>
            <p:nvPr/>
          </p:nvPicPr>
          <p:blipFill>
            <a:blip r:embed="rId3"/>
            <a:stretch>
              <a:fillRect/>
            </a:stretch>
          </p:blipFill>
          <p:spPr>
            <a:xfrm>
              <a:off x="1279792" y="3029867"/>
              <a:ext cx="2728105" cy="1128429"/>
            </a:xfrm>
            <a:prstGeom prst="rect">
              <a:avLst/>
            </a:prstGeom>
          </p:spPr>
        </p:pic>
      </p:grpSp>
      <p:grpSp>
        <p:nvGrpSpPr>
          <p:cNvPr id="38" name="Group 37">
            <a:extLst>
              <a:ext uri="{FF2B5EF4-FFF2-40B4-BE49-F238E27FC236}">
                <a16:creationId xmlns:a16="http://schemas.microsoft.com/office/drawing/2014/main" id="{01682F6E-3A7E-C569-9A60-D0298F8A4BA3}"/>
              </a:ext>
            </a:extLst>
          </p:cNvPr>
          <p:cNvGrpSpPr/>
          <p:nvPr/>
        </p:nvGrpSpPr>
        <p:grpSpPr>
          <a:xfrm>
            <a:off x="3810745" y="3929592"/>
            <a:ext cx="2433693" cy="982618"/>
            <a:chOff x="4469398" y="3358437"/>
            <a:chExt cx="2799734" cy="1130409"/>
          </a:xfrm>
        </p:grpSpPr>
        <p:sp>
          <p:nvSpPr>
            <p:cNvPr id="35" name="Rectangular Callout 34">
              <a:extLst>
                <a:ext uri="{FF2B5EF4-FFF2-40B4-BE49-F238E27FC236}">
                  <a16:creationId xmlns:a16="http://schemas.microsoft.com/office/drawing/2014/main" id="{4DE49F65-B6D1-7AEF-7FBE-C3AFA24EB2C0}"/>
                </a:ext>
              </a:extLst>
            </p:cNvPr>
            <p:cNvSpPr/>
            <p:nvPr/>
          </p:nvSpPr>
          <p:spPr>
            <a:xfrm>
              <a:off x="4469399" y="3358437"/>
              <a:ext cx="2799733" cy="1116501"/>
            </a:xfrm>
            <a:prstGeom prst="wedgeRectCallout">
              <a:avLst>
                <a:gd name="adj1" fmla="val -10906"/>
                <a:gd name="adj2" fmla="val 78394"/>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1" name="Picture 30">
              <a:extLst>
                <a:ext uri="{FF2B5EF4-FFF2-40B4-BE49-F238E27FC236}">
                  <a16:creationId xmlns:a16="http://schemas.microsoft.com/office/drawing/2014/main" id="{6B49C877-EAE4-7AB3-3B0C-E0F6B6E659D4}"/>
                </a:ext>
              </a:extLst>
            </p:cNvPr>
            <p:cNvPicPr>
              <a:picLocks noChangeAspect="1"/>
            </p:cNvPicPr>
            <p:nvPr/>
          </p:nvPicPr>
          <p:blipFill>
            <a:blip r:embed="rId4"/>
            <a:stretch>
              <a:fillRect/>
            </a:stretch>
          </p:blipFill>
          <p:spPr>
            <a:xfrm>
              <a:off x="4469398" y="3358437"/>
              <a:ext cx="2799734" cy="1130409"/>
            </a:xfrm>
            <a:prstGeom prst="rect">
              <a:avLst/>
            </a:prstGeom>
          </p:spPr>
        </p:pic>
      </p:grpSp>
      <p:sp>
        <p:nvSpPr>
          <p:cNvPr id="41" name="TextBox 40">
            <a:extLst>
              <a:ext uri="{FF2B5EF4-FFF2-40B4-BE49-F238E27FC236}">
                <a16:creationId xmlns:a16="http://schemas.microsoft.com/office/drawing/2014/main" id="{55344078-17C3-8D14-50C6-EA804F917B5E}"/>
              </a:ext>
            </a:extLst>
          </p:cNvPr>
          <p:cNvSpPr txBox="1"/>
          <p:nvPr/>
        </p:nvSpPr>
        <p:spPr>
          <a:xfrm>
            <a:off x="3484708" y="6210308"/>
            <a:ext cx="5519460" cy="584775"/>
          </a:xfrm>
          <a:prstGeom prst="rect">
            <a:avLst/>
          </a:prstGeom>
          <a:noFill/>
          <a:ln w="25400" cmpd="thickThin">
            <a:solidFill>
              <a:srgbClr val="F20153"/>
            </a:solidFill>
          </a:ln>
        </p:spPr>
        <p:txBody>
          <a:bodyPr wrap="none" rtlCol="0">
            <a:spAutoFit/>
          </a:bodyPr>
          <a:lstStyle/>
          <a:p>
            <a:r>
              <a:rPr lang="en-JP" sz="1600" dirty="0">
                <a:solidFill>
                  <a:srgbClr val="F20153"/>
                </a:solidFill>
              </a:rPr>
              <a:t>全体モデルとマップモデルを構築せずに</a:t>
            </a:r>
          </a:p>
          <a:p>
            <a:r>
              <a:rPr lang="en-JP" sz="1600" dirty="0">
                <a:solidFill>
                  <a:srgbClr val="F20153"/>
                </a:solidFill>
              </a:rPr>
              <a:t>ゲーム空間を構築できたならば計算空間削減できないか？</a:t>
            </a:r>
          </a:p>
        </p:txBody>
      </p:sp>
      <p:sp>
        <p:nvSpPr>
          <p:cNvPr id="44" name="TextBox 43">
            <a:extLst>
              <a:ext uri="{FF2B5EF4-FFF2-40B4-BE49-F238E27FC236}">
                <a16:creationId xmlns:a16="http://schemas.microsoft.com/office/drawing/2014/main" id="{46263F87-A0A1-32D9-2814-A03F5EB453C1}"/>
              </a:ext>
            </a:extLst>
          </p:cNvPr>
          <p:cNvSpPr txBox="1"/>
          <p:nvPr/>
        </p:nvSpPr>
        <p:spPr>
          <a:xfrm>
            <a:off x="4378915" y="3655892"/>
            <a:ext cx="2053767" cy="261610"/>
          </a:xfrm>
          <a:prstGeom prst="rect">
            <a:avLst/>
          </a:prstGeom>
          <a:noFill/>
        </p:spPr>
        <p:txBody>
          <a:bodyPr wrap="none" rtlCol="0">
            <a:spAutoFit/>
          </a:bodyPr>
          <a:lstStyle/>
          <a:p>
            <a:r>
              <a:rPr lang="en-JP" sz="1100" dirty="0">
                <a:solidFill>
                  <a:schemeClr val="tx2">
                    <a:lumMod val="25000"/>
                  </a:schemeClr>
                </a:solidFill>
              </a:rPr>
              <a:t>状態数：14（</a:t>
            </a:r>
            <a:r>
              <a:rPr lang="en-JP" sz="1100" b="1" dirty="0">
                <a:solidFill>
                  <a:srgbClr val="FF0000"/>
                </a:solidFill>
              </a:rPr>
              <a:t>ボトルネック</a:t>
            </a:r>
            <a:r>
              <a:rPr lang="en-JP" sz="1100" dirty="0">
                <a:solidFill>
                  <a:schemeClr val="tx2">
                    <a:lumMod val="25000"/>
                  </a:schemeClr>
                </a:solidFill>
              </a:rPr>
              <a:t>）</a:t>
            </a:r>
          </a:p>
        </p:txBody>
      </p:sp>
      <p:sp>
        <p:nvSpPr>
          <p:cNvPr id="45" name="TextBox 44">
            <a:extLst>
              <a:ext uri="{FF2B5EF4-FFF2-40B4-BE49-F238E27FC236}">
                <a16:creationId xmlns:a16="http://schemas.microsoft.com/office/drawing/2014/main" id="{454902C9-9558-7DA1-0A37-34546FD0D1D5}"/>
              </a:ext>
            </a:extLst>
          </p:cNvPr>
          <p:cNvSpPr txBox="1"/>
          <p:nvPr/>
        </p:nvSpPr>
        <p:spPr>
          <a:xfrm>
            <a:off x="1762897" y="3259842"/>
            <a:ext cx="2121990" cy="261610"/>
          </a:xfrm>
          <a:prstGeom prst="rect">
            <a:avLst/>
          </a:prstGeom>
          <a:noFill/>
        </p:spPr>
        <p:txBody>
          <a:bodyPr wrap="square" rtlCol="0">
            <a:spAutoFit/>
          </a:bodyPr>
          <a:lstStyle/>
          <a:p>
            <a:r>
              <a:rPr lang="en-JP" sz="1100" dirty="0">
                <a:solidFill>
                  <a:schemeClr val="tx2">
                    <a:lumMod val="25000"/>
                  </a:schemeClr>
                </a:solidFill>
              </a:rPr>
              <a:t>状態数：14（</a:t>
            </a:r>
            <a:r>
              <a:rPr lang="en-JP" sz="1100" b="1" dirty="0">
                <a:solidFill>
                  <a:srgbClr val="FF0000"/>
                </a:solidFill>
              </a:rPr>
              <a:t>ボトルネック</a:t>
            </a:r>
            <a:r>
              <a:rPr lang="en-JP" sz="1100" dirty="0">
                <a:solidFill>
                  <a:schemeClr val="tx2">
                    <a:lumMod val="25000"/>
                  </a:schemeClr>
                </a:solidFill>
              </a:rPr>
              <a:t>）</a:t>
            </a:r>
          </a:p>
        </p:txBody>
      </p:sp>
      <p:sp>
        <p:nvSpPr>
          <p:cNvPr id="46" name="TextBox 45">
            <a:extLst>
              <a:ext uri="{FF2B5EF4-FFF2-40B4-BE49-F238E27FC236}">
                <a16:creationId xmlns:a16="http://schemas.microsoft.com/office/drawing/2014/main" id="{474F507F-1048-4033-A6FA-8B2F96CCAB83}"/>
              </a:ext>
            </a:extLst>
          </p:cNvPr>
          <p:cNvSpPr txBox="1"/>
          <p:nvPr/>
        </p:nvSpPr>
        <p:spPr>
          <a:xfrm>
            <a:off x="7949837" y="3527032"/>
            <a:ext cx="906017" cy="261610"/>
          </a:xfrm>
          <a:prstGeom prst="rect">
            <a:avLst/>
          </a:prstGeom>
          <a:noFill/>
        </p:spPr>
        <p:txBody>
          <a:bodyPr wrap="none" rtlCol="0">
            <a:spAutoFit/>
          </a:bodyPr>
          <a:lstStyle/>
          <a:p>
            <a:r>
              <a:rPr lang="en-JP" sz="1100" dirty="0">
                <a:solidFill>
                  <a:schemeClr val="tx2">
                    <a:lumMod val="25000"/>
                  </a:schemeClr>
                </a:solidFill>
              </a:rPr>
              <a:t>状態数：11</a:t>
            </a:r>
          </a:p>
        </p:txBody>
      </p:sp>
      <p:grpSp>
        <p:nvGrpSpPr>
          <p:cNvPr id="10" name="Group 9">
            <a:extLst>
              <a:ext uri="{FF2B5EF4-FFF2-40B4-BE49-F238E27FC236}">
                <a16:creationId xmlns:a16="http://schemas.microsoft.com/office/drawing/2014/main" id="{E352832B-1614-C475-3E76-5924629877C2}"/>
              </a:ext>
            </a:extLst>
          </p:cNvPr>
          <p:cNvGrpSpPr/>
          <p:nvPr/>
        </p:nvGrpSpPr>
        <p:grpSpPr>
          <a:xfrm>
            <a:off x="6565261" y="3800399"/>
            <a:ext cx="2266213" cy="1062466"/>
            <a:chOff x="6430526" y="3697022"/>
            <a:chExt cx="2486149" cy="1165578"/>
          </a:xfrm>
        </p:grpSpPr>
        <p:sp>
          <p:nvSpPr>
            <p:cNvPr id="13" name="Rectangular Callout 12">
              <a:extLst>
                <a:ext uri="{FF2B5EF4-FFF2-40B4-BE49-F238E27FC236}">
                  <a16:creationId xmlns:a16="http://schemas.microsoft.com/office/drawing/2014/main" id="{198947E2-9E01-B2FD-1F1E-2F7A351F3E54}"/>
                </a:ext>
              </a:extLst>
            </p:cNvPr>
            <p:cNvSpPr/>
            <p:nvPr/>
          </p:nvSpPr>
          <p:spPr>
            <a:xfrm>
              <a:off x="6430526" y="3697022"/>
              <a:ext cx="2473593" cy="1165578"/>
            </a:xfrm>
            <a:prstGeom prst="wedgeRectCallout">
              <a:avLst>
                <a:gd name="adj1" fmla="val -39461"/>
                <a:gd name="adj2" fmla="val 7321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14" name="Picture 13">
              <a:extLst>
                <a:ext uri="{FF2B5EF4-FFF2-40B4-BE49-F238E27FC236}">
                  <a16:creationId xmlns:a16="http://schemas.microsoft.com/office/drawing/2014/main" id="{F8AA5AB7-6F67-999C-1ABE-3C406BFDDAB7}"/>
                </a:ext>
              </a:extLst>
            </p:cNvPr>
            <p:cNvPicPr>
              <a:picLocks noChangeAspect="1"/>
            </p:cNvPicPr>
            <p:nvPr/>
          </p:nvPicPr>
          <p:blipFill>
            <a:blip r:embed="rId5"/>
            <a:stretch>
              <a:fillRect/>
            </a:stretch>
          </p:blipFill>
          <p:spPr>
            <a:xfrm>
              <a:off x="6443082" y="3697022"/>
              <a:ext cx="2473593" cy="1155449"/>
            </a:xfrm>
            <a:prstGeom prst="rect">
              <a:avLst/>
            </a:prstGeom>
          </p:spPr>
        </p:pic>
      </p:grpSp>
      <p:sp>
        <p:nvSpPr>
          <p:cNvPr id="23" name="Rounded Rectangle 22">
            <a:extLst>
              <a:ext uri="{FF2B5EF4-FFF2-40B4-BE49-F238E27FC236}">
                <a16:creationId xmlns:a16="http://schemas.microsoft.com/office/drawing/2014/main" id="{608C74A6-242A-E108-1843-01B9EC4C0917}"/>
              </a:ext>
            </a:extLst>
          </p:cNvPr>
          <p:cNvSpPr/>
          <p:nvPr/>
        </p:nvSpPr>
        <p:spPr>
          <a:xfrm>
            <a:off x="5659120" y="4033520"/>
            <a:ext cx="585318" cy="771503"/>
          </a:xfrm>
          <a:prstGeom prst="roundRect">
            <a:avLst/>
          </a:prstGeom>
          <a:solidFill>
            <a:srgbClr val="F20153">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 name="Rounded Rectangle 31">
            <a:extLst>
              <a:ext uri="{FF2B5EF4-FFF2-40B4-BE49-F238E27FC236}">
                <a16:creationId xmlns:a16="http://schemas.microsoft.com/office/drawing/2014/main" id="{2C5BA82F-76AE-7E8C-4BEB-04341477819F}"/>
              </a:ext>
            </a:extLst>
          </p:cNvPr>
          <p:cNvSpPr/>
          <p:nvPr/>
        </p:nvSpPr>
        <p:spPr>
          <a:xfrm>
            <a:off x="3082688" y="3627260"/>
            <a:ext cx="585318" cy="771503"/>
          </a:xfrm>
          <a:prstGeom prst="roundRect">
            <a:avLst/>
          </a:prstGeom>
          <a:solidFill>
            <a:srgbClr val="F20153">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 name="TextBox 35">
            <a:extLst>
              <a:ext uri="{FF2B5EF4-FFF2-40B4-BE49-F238E27FC236}">
                <a16:creationId xmlns:a16="http://schemas.microsoft.com/office/drawing/2014/main" id="{75D37552-2AC4-9CC2-4E0F-4CC68AABA759}"/>
              </a:ext>
            </a:extLst>
          </p:cNvPr>
          <p:cNvSpPr txBox="1"/>
          <p:nvPr/>
        </p:nvSpPr>
        <p:spPr>
          <a:xfrm>
            <a:off x="29933" y="6557125"/>
            <a:ext cx="3453888" cy="276999"/>
          </a:xfrm>
          <a:prstGeom prst="rect">
            <a:avLst/>
          </a:prstGeom>
          <a:noFill/>
        </p:spPr>
        <p:txBody>
          <a:bodyPr wrap="square" rtlCol="0">
            <a:spAutoFit/>
          </a:bodyPr>
          <a:lstStyle/>
          <a:p>
            <a:r>
              <a:rPr lang="en-JP" sz="1200">
                <a:solidFill>
                  <a:schemeClr val="tx2">
                    <a:lumMod val="50000"/>
                  </a:schemeClr>
                </a:solidFill>
              </a:rPr>
              <a:t>※ゲーム空間がボトルネックとなる場合もある</a:t>
            </a:r>
          </a:p>
        </p:txBody>
      </p:sp>
    </p:spTree>
    <p:extLst>
      <p:ext uri="{BB962C8B-B14F-4D97-AF65-F5344CB8AC3E}">
        <p14:creationId xmlns:p14="http://schemas.microsoft.com/office/powerpoint/2010/main" val="308555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a:extLst>
              <a:ext uri="{FF2B5EF4-FFF2-40B4-BE49-F238E27FC236}">
                <a16:creationId xmlns:a16="http://schemas.microsoft.com/office/drawing/2014/main" id="{DFA62F9C-00F2-0952-130F-C78E9A649A29}"/>
              </a:ext>
            </a:extLst>
          </p:cNvPr>
          <p:cNvSpPr/>
          <p:nvPr/>
        </p:nvSpPr>
        <p:spPr>
          <a:xfrm>
            <a:off x="2365514" y="5991467"/>
            <a:ext cx="3289852" cy="80689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33</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948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環境モデルの重ね合わせ</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並列合成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監視モデルの重ね合わせ</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改変並列合成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違反状態の圧縮</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空間圧縮</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a:t>
            </a:r>
            <a:r>
              <a:rPr lang="ja-JP" altLang="en-US" sz="2400" b="1" u="sng">
                <a:solidFill>
                  <a:srgbClr val="FF0000"/>
                </a:solidFill>
                <a:latin typeface="Lato" panose="020F0502020204030203" pitchFamily="34" charset="0"/>
                <a:ea typeface="Lato" panose="020F0502020204030203" pitchFamily="34" charset="0"/>
                <a:cs typeface="Lato" panose="020F0502020204030203" pitchFamily="34" charset="0"/>
              </a:rPr>
              <a:t>３プロセスを一括で</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行う</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→安全性を</a:t>
            </a:r>
            <a:r>
              <a:rPr lang="ja-JP" altLang="en-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違反</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する状態を回避しつつ，ゲーム空間を構築</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アイデア：</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３プロセスの</a:t>
            </a: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一括実行</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cxnSp>
        <p:nvCxnSpPr>
          <p:cNvPr id="3" name="Elbow Connector 2">
            <a:extLst>
              <a:ext uri="{FF2B5EF4-FFF2-40B4-BE49-F238E27FC236}">
                <a16:creationId xmlns:a16="http://schemas.microsoft.com/office/drawing/2014/main" id="{2E3876D0-BADD-E1C8-5EAA-B3C046861122}"/>
              </a:ext>
            </a:extLst>
          </p:cNvPr>
          <p:cNvCxnSpPr>
            <a:cxnSpLocks/>
            <a:stCxn id="9" idx="3"/>
            <a:endCxn id="23" idx="1"/>
          </p:cNvCxnSpPr>
          <p:nvPr/>
        </p:nvCxnSpPr>
        <p:spPr>
          <a:xfrm flipV="1">
            <a:off x="1238876" y="5310416"/>
            <a:ext cx="2174692" cy="4329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B3602BB4-2050-C7D5-3B94-F3E353A2C86E}"/>
              </a:ext>
            </a:extLst>
          </p:cNvPr>
          <p:cNvSpPr/>
          <p:nvPr/>
        </p:nvSpPr>
        <p:spPr>
          <a:xfrm>
            <a:off x="238229" y="4570733"/>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ROOM</a:t>
            </a:r>
          </a:p>
        </p:txBody>
      </p:sp>
      <p:sp>
        <p:nvSpPr>
          <p:cNvPr id="8" name="Rounded Rectangle 7">
            <a:extLst>
              <a:ext uri="{FF2B5EF4-FFF2-40B4-BE49-F238E27FC236}">
                <a16:creationId xmlns:a16="http://schemas.microsoft.com/office/drawing/2014/main" id="{BB9E863F-8676-34DE-489E-ADAEAECF08F5}"/>
              </a:ext>
            </a:extLst>
          </p:cNvPr>
          <p:cNvSpPr/>
          <p:nvPr/>
        </p:nvSpPr>
        <p:spPr>
          <a:xfrm>
            <a:off x="237368" y="4956117"/>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ALERT</a:t>
            </a:r>
          </a:p>
        </p:txBody>
      </p:sp>
      <p:sp>
        <p:nvSpPr>
          <p:cNvPr id="9" name="Rounded Rectangle 8">
            <a:extLst>
              <a:ext uri="{FF2B5EF4-FFF2-40B4-BE49-F238E27FC236}">
                <a16:creationId xmlns:a16="http://schemas.microsoft.com/office/drawing/2014/main" id="{A30334BF-3D6B-BCFD-DFF5-D2DD8D1B9226}"/>
              </a:ext>
            </a:extLst>
          </p:cNvPr>
          <p:cNvSpPr/>
          <p:nvPr/>
        </p:nvSpPr>
        <p:spPr>
          <a:xfrm>
            <a:off x="237368" y="5570901"/>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SAFETY</a:t>
            </a:r>
          </a:p>
        </p:txBody>
      </p:sp>
      <p:sp>
        <p:nvSpPr>
          <p:cNvPr id="10" name="Rounded Rectangle 9">
            <a:extLst>
              <a:ext uri="{FF2B5EF4-FFF2-40B4-BE49-F238E27FC236}">
                <a16:creationId xmlns:a16="http://schemas.microsoft.com/office/drawing/2014/main" id="{1961D5F2-19C7-F052-7117-55854146966F}"/>
              </a:ext>
            </a:extLst>
          </p:cNvPr>
          <p:cNvSpPr/>
          <p:nvPr/>
        </p:nvSpPr>
        <p:spPr>
          <a:xfrm>
            <a:off x="8230945" y="5091376"/>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1" name="Elbow Connector 10">
            <a:extLst>
              <a:ext uri="{FF2B5EF4-FFF2-40B4-BE49-F238E27FC236}">
                <a16:creationId xmlns:a16="http://schemas.microsoft.com/office/drawing/2014/main" id="{130FD530-420A-B982-7E17-CC40E5C8E3AB}"/>
              </a:ext>
            </a:extLst>
          </p:cNvPr>
          <p:cNvCxnSpPr>
            <a:cxnSpLocks/>
            <a:stCxn id="7" idx="3"/>
            <a:endCxn id="23" idx="1"/>
          </p:cNvCxnSpPr>
          <p:nvPr/>
        </p:nvCxnSpPr>
        <p:spPr>
          <a:xfrm>
            <a:off x="1238997" y="4743238"/>
            <a:ext cx="2174571" cy="56717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FC4A4B-B53D-A2EB-F5D6-FECB98A0D42F}"/>
              </a:ext>
            </a:extLst>
          </p:cNvPr>
          <p:cNvCxnSpPr>
            <a:cxnSpLocks/>
            <a:stCxn id="22" idx="3"/>
            <a:endCxn id="19" idx="1"/>
          </p:cNvCxnSpPr>
          <p:nvPr/>
        </p:nvCxnSpPr>
        <p:spPr>
          <a:xfrm>
            <a:off x="6981278" y="5307946"/>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BE178A-A2F6-BADB-62EF-BFD3B7FC9720}"/>
              </a:ext>
            </a:extLst>
          </p:cNvPr>
          <p:cNvCxnSpPr>
            <a:cxnSpLocks/>
            <a:stCxn id="19" idx="3"/>
            <a:endCxn id="10" idx="1"/>
          </p:cNvCxnSpPr>
          <p:nvPr/>
        </p:nvCxnSpPr>
        <p:spPr>
          <a:xfrm flipV="1">
            <a:off x="8014074" y="5307945"/>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85B23C57-B4D7-A942-37A0-E16604ECB50E}"/>
              </a:ext>
            </a:extLst>
          </p:cNvPr>
          <p:cNvCxnSpPr>
            <a:cxnSpLocks/>
            <a:stCxn id="8" idx="3"/>
            <a:endCxn id="23" idx="1"/>
          </p:cNvCxnSpPr>
          <p:nvPr/>
        </p:nvCxnSpPr>
        <p:spPr>
          <a:xfrm>
            <a:off x="1238876" y="5128622"/>
            <a:ext cx="2174692" cy="18179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hevron 18">
            <a:extLst>
              <a:ext uri="{FF2B5EF4-FFF2-40B4-BE49-F238E27FC236}">
                <a16:creationId xmlns:a16="http://schemas.microsoft.com/office/drawing/2014/main" id="{15DDEDF9-B57F-F096-5359-0F65509D2DD6}"/>
              </a:ext>
            </a:extLst>
          </p:cNvPr>
          <p:cNvSpPr/>
          <p:nvPr/>
        </p:nvSpPr>
        <p:spPr>
          <a:xfrm>
            <a:off x="7234363" y="5017662"/>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sp>
        <p:nvSpPr>
          <p:cNvPr id="22" name="Rounded Rectangle 21">
            <a:extLst>
              <a:ext uri="{FF2B5EF4-FFF2-40B4-BE49-F238E27FC236}">
                <a16:creationId xmlns:a16="http://schemas.microsoft.com/office/drawing/2014/main" id="{79D57614-C781-A9C4-4402-83F48ED3FF17}"/>
              </a:ext>
            </a:extLst>
          </p:cNvPr>
          <p:cNvSpPr/>
          <p:nvPr/>
        </p:nvSpPr>
        <p:spPr>
          <a:xfrm>
            <a:off x="6219359" y="4962022"/>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3" name="Chevron 22">
            <a:extLst>
              <a:ext uri="{FF2B5EF4-FFF2-40B4-BE49-F238E27FC236}">
                <a16:creationId xmlns:a16="http://schemas.microsoft.com/office/drawing/2014/main" id="{A7B15A4D-68AA-4C7A-8D51-112CE8386573}"/>
              </a:ext>
            </a:extLst>
          </p:cNvPr>
          <p:cNvSpPr/>
          <p:nvPr/>
        </p:nvSpPr>
        <p:spPr>
          <a:xfrm>
            <a:off x="3327661" y="5020132"/>
            <a:ext cx="1324179" cy="580568"/>
          </a:xfrm>
          <a:prstGeom prst="chevron">
            <a:avLst>
              <a:gd name="adj" fmla="val 14797"/>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24" name="Straight Arrow Connector 23">
            <a:extLst>
              <a:ext uri="{FF2B5EF4-FFF2-40B4-BE49-F238E27FC236}">
                <a16:creationId xmlns:a16="http://schemas.microsoft.com/office/drawing/2014/main" id="{BC1B71AB-0272-67C6-2D8F-4BAF00BBE320}"/>
              </a:ext>
            </a:extLst>
          </p:cNvPr>
          <p:cNvCxnSpPr>
            <a:cxnSpLocks/>
            <a:stCxn id="23" idx="3"/>
            <a:endCxn id="22" idx="1"/>
          </p:cNvCxnSpPr>
          <p:nvPr/>
        </p:nvCxnSpPr>
        <p:spPr>
          <a:xfrm flipV="1">
            <a:off x="4651840" y="5307946"/>
            <a:ext cx="1567519"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294DAC6-1CA2-274D-2EB3-36F7683E50F7}"/>
              </a:ext>
            </a:extLst>
          </p:cNvPr>
          <p:cNvGrpSpPr/>
          <p:nvPr/>
        </p:nvGrpSpPr>
        <p:grpSpPr>
          <a:xfrm>
            <a:off x="6565261" y="3738614"/>
            <a:ext cx="2266213" cy="1062466"/>
            <a:chOff x="6430526" y="3697022"/>
            <a:chExt cx="2486149" cy="1165578"/>
          </a:xfrm>
        </p:grpSpPr>
        <p:sp>
          <p:nvSpPr>
            <p:cNvPr id="60" name="Rectangular Callout 59">
              <a:extLst>
                <a:ext uri="{FF2B5EF4-FFF2-40B4-BE49-F238E27FC236}">
                  <a16:creationId xmlns:a16="http://schemas.microsoft.com/office/drawing/2014/main" id="{CD568B01-2BF1-D976-5A5B-554A44F9D244}"/>
                </a:ext>
              </a:extLst>
            </p:cNvPr>
            <p:cNvSpPr/>
            <p:nvPr/>
          </p:nvSpPr>
          <p:spPr>
            <a:xfrm>
              <a:off x="6430526" y="3697022"/>
              <a:ext cx="2473593" cy="1165578"/>
            </a:xfrm>
            <a:prstGeom prst="wedgeRectCallout">
              <a:avLst>
                <a:gd name="adj1" fmla="val -39461"/>
                <a:gd name="adj2" fmla="val 7321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61" name="Picture 60">
              <a:extLst>
                <a:ext uri="{FF2B5EF4-FFF2-40B4-BE49-F238E27FC236}">
                  <a16:creationId xmlns:a16="http://schemas.microsoft.com/office/drawing/2014/main" id="{7B1A2BAC-EE80-EFBB-2DC1-803A44A710E7}"/>
                </a:ext>
              </a:extLst>
            </p:cNvPr>
            <p:cNvPicPr>
              <a:picLocks noChangeAspect="1"/>
            </p:cNvPicPr>
            <p:nvPr/>
          </p:nvPicPr>
          <p:blipFill>
            <a:blip r:embed="rId3"/>
            <a:stretch>
              <a:fillRect/>
            </a:stretch>
          </p:blipFill>
          <p:spPr>
            <a:xfrm>
              <a:off x="6443082" y="3697022"/>
              <a:ext cx="2473593" cy="1155449"/>
            </a:xfrm>
            <a:prstGeom prst="rect">
              <a:avLst/>
            </a:prstGeom>
          </p:spPr>
        </p:pic>
      </p:grpSp>
      <p:sp>
        <p:nvSpPr>
          <p:cNvPr id="63" name="Rounded Rectangular Callout 62">
            <a:extLst>
              <a:ext uri="{FF2B5EF4-FFF2-40B4-BE49-F238E27FC236}">
                <a16:creationId xmlns:a16="http://schemas.microsoft.com/office/drawing/2014/main" id="{065A2F86-0BBD-0C49-C33E-280648AB8E29}"/>
              </a:ext>
            </a:extLst>
          </p:cNvPr>
          <p:cNvSpPr/>
          <p:nvPr/>
        </p:nvSpPr>
        <p:spPr>
          <a:xfrm>
            <a:off x="2615016" y="3209423"/>
            <a:ext cx="2753289" cy="1490111"/>
          </a:xfrm>
          <a:prstGeom prst="wedgeRoundRectCallout">
            <a:avLst>
              <a:gd name="adj1" fmla="val 632"/>
              <a:gd name="adj2" fmla="val 6985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err="1">
                <a:solidFill>
                  <a:schemeClr val="tx2">
                    <a:lumMod val="25000"/>
                  </a:schemeClr>
                </a:solidFill>
              </a:rPr>
              <a:t>ゲーム空間より</a:t>
            </a:r>
            <a:endParaRPr lang="en-US" dirty="0">
              <a:solidFill>
                <a:schemeClr val="tx2">
                  <a:lumMod val="25000"/>
                </a:schemeClr>
              </a:solidFill>
            </a:endParaRPr>
          </a:p>
          <a:p>
            <a:pPr algn="ctr"/>
            <a:r>
              <a:rPr lang="en-US" dirty="0">
                <a:solidFill>
                  <a:schemeClr val="tx2">
                    <a:lumMod val="25000"/>
                  </a:schemeClr>
                </a:solidFill>
              </a:rPr>
              <a:t>大きな計算空間を構築しない</a:t>
            </a:r>
            <a:endParaRPr lang="en-JP" dirty="0">
              <a:solidFill>
                <a:schemeClr val="tx2">
                  <a:lumMod val="25000"/>
                </a:schemeClr>
              </a:solidFill>
            </a:endParaRPr>
          </a:p>
        </p:txBody>
      </p:sp>
      <p:sp>
        <p:nvSpPr>
          <p:cNvPr id="49" name="Rounded Rectangle 48">
            <a:extLst>
              <a:ext uri="{FF2B5EF4-FFF2-40B4-BE49-F238E27FC236}">
                <a16:creationId xmlns:a16="http://schemas.microsoft.com/office/drawing/2014/main" id="{56A5D8BA-DA0A-B68F-A9ED-ED0223E760C7}"/>
              </a:ext>
            </a:extLst>
          </p:cNvPr>
          <p:cNvSpPr/>
          <p:nvPr/>
        </p:nvSpPr>
        <p:spPr>
          <a:xfrm>
            <a:off x="3118503" y="3850882"/>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50" name="Rounded Rectangle 49">
            <a:extLst>
              <a:ext uri="{FF2B5EF4-FFF2-40B4-BE49-F238E27FC236}">
                <a16:creationId xmlns:a16="http://schemas.microsoft.com/office/drawing/2014/main" id="{49A04E0B-D03F-68BA-102B-0506E963502B}"/>
              </a:ext>
            </a:extLst>
          </p:cNvPr>
          <p:cNvSpPr/>
          <p:nvPr/>
        </p:nvSpPr>
        <p:spPr>
          <a:xfrm>
            <a:off x="4161552" y="3855045"/>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64" name="Chevron 63">
            <a:extLst>
              <a:ext uri="{FF2B5EF4-FFF2-40B4-BE49-F238E27FC236}">
                <a16:creationId xmlns:a16="http://schemas.microsoft.com/office/drawing/2014/main" id="{4E70DA71-4D92-13F3-0E44-7D6732461B32}"/>
              </a:ext>
            </a:extLst>
          </p:cNvPr>
          <p:cNvSpPr/>
          <p:nvPr/>
        </p:nvSpPr>
        <p:spPr>
          <a:xfrm>
            <a:off x="2535486" y="6093963"/>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65" name="Chevron 64">
            <a:extLst>
              <a:ext uri="{FF2B5EF4-FFF2-40B4-BE49-F238E27FC236}">
                <a16:creationId xmlns:a16="http://schemas.microsoft.com/office/drawing/2014/main" id="{FE1C224F-8F57-BBD3-6865-BBC58508CD07}"/>
              </a:ext>
            </a:extLst>
          </p:cNvPr>
          <p:cNvSpPr/>
          <p:nvPr/>
        </p:nvSpPr>
        <p:spPr>
          <a:xfrm>
            <a:off x="3627968" y="6093963"/>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66" name="Chevron 65">
            <a:extLst>
              <a:ext uri="{FF2B5EF4-FFF2-40B4-BE49-F238E27FC236}">
                <a16:creationId xmlns:a16="http://schemas.microsoft.com/office/drawing/2014/main" id="{95DE2D1A-799B-1160-578F-572E5CD31973}"/>
              </a:ext>
            </a:extLst>
          </p:cNvPr>
          <p:cNvSpPr/>
          <p:nvPr/>
        </p:nvSpPr>
        <p:spPr>
          <a:xfrm>
            <a:off x="4766461" y="6093963"/>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67" name="TextBox 66">
            <a:extLst>
              <a:ext uri="{FF2B5EF4-FFF2-40B4-BE49-F238E27FC236}">
                <a16:creationId xmlns:a16="http://schemas.microsoft.com/office/drawing/2014/main" id="{74053214-4074-BA67-3764-982C47EE730A}"/>
              </a:ext>
            </a:extLst>
          </p:cNvPr>
          <p:cNvSpPr txBox="1"/>
          <p:nvPr/>
        </p:nvSpPr>
        <p:spPr>
          <a:xfrm>
            <a:off x="3280586" y="6230358"/>
            <a:ext cx="364202" cy="307777"/>
          </a:xfrm>
          <a:prstGeom prst="rect">
            <a:avLst/>
          </a:prstGeom>
          <a:noFill/>
        </p:spPr>
        <p:txBody>
          <a:bodyPr wrap="none" rtlCol="0">
            <a:spAutoFit/>
          </a:bodyPr>
          <a:lstStyle/>
          <a:p>
            <a:r>
              <a:rPr lang="en-JP" dirty="0"/>
              <a:t>＋</a:t>
            </a:r>
          </a:p>
        </p:txBody>
      </p:sp>
      <p:sp>
        <p:nvSpPr>
          <p:cNvPr id="68" name="TextBox 67">
            <a:extLst>
              <a:ext uri="{FF2B5EF4-FFF2-40B4-BE49-F238E27FC236}">
                <a16:creationId xmlns:a16="http://schemas.microsoft.com/office/drawing/2014/main" id="{0A7FB936-0973-E5B4-F3B0-E1B39308C25B}"/>
              </a:ext>
            </a:extLst>
          </p:cNvPr>
          <p:cNvSpPr txBox="1"/>
          <p:nvPr/>
        </p:nvSpPr>
        <p:spPr>
          <a:xfrm>
            <a:off x="4469739" y="6225794"/>
            <a:ext cx="364202" cy="307777"/>
          </a:xfrm>
          <a:prstGeom prst="rect">
            <a:avLst/>
          </a:prstGeom>
          <a:noFill/>
        </p:spPr>
        <p:txBody>
          <a:bodyPr wrap="none" rtlCol="0">
            <a:spAutoFit/>
          </a:bodyPr>
          <a:lstStyle/>
          <a:p>
            <a:r>
              <a:rPr lang="en-JP" dirty="0"/>
              <a:t>＋</a:t>
            </a:r>
          </a:p>
        </p:txBody>
      </p:sp>
      <p:sp>
        <p:nvSpPr>
          <p:cNvPr id="69" name="Equal 68">
            <a:extLst>
              <a:ext uri="{FF2B5EF4-FFF2-40B4-BE49-F238E27FC236}">
                <a16:creationId xmlns:a16="http://schemas.microsoft.com/office/drawing/2014/main" id="{75CDE890-F804-A34D-1B95-3508440DC523}"/>
              </a:ext>
            </a:extLst>
          </p:cNvPr>
          <p:cNvSpPr/>
          <p:nvPr/>
        </p:nvSpPr>
        <p:spPr>
          <a:xfrm rot="5400000">
            <a:off x="3799378" y="5585819"/>
            <a:ext cx="411653" cy="396721"/>
          </a:xfrm>
          <a:prstGeom prst="mathEqual">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72" name="&quot;No&quot; Symbol 71">
            <a:extLst>
              <a:ext uri="{FF2B5EF4-FFF2-40B4-BE49-F238E27FC236}">
                <a16:creationId xmlns:a16="http://schemas.microsoft.com/office/drawing/2014/main" id="{2900ED7B-41EE-560F-CEB9-A880B73D281E}"/>
              </a:ext>
            </a:extLst>
          </p:cNvPr>
          <p:cNvSpPr/>
          <p:nvPr/>
        </p:nvSpPr>
        <p:spPr>
          <a:xfrm>
            <a:off x="4013163" y="3763232"/>
            <a:ext cx="399813" cy="399813"/>
          </a:xfrm>
          <a:prstGeom prst="noSmoking">
            <a:avLst>
              <a:gd name="adj" fmla="val 1725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73" name="&quot;No&quot; Symbol 72">
            <a:extLst>
              <a:ext uri="{FF2B5EF4-FFF2-40B4-BE49-F238E27FC236}">
                <a16:creationId xmlns:a16="http://schemas.microsoft.com/office/drawing/2014/main" id="{CA923128-A358-1941-8B6F-16279FCE7417}"/>
              </a:ext>
            </a:extLst>
          </p:cNvPr>
          <p:cNvSpPr/>
          <p:nvPr/>
        </p:nvSpPr>
        <p:spPr>
          <a:xfrm>
            <a:off x="2985762" y="3763232"/>
            <a:ext cx="399813" cy="399813"/>
          </a:xfrm>
          <a:prstGeom prst="noSmoking">
            <a:avLst>
              <a:gd name="adj" fmla="val 1725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74" name="TextBox 73">
            <a:extLst>
              <a:ext uri="{FF2B5EF4-FFF2-40B4-BE49-F238E27FC236}">
                <a16:creationId xmlns:a16="http://schemas.microsoft.com/office/drawing/2014/main" id="{AB79691E-AF83-714A-5CB7-E766E8F08C30}"/>
              </a:ext>
            </a:extLst>
          </p:cNvPr>
          <p:cNvSpPr txBox="1"/>
          <p:nvPr/>
        </p:nvSpPr>
        <p:spPr>
          <a:xfrm>
            <a:off x="5652191" y="6394916"/>
            <a:ext cx="2031325" cy="369332"/>
          </a:xfrm>
          <a:prstGeom prst="rect">
            <a:avLst/>
          </a:prstGeom>
          <a:noFill/>
        </p:spPr>
        <p:txBody>
          <a:bodyPr wrap="none" rtlCol="0">
            <a:spAutoFit/>
          </a:bodyPr>
          <a:lstStyle/>
          <a:p>
            <a:r>
              <a:rPr lang="en-JP" sz="1800" dirty="0"/>
              <a:t>３つを一括で実行</a:t>
            </a:r>
          </a:p>
        </p:txBody>
      </p:sp>
    </p:spTree>
    <p:extLst>
      <p:ext uri="{BB962C8B-B14F-4D97-AF65-F5344CB8AC3E}">
        <p14:creationId xmlns:p14="http://schemas.microsoft.com/office/powerpoint/2010/main" val="2191401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34</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948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Lato" panose="020F0502020204030203" pitchFamily="34" charset="0"/>
                <a:cs typeface="Lato" panose="020F0502020204030203" pitchFamily="34" charset="0"/>
              </a:rPr>
              <a:t>環境モデルと監視モデルから</a:t>
            </a:r>
            <a:r>
              <a:rPr lang="ja-JP" altLang="en-US" sz="2400" i="0">
                <a:solidFill>
                  <a:schemeClr val="tx2">
                    <a:lumMod val="25000"/>
                  </a:schemeClr>
                </a:solidFill>
                <a:effectLst/>
                <a:latin typeface="Lato" panose="020F0502020204030203" pitchFamily="34" charset="0"/>
                <a:cs typeface="Lato" panose="020F0502020204030203" pitchFamily="34" charset="0"/>
              </a:rPr>
              <a:t>直接ゲーム空間構築</a:t>
            </a:r>
          </a:p>
          <a:p>
            <a:pPr>
              <a:buClr>
                <a:schemeClr val="tx2">
                  <a:lumMod val="25000"/>
                </a:schemeClr>
              </a:buClr>
              <a:buFont typeface="Wingdings" pitchFamily="2" charset="2"/>
              <a:buChar char="v"/>
            </a:pPr>
            <a:r>
              <a:rPr lang="ja-JP" altLang="en-JP" sz="2400" u="sng">
                <a:solidFill>
                  <a:srgbClr val="FF0000"/>
                </a:solidFill>
                <a:latin typeface="Lato" panose="020F0502020204030203" pitchFamily="34" charset="0"/>
                <a:cs typeface="Lato" panose="020F0502020204030203" pitchFamily="34" charset="0"/>
              </a:rPr>
              <a:t>安全性を違反する</a:t>
            </a:r>
            <a:r>
              <a:rPr lang="ja-JP" altLang="en-US" sz="2400" u="sng">
                <a:solidFill>
                  <a:srgbClr val="FF0000"/>
                </a:solidFill>
                <a:latin typeface="Lato" panose="020F0502020204030203" pitchFamily="34" charset="0"/>
                <a:cs typeface="Lato" panose="020F0502020204030203" pitchFamily="34" charset="0"/>
              </a:rPr>
              <a:t>状態の構築を回避</a:t>
            </a:r>
            <a:r>
              <a:rPr lang="ja-JP" altLang="en-US" sz="2400">
                <a:solidFill>
                  <a:schemeClr val="tx2">
                    <a:lumMod val="25000"/>
                  </a:schemeClr>
                </a:solidFill>
                <a:latin typeface="Lato" panose="020F0502020204030203" pitchFamily="34" charset="0"/>
                <a:cs typeface="Lato" panose="020F0502020204030203" pitchFamily="34" charset="0"/>
              </a:rPr>
              <a:t>しつつ，</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初期状態から順に環境モデルと監視モデルを重ね合わせる</a:t>
            </a:r>
            <a:br>
              <a:rPr lang="en-US" altLang="ja-JP" sz="2400" dirty="0">
                <a:solidFill>
                  <a:schemeClr val="tx2">
                    <a:lumMod val="25000"/>
                  </a:schemeClr>
                </a:solidFill>
                <a:latin typeface="Lato" panose="020F0502020204030203" pitchFamily="34" charset="0"/>
                <a:cs typeface="Lato" panose="020F0502020204030203" pitchFamily="34" charset="0"/>
              </a:rPr>
            </a:br>
            <a:r>
              <a:rPr lang="en-US" altLang="ja-JP" sz="2400" dirty="0">
                <a:solidFill>
                  <a:schemeClr val="tx2">
                    <a:lumMod val="25000"/>
                  </a:schemeClr>
                </a:solidFill>
                <a:latin typeface="Lato" panose="020F0502020204030203" pitchFamily="34" charset="0"/>
                <a:cs typeface="Lato" panose="020F0502020204030203" pitchFamily="34" charset="0"/>
              </a:rPr>
              <a:t>( = </a:t>
            </a:r>
            <a:r>
              <a:rPr lang="ja-JP" altLang="en-US" sz="2400">
                <a:solidFill>
                  <a:schemeClr val="tx2">
                    <a:lumMod val="25000"/>
                  </a:schemeClr>
                </a:solidFill>
                <a:latin typeface="Lato" panose="020F0502020204030203" pitchFamily="34" charset="0"/>
                <a:cs typeface="Lato" panose="020F0502020204030203" pitchFamily="34" charset="0"/>
              </a:rPr>
              <a:t>並列合成</a:t>
            </a:r>
            <a:r>
              <a:rPr lang="en-US" altLang="ja-JP" sz="2400" dirty="0">
                <a:solidFill>
                  <a:schemeClr val="tx2">
                    <a:lumMod val="25000"/>
                  </a:schemeClr>
                </a:solidFill>
                <a:latin typeface="Lato" panose="020F0502020204030203" pitchFamily="34" charset="0"/>
                <a:cs typeface="Lato" panose="020F0502020204030203" pitchFamily="34" charset="0"/>
              </a:rPr>
              <a:t> + </a:t>
            </a:r>
            <a:r>
              <a:rPr lang="ja-JP" altLang="en-US" sz="2400">
                <a:solidFill>
                  <a:schemeClr val="tx2">
                    <a:lumMod val="25000"/>
                  </a:schemeClr>
                </a:solidFill>
                <a:latin typeface="Lato" panose="020F0502020204030203" pitchFamily="34" charset="0"/>
                <a:cs typeface="Lato" panose="020F0502020204030203" pitchFamily="34" charset="0"/>
              </a:rPr>
              <a:t>改変並列合成</a:t>
            </a:r>
            <a:r>
              <a:rPr lang="en-US" altLang="ja-JP" sz="2400" dirty="0">
                <a:solidFill>
                  <a:schemeClr val="tx2">
                    <a:lumMod val="25000"/>
                  </a:schemeClr>
                </a:solidFill>
                <a:latin typeface="Lato" panose="020F0502020204030203" pitchFamily="34" charset="0"/>
                <a:cs typeface="Lato" panose="020F0502020204030203" pitchFamily="34" charset="0"/>
              </a:rPr>
              <a:t> + </a:t>
            </a:r>
            <a:r>
              <a:rPr lang="ja-JP" altLang="en-US" sz="2400">
                <a:solidFill>
                  <a:schemeClr val="tx2">
                    <a:lumMod val="25000"/>
                  </a:schemeClr>
                </a:solidFill>
                <a:latin typeface="Lato" panose="020F0502020204030203" pitchFamily="34" charset="0"/>
                <a:cs typeface="Lato" panose="020F0502020204030203" pitchFamily="34" charset="0"/>
              </a:rPr>
              <a:t>空間圧縮を一括実行</a:t>
            </a:r>
            <a:r>
              <a:rPr lang="en-US" altLang="ja-JP" sz="2400" dirty="0">
                <a:solidFill>
                  <a:schemeClr val="tx2">
                    <a:lumMod val="25000"/>
                  </a:schemeClr>
                </a:solidFill>
                <a:latin typeface="Lato" panose="020F0502020204030203" pitchFamily="34" charset="0"/>
                <a:cs typeface="Lato" panose="020F0502020204030203" pitchFamily="34" charset="0"/>
              </a:rPr>
              <a:t>)</a:t>
            </a:r>
          </a:p>
          <a:p>
            <a:pPr>
              <a:buClr>
                <a:schemeClr val="tx2">
                  <a:lumMod val="25000"/>
                </a:schemeClr>
              </a:buClr>
              <a:buFont typeface="Wingdings" pitchFamily="2" charset="2"/>
              <a:buChar char="v"/>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提案：ゲーム空間の一括構築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ectangle 1">
            <a:extLst>
              <a:ext uri="{FF2B5EF4-FFF2-40B4-BE49-F238E27FC236}">
                <a16:creationId xmlns:a16="http://schemas.microsoft.com/office/drawing/2014/main" id="{87A6179A-7511-958D-BBAA-606EFD3D3315}"/>
              </a:ext>
            </a:extLst>
          </p:cNvPr>
          <p:cNvSpPr/>
          <p:nvPr/>
        </p:nvSpPr>
        <p:spPr>
          <a:xfrm>
            <a:off x="1075571" y="5205335"/>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監視モデル(LTS)</a:t>
            </a:r>
          </a:p>
        </p:txBody>
      </p:sp>
      <p:sp>
        <p:nvSpPr>
          <p:cNvPr id="3" name="Chevron 2">
            <a:extLst>
              <a:ext uri="{FF2B5EF4-FFF2-40B4-BE49-F238E27FC236}">
                <a16:creationId xmlns:a16="http://schemas.microsoft.com/office/drawing/2014/main" id="{387F9FB3-4B02-B8BE-426F-7999C42D240E}"/>
              </a:ext>
            </a:extLst>
          </p:cNvPr>
          <p:cNvSpPr/>
          <p:nvPr/>
        </p:nvSpPr>
        <p:spPr>
          <a:xfrm>
            <a:off x="3436818" y="4780035"/>
            <a:ext cx="1775904" cy="729440"/>
          </a:xfrm>
          <a:prstGeom prst="chevron">
            <a:avLst>
              <a:gd name="adj" fmla="val 2415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b="1" dirty="0">
                <a:solidFill>
                  <a:schemeClr val="bg1"/>
                </a:solidFill>
              </a:rPr>
              <a:t>ゲーム空間の</a:t>
            </a:r>
          </a:p>
          <a:p>
            <a:pPr algn="ctr"/>
            <a:r>
              <a:rPr lang="en-JP" sz="1600" b="1" dirty="0">
                <a:solidFill>
                  <a:schemeClr val="bg1"/>
                </a:solidFill>
              </a:rPr>
              <a:t>一括構築</a:t>
            </a:r>
          </a:p>
        </p:txBody>
      </p:sp>
      <p:sp>
        <p:nvSpPr>
          <p:cNvPr id="7" name="Rectangle 6">
            <a:extLst>
              <a:ext uri="{FF2B5EF4-FFF2-40B4-BE49-F238E27FC236}">
                <a16:creationId xmlns:a16="http://schemas.microsoft.com/office/drawing/2014/main" id="{16612F4F-4ECE-85C9-E53A-002149DB7622}"/>
              </a:ext>
            </a:extLst>
          </p:cNvPr>
          <p:cNvSpPr/>
          <p:nvPr/>
        </p:nvSpPr>
        <p:spPr>
          <a:xfrm>
            <a:off x="5513540" y="4355559"/>
            <a:ext cx="2990308" cy="1578391"/>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ゲーム空間（LTS）</a:t>
            </a:r>
          </a:p>
        </p:txBody>
      </p:sp>
      <p:cxnSp>
        <p:nvCxnSpPr>
          <p:cNvPr id="8" name="Elbow Connector 7">
            <a:extLst>
              <a:ext uri="{FF2B5EF4-FFF2-40B4-BE49-F238E27FC236}">
                <a16:creationId xmlns:a16="http://schemas.microsoft.com/office/drawing/2014/main" id="{13A3BCB2-EAE1-8293-C480-2D5E782AAE64}"/>
              </a:ext>
            </a:extLst>
          </p:cNvPr>
          <p:cNvCxnSpPr>
            <a:cxnSpLocks/>
            <a:stCxn id="11" idx="3"/>
            <a:endCxn id="3" idx="1"/>
          </p:cNvCxnSpPr>
          <p:nvPr/>
        </p:nvCxnSpPr>
        <p:spPr>
          <a:xfrm>
            <a:off x="3003727" y="4557579"/>
            <a:ext cx="609280" cy="587176"/>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14AA2114-AD59-78F8-C226-345560AD947B}"/>
              </a:ext>
            </a:extLst>
          </p:cNvPr>
          <p:cNvCxnSpPr>
            <a:cxnSpLocks/>
            <a:stCxn id="2" idx="3"/>
            <a:endCxn id="3" idx="1"/>
          </p:cNvCxnSpPr>
          <p:nvPr/>
        </p:nvCxnSpPr>
        <p:spPr>
          <a:xfrm flipV="1">
            <a:off x="3003727" y="5144755"/>
            <a:ext cx="609280" cy="604202"/>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8173D5-3947-44C8-52EE-B74F0AA3CA7B}"/>
              </a:ext>
            </a:extLst>
          </p:cNvPr>
          <p:cNvCxnSpPr>
            <a:cxnSpLocks/>
          </p:cNvCxnSpPr>
          <p:nvPr/>
        </p:nvCxnSpPr>
        <p:spPr>
          <a:xfrm>
            <a:off x="4785341" y="5144755"/>
            <a:ext cx="300818" cy="0"/>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8E6BC73-1149-D3C9-041F-1D91D4E03F82}"/>
              </a:ext>
            </a:extLst>
          </p:cNvPr>
          <p:cNvSpPr/>
          <p:nvPr/>
        </p:nvSpPr>
        <p:spPr>
          <a:xfrm>
            <a:off x="1075571" y="4013957"/>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環境モデル (LTS)</a:t>
            </a:r>
          </a:p>
        </p:txBody>
      </p:sp>
      <p:pic>
        <p:nvPicPr>
          <p:cNvPr id="12" name="Picture 11">
            <a:extLst>
              <a:ext uri="{FF2B5EF4-FFF2-40B4-BE49-F238E27FC236}">
                <a16:creationId xmlns:a16="http://schemas.microsoft.com/office/drawing/2014/main" id="{BCC6AFF9-E12A-0806-3A7F-B38C6D0263F8}"/>
              </a:ext>
            </a:extLst>
          </p:cNvPr>
          <p:cNvPicPr>
            <a:picLocks noChangeAspect="1"/>
          </p:cNvPicPr>
          <p:nvPr/>
        </p:nvPicPr>
        <p:blipFill>
          <a:blip r:embed="rId3"/>
          <a:stretch>
            <a:fillRect/>
          </a:stretch>
        </p:blipFill>
        <p:spPr>
          <a:xfrm>
            <a:off x="1104426" y="4205066"/>
            <a:ext cx="1868647" cy="574968"/>
          </a:xfrm>
          <a:prstGeom prst="rect">
            <a:avLst/>
          </a:prstGeom>
        </p:spPr>
      </p:pic>
      <p:pic>
        <p:nvPicPr>
          <p:cNvPr id="14" name="Picture 13" descr="A yellow circle with black circles and black arrows&#10;&#10;Description automatically generated">
            <a:extLst>
              <a:ext uri="{FF2B5EF4-FFF2-40B4-BE49-F238E27FC236}">
                <a16:creationId xmlns:a16="http://schemas.microsoft.com/office/drawing/2014/main" id="{520FE688-79C7-54C0-FDED-59A17839086B}"/>
              </a:ext>
            </a:extLst>
          </p:cNvPr>
          <p:cNvPicPr>
            <a:picLocks noChangeAspect="1"/>
          </p:cNvPicPr>
          <p:nvPr/>
        </p:nvPicPr>
        <p:blipFill>
          <a:blip r:embed="rId4"/>
          <a:stretch>
            <a:fillRect/>
          </a:stretch>
        </p:blipFill>
        <p:spPr>
          <a:xfrm>
            <a:off x="1470389" y="5411473"/>
            <a:ext cx="1217018" cy="532445"/>
          </a:xfrm>
          <a:prstGeom prst="rect">
            <a:avLst/>
          </a:prstGeom>
        </p:spPr>
      </p:pic>
      <p:pic>
        <p:nvPicPr>
          <p:cNvPr id="28" name="Picture 27">
            <a:extLst>
              <a:ext uri="{FF2B5EF4-FFF2-40B4-BE49-F238E27FC236}">
                <a16:creationId xmlns:a16="http://schemas.microsoft.com/office/drawing/2014/main" id="{93AC648F-AD30-92B2-748B-E8E654EE2961}"/>
              </a:ext>
            </a:extLst>
          </p:cNvPr>
          <p:cNvPicPr>
            <a:picLocks noChangeAspect="1"/>
          </p:cNvPicPr>
          <p:nvPr/>
        </p:nvPicPr>
        <p:blipFill>
          <a:blip r:embed="rId5"/>
          <a:stretch>
            <a:fillRect/>
          </a:stretch>
        </p:blipFill>
        <p:spPr>
          <a:xfrm>
            <a:off x="5586256" y="4371451"/>
            <a:ext cx="2907653" cy="1358205"/>
          </a:xfrm>
          <a:prstGeom prst="rect">
            <a:avLst/>
          </a:prstGeom>
        </p:spPr>
      </p:pic>
      <p:sp>
        <p:nvSpPr>
          <p:cNvPr id="38" name="Rounded Rectangle 37">
            <a:extLst>
              <a:ext uri="{FF2B5EF4-FFF2-40B4-BE49-F238E27FC236}">
                <a16:creationId xmlns:a16="http://schemas.microsoft.com/office/drawing/2014/main" id="{FE7F29CD-F59C-1B21-FE58-0153223638B0}"/>
              </a:ext>
            </a:extLst>
          </p:cNvPr>
          <p:cNvSpPr/>
          <p:nvPr/>
        </p:nvSpPr>
        <p:spPr>
          <a:xfrm>
            <a:off x="3859241" y="3089959"/>
            <a:ext cx="3289852" cy="103392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dirty="0">
                <a:solidFill>
                  <a:schemeClr val="tx2">
                    <a:lumMod val="25000"/>
                  </a:schemeClr>
                </a:solidFill>
              </a:rPr>
              <a:t>３つを一括実行</a:t>
            </a:r>
          </a:p>
        </p:txBody>
      </p:sp>
      <p:sp>
        <p:nvSpPr>
          <p:cNvPr id="39" name="Chevron 38">
            <a:extLst>
              <a:ext uri="{FF2B5EF4-FFF2-40B4-BE49-F238E27FC236}">
                <a16:creationId xmlns:a16="http://schemas.microsoft.com/office/drawing/2014/main" id="{8D4423FF-338C-0902-3C8F-7ED27EB22CBC}"/>
              </a:ext>
            </a:extLst>
          </p:cNvPr>
          <p:cNvSpPr/>
          <p:nvPr/>
        </p:nvSpPr>
        <p:spPr>
          <a:xfrm>
            <a:off x="4029213" y="3192456"/>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40" name="Chevron 39">
            <a:extLst>
              <a:ext uri="{FF2B5EF4-FFF2-40B4-BE49-F238E27FC236}">
                <a16:creationId xmlns:a16="http://schemas.microsoft.com/office/drawing/2014/main" id="{E4899820-4C39-7F42-F1FA-DB051407D9A7}"/>
              </a:ext>
            </a:extLst>
          </p:cNvPr>
          <p:cNvSpPr/>
          <p:nvPr/>
        </p:nvSpPr>
        <p:spPr>
          <a:xfrm>
            <a:off x="5121695" y="319245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41" name="Chevron 40">
            <a:extLst>
              <a:ext uri="{FF2B5EF4-FFF2-40B4-BE49-F238E27FC236}">
                <a16:creationId xmlns:a16="http://schemas.microsoft.com/office/drawing/2014/main" id="{92DA3302-DD0E-BADE-DD09-A162C064DBC7}"/>
              </a:ext>
            </a:extLst>
          </p:cNvPr>
          <p:cNvSpPr/>
          <p:nvPr/>
        </p:nvSpPr>
        <p:spPr>
          <a:xfrm>
            <a:off x="6260188" y="319245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42" name="TextBox 41">
            <a:extLst>
              <a:ext uri="{FF2B5EF4-FFF2-40B4-BE49-F238E27FC236}">
                <a16:creationId xmlns:a16="http://schemas.microsoft.com/office/drawing/2014/main" id="{30338147-DCC9-477A-F3F5-D0C595D361E0}"/>
              </a:ext>
            </a:extLst>
          </p:cNvPr>
          <p:cNvSpPr txBox="1"/>
          <p:nvPr/>
        </p:nvSpPr>
        <p:spPr>
          <a:xfrm>
            <a:off x="4774313" y="3328851"/>
            <a:ext cx="364202" cy="307777"/>
          </a:xfrm>
          <a:prstGeom prst="rect">
            <a:avLst/>
          </a:prstGeom>
          <a:noFill/>
        </p:spPr>
        <p:txBody>
          <a:bodyPr wrap="none" rtlCol="0">
            <a:spAutoFit/>
          </a:bodyPr>
          <a:lstStyle/>
          <a:p>
            <a:r>
              <a:rPr lang="en-JP" dirty="0"/>
              <a:t>＋</a:t>
            </a:r>
          </a:p>
        </p:txBody>
      </p:sp>
      <p:sp>
        <p:nvSpPr>
          <p:cNvPr id="43" name="TextBox 42">
            <a:extLst>
              <a:ext uri="{FF2B5EF4-FFF2-40B4-BE49-F238E27FC236}">
                <a16:creationId xmlns:a16="http://schemas.microsoft.com/office/drawing/2014/main" id="{6D95797E-8492-E276-E76A-2C718154C3B5}"/>
              </a:ext>
            </a:extLst>
          </p:cNvPr>
          <p:cNvSpPr txBox="1"/>
          <p:nvPr/>
        </p:nvSpPr>
        <p:spPr>
          <a:xfrm>
            <a:off x="5963466" y="3324287"/>
            <a:ext cx="364202" cy="307777"/>
          </a:xfrm>
          <a:prstGeom prst="rect">
            <a:avLst/>
          </a:prstGeom>
          <a:noFill/>
        </p:spPr>
        <p:txBody>
          <a:bodyPr wrap="none" rtlCol="0">
            <a:spAutoFit/>
          </a:bodyPr>
          <a:lstStyle/>
          <a:p>
            <a:r>
              <a:rPr lang="en-JP" dirty="0"/>
              <a:t>＋</a:t>
            </a:r>
          </a:p>
        </p:txBody>
      </p:sp>
      <p:cxnSp>
        <p:nvCxnSpPr>
          <p:cNvPr id="45" name="Straight Arrow Connector 44">
            <a:extLst>
              <a:ext uri="{FF2B5EF4-FFF2-40B4-BE49-F238E27FC236}">
                <a16:creationId xmlns:a16="http://schemas.microsoft.com/office/drawing/2014/main" id="{01FDB556-5270-65E0-193A-98BEF0A0518A}"/>
              </a:ext>
            </a:extLst>
          </p:cNvPr>
          <p:cNvCxnSpPr>
            <a:cxnSpLocks/>
            <a:stCxn id="38" idx="2"/>
          </p:cNvCxnSpPr>
          <p:nvPr/>
        </p:nvCxnSpPr>
        <p:spPr>
          <a:xfrm flipH="1">
            <a:off x="4774313" y="4123888"/>
            <a:ext cx="729854" cy="584398"/>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86A17B4-6285-6506-9BB4-42D1C300B201}"/>
              </a:ext>
            </a:extLst>
          </p:cNvPr>
          <p:cNvCxnSpPr>
            <a:cxnSpLocks/>
            <a:stCxn id="3" idx="3"/>
            <a:endCxn id="7" idx="1"/>
          </p:cNvCxnSpPr>
          <p:nvPr/>
        </p:nvCxnSpPr>
        <p:spPr>
          <a:xfrm>
            <a:off x="5212722" y="5144755"/>
            <a:ext cx="3008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749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 Placeholder 2">
            <a:extLst>
              <a:ext uri="{FF2B5EF4-FFF2-40B4-BE49-F238E27FC236}">
                <a16:creationId xmlns:a16="http://schemas.microsoft.com/office/drawing/2014/main" id="{485AA2A6-BAC6-7C0F-04B8-FAF0F224D4B5}"/>
              </a:ext>
            </a:extLst>
          </p:cNvPr>
          <p:cNvSpPr txBox="1">
            <a:spLocks/>
          </p:cNvSpPr>
          <p:nvPr/>
        </p:nvSpPr>
        <p:spPr>
          <a:xfrm>
            <a:off x="558800" y="1065582"/>
            <a:ext cx="8585200" cy="21960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安全性を</a:t>
            </a:r>
            <a:r>
              <a:rPr lang="ja-JP" altLang="en-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違反</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する状態を回避しつつ，</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環境モデルと監視モデルをひとつに重ね合わせる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環境モデルの重ね合わせ</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並列合成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監視モデルの重ね合わせ</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改変並列合成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違反状態の圧縮</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状態圧縮</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a:t>
            </a:r>
            <a:r>
              <a:rPr lang="ja-JP" altLang="en-US" sz="2400" b="1" u="sng">
                <a:solidFill>
                  <a:srgbClr val="FF0000"/>
                </a:solidFill>
                <a:latin typeface="Lato" panose="020F0502020204030203" pitchFamily="34" charset="0"/>
                <a:ea typeface="Lato" panose="020F0502020204030203" pitchFamily="34" charset="0"/>
                <a:cs typeface="Lato" panose="020F0502020204030203" pitchFamily="34" charset="0"/>
              </a:rPr>
              <a:t>３プロセスを一括で</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行う</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Rounded Rectangle 2">
            <a:extLst>
              <a:ext uri="{FF2B5EF4-FFF2-40B4-BE49-F238E27FC236}">
                <a16:creationId xmlns:a16="http://schemas.microsoft.com/office/drawing/2014/main" id="{D1C97DBE-9501-2221-3C5C-60DB8C61685E}"/>
              </a:ext>
            </a:extLst>
          </p:cNvPr>
          <p:cNvSpPr/>
          <p:nvPr/>
        </p:nvSpPr>
        <p:spPr>
          <a:xfrm>
            <a:off x="445674" y="3672919"/>
            <a:ext cx="8472080" cy="3016116"/>
          </a:xfrm>
          <a:prstGeom prst="roundRect">
            <a:avLst>
              <a:gd name="adj" fmla="val 9096"/>
            </a:avLst>
          </a:prstGeom>
          <a:solidFill>
            <a:schemeClr val="bg1"/>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①初期状態と違反状態の構築</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②</a:t>
            </a:r>
            <a:r>
              <a:rPr lang="ja-JP" altLang="en-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初期</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状態を現在状態とする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③</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現在状態で生じる遷移とその遷移先状態を構築</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④遷移先状態が安全性を違反するならば遷移</a:t>
            </a:r>
            <a:r>
              <a:rPr lang="ja-JP" altLang="en-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先を</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構築済みの違反状態に変更する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⑤</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新たに構築された遷移先状態を現在状態とし③に戻る．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18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 </a:t>
            </a:r>
            <a: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a:t>
            </a:r>
            <a:r>
              <a:rPr lang="ja-JP" altLang="en-US" sz="200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新たに遷移先状態が複数構築されたならば各状態で並列で処理する</a:t>
            </a:r>
            <a:endParaRPr lang="en-US" altLang="ja-JP" sz="28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1F6A9F86-7939-B10B-94E3-C3DA6C5AAADE}"/>
              </a:ext>
            </a:extLst>
          </p:cNvPr>
          <p:cNvSpPr txBox="1"/>
          <p:nvPr/>
        </p:nvSpPr>
        <p:spPr>
          <a:xfrm>
            <a:off x="754142" y="3442086"/>
            <a:ext cx="2069797" cy="461665"/>
          </a:xfrm>
          <a:prstGeom prst="rect">
            <a:avLst/>
          </a:prstGeom>
          <a:solidFill>
            <a:schemeClr val="bg1"/>
          </a:solidFill>
        </p:spPr>
        <p:txBody>
          <a:bodyPr wrap="none" rtlCol="0">
            <a:spAutoFit/>
          </a:bodyPr>
          <a:lstStyle/>
          <a:p>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アルゴリズム</a:t>
            </a:r>
            <a:endParaRPr lang="en-JP" sz="2400" b="1" dirty="0">
              <a:solidFill>
                <a:schemeClr val="tx2">
                  <a:lumMod val="25000"/>
                </a:schemeClr>
              </a:solidFill>
            </a:endParaRPr>
          </a:p>
        </p:txBody>
      </p:sp>
    </p:spTree>
    <p:extLst>
      <p:ext uri="{BB962C8B-B14F-4D97-AF65-F5344CB8AC3E}">
        <p14:creationId xmlns:p14="http://schemas.microsoft.com/office/powerpoint/2010/main" val="89309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42C510E3-E35F-A2F9-33C4-63220DC071C1}"/>
              </a:ext>
            </a:extLst>
          </p:cNvPr>
          <p:cNvSpPr/>
          <p:nvPr/>
        </p:nvSpPr>
        <p:spPr>
          <a:xfrm>
            <a:off x="853006" y="3838160"/>
            <a:ext cx="597466" cy="597466"/>
          </a:xfrm>
          <a:prstGeom prst="ellipse">
            <a:avLst/>
          </a:prstGeom>
          <a:solidFill>
            <a:srgbClr val="FFFF00"/>
          </a:solidFill>
          <a:ln w="38100">
            <a:solidFill>
              <a:srgbClr val="F2015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887983" y="1510888"/>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3441299"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550A7546-3759-09EE-AB83-507518DD9380}"/>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16" name="TextBox 15">
            <a:extLst>
              <a:ext uri="{FF2B5EF4-FFF2-40B4-BE49-F238E27FC236}">
                <a16:creationId xmlns:a16="http://schemas.microsoft.com/office/drawing/2014/main" id="{85344D39-A215-8C55-DC12-70EE4ECA774C}"/>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18" name="TextBox 17">
            <a:extLst>
              <a:ext uri="{FF2B5EF4-FFF2-40B4-BE49-F238E27FC236}">
                <a16:creationId xmlns:a16="http://schemas.microsoft.com/office/drawing/2014/main" id="{A241A56E-0F13-6187-1D0A-94CF864CAC2E}"/>
              </a:ext>
            </a:extLst>
          </p:cNvPr>
          <p:cNvSpPr txBox="1"/>
          <p:nvPr/>
        </p:nvSpPr>
        <p:spPr>
          <a:xfrm>
            <a:off x="797384" y="5786667"/>
            <a:ext cx="2713824" cy="523220"/>
          </a:xfrm>
          <a:prstGeom prst="rect">
            <a:avLst/>
          </a:prstGeom>
          <a:solidFill>
            <a:srgbClr val="F20153"/>
          </a:solidFill>
        </p:spPr>
        <p:txBody>
          <a:bodyPr wrap="square">
            <a:spAutoFit/>
          </a:bodyPr>
          <a:lstStyle/>
          <a:p>
            <a:pPr marL="38100" indent="0">
              <a:buClr>
                <a:schemeClr val="tx2">
                  <a:lumMod val="25000"/>
                </a:schemeClr>
              </a:buClr>
              <a:buNone/>
            </a:pP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①初期状態と違反状態の構築</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rPr>
              <a:t>②</a:t>
            </a:r>
            <a:r>
              <a:rPr lang="ja-JP" altLang="en-JP" sz="1400">
                <a:solidFill>
                  <a:schemeClr val="bg1"/>
                </a:solidFill>
                <a:latin typeface="Lato" panose="020F0502020204030203" pitchFamily="34" charset="0"/>
                <a:ea typeface="Lato" panose="020F0502020204030203" pitchFamily="34" charset="0"/>
                <a:cs typeface="Lato" panose="020F0502020204030203" pitchFamily="34" charset="0"/>
              </a:rPr>
              <a:t>初期</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状態を現在状態とする</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44118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37</a:t>
              </a:fld>
              <a:endParaRPr lang="en" sz="3600" dirty="0">
                <a:solidFill>
                  <a:schemeClr val="bg1"/>
                </a:solidFill>
              </a:endParaRPr>
            </a:p>
          </p:txBody>
        </p:sp>
      </p:grpSp>
      <p:sp>
        <p:nvSpPr>
          <p:cNvPr id="2" name="Oval 1">
            <a:extLst>
              <a:ext uri="{FF2B5EF4-FFF2-40B4-BE49-F238E27FC236}">
                <a16:creationId xmlns:a16="http://schemas.microsoft.com/office/drawing/2014/main" id="{42C510E3-E35F-A2F9-33C4-63220DC071C1}"/>
              </a:ext>
            </a:extLst>
          </p:cNvPr>
          <p:cNvSpPr/>
          <p:nvPr/>
        </p:nvSpPr>
        <p:spPr>
          <a:xfrm>
            <a:off x="853006" y="3838160"/>
            <a:ext cx="597466" cy="597466"/>
          </a:xfrm>
          <a:prstGeom prst="ellipse">
            <a:avLst/>
          </a:prstGeom>
          <a:solidFill>
            <a:srgbClr val="FFFF00"/>
          </a:solidFill>
          <a:ln w="38100">
            <a:solidFill>
              <a:srgbClr val="F2015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887983" y="1510888"/>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3441299"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CFF785D-6203-ECF2-570C-8806444C7EED}"/>
              </a:ext>
            </a:extLst>
          </p:cNvPr>
          <p:cNvCxnSpPr>
            <a:cxnSpLocks/>
          </p:cNvCxnSpPr>
          <p:nvPr/>
        </p:nvCxnSpPr>
        <p:spPr>
          <a:xfrm>
            <a:off x="1362975" y="3925657"/>
            <a:ext cx="569262" cy="0"/>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A9EE9DB-36ED-FEA9-F659-A88E1DD2A1B1}"/>
              </a:ext>
            </a:extLst>
          </p:cNvPr>
          <p:cNvSpPr txBox="1"/>
          <p:nvPr/>
        </p:nvSpPr>
        <p:spPr>
          <a:xfrm>
            <a:off x="1270866" y="3609013"/>
            <a:ext cx="713808" cy="246221"/>
          </a:xfrm>
          <a:prstGeom prst="rect">
            <a:avLst/>
          </a:prstGeom>
          <a:noFill/>
        </p:spPr>
        <p:txBody>
          <a:bodyPr wrap="square" rtlCol="0">
            <a:spAutoFit/>
          </a:bodyPr>
          <a:lstStyle/>
          <a:p>
            <a:r>
              <a:rPr lang="en-US" sz="1000" b="1" dirty="0">
                <a:solidFill>
                  <a:srgbClr val="FF0000"/>
                </a:solidFill>
              </a:rPr>
              <a:t>r</a:t>
            </a:r>
            <a:r>
              <a:rPr lang="en-JP" sz="1000" b="1" dirty="0">
                <a:solidFill>
                  <a:srgbClr val="FF0000"/>
                </a:solidFill>
              </a:rPr>
              <a:t>eqEnter</a:t>
            </a:r>
          </a:p>
        </p:txBody>
      </p:sp>
      <p:cxnSp>
        <p:nvCxnSpPr>
          <p:cNvPr id="83" name="Straight Arrow Connector 82">
            <a:extLst>
              <a:ext uri="{FF2B5EF4-FFF2-40B4-BE49-F238E27FC236}">
                <a16:creationId xmlns:a16="http://schemas.microsoft.com/office/drawing/2014/main" id="{5CB77283-7B80-350E-F910-BE5380EE86DF}"/>
              </a:ext>
            </a:extLst>
          </p:cNvPr>
          <p:cNvCxnSpPr>
            <a:cxnSpLocks/>
          </p:cNvCxnSpPr>
          <p:nvPr/>
        </p:nvCxnSpPr>
        <p:spPr>
          <a:xfrm>
            <a:off x="940503" y="4348129"/>
            <a:ext cx="0" cy="1165714"/>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0B1C93-106F-CFC7-4589-7E37D2C69357}"/>
              </a:ext>
            </a:extLst>
          </p:cNvPr>
          <p:cNvSpPr txBox="1"/>
          <p:nvPr/>
        </p:nvSpPr>
        <p:spPr>
          <a:xfrm rot="16200000">
            <a:off x="576356" y="4792366"/>
            <a:ext cx="483301" cy="246221"/>
          </a:xfrm>
          <a:prstGeom prst="rect">
            <a:avLst/>
          </a:prstGeom>
          <a:noFill/>
        </p:spPr>
        <p:txBody>
          <a:bodyPr wrap="square" rtlCol="0">
            <a:spAutoFit/>
          </a:bodyPr>
          <a:lstStyle/>
          <a:p>
            <a:r>
              <a:rPr lang="en-US" sz="1000" b="1" dirty="0">
                <a:solidFill>
                  <a:srgbClr val="FF0000"/>
                </a:solidFill>
              </a:rPr>
              <a:t>alert</a:t>
            </a:r>
            <a:endParaRPr lang="en-JP" sz="1000" b="1" dirty="0">
              <a:solidFill>
                <a:srgbClr val="FF0000"/>
              </a:solidFill>
            </a:endParaRPr>
          </a:p>
        </p:txBody>
      </p:sp>
      <p:sp>
        <p:nvSpPr>
          <p:cNvPr id="85" name="Rounded Rectangle 84">
            <a:extLst>
              <a:ext uri="{FF2B5EF4-FFF2-40B4-BE49-F238E27FC236}">
                <a16:creationId xmlns:a16="http://schemas.microsoft.com/office/drawing/2014/main" id="{98D922FE-5B58-0A8C-4F90-BCEAC7FE5F96}"/>
              </a:ext>
            </a:extLst>
          </p:cNvPr>
          <p:cNvSpPr/>
          <p:nvPr/>
        </p:nvSpPr>
        <p:spPr>
          <a:xfrm>
            <a:off x="1074655" y="1419566"/>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Rounded Rectangle 14">
            <a:extLst>
              <a:ext uri="{FF2B5EF4-FFF2-40B4-BE49-F238E27FC236}">
                <a16:creationId xmlns:a16="http://schemas.microsoft.com/office/drawing/2014/main" id="{31054900-52D8-96BD-E9BA-ECE0DC54E1FB}"/>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16" name="TextBox 15">
            <a:extLst>
              <a:ext uri="{FF2B5EF4-FFF2-40B4-BE49-F238E27FC236}">
                <a16:creationId xmlns:a16="http://schemas.microsoft.com/office/drawing/2014/main" id="{8D9C8A21-211B-A38A-A6B1-EE4E5862C611}"/>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17" name="TextBox 16">
            <a:extLst>
              <a:ext uri="{FF2B5EF4-FFF2-40B4-BE49-F238E27FC236}">
                <a16:creationId xmlns:a16="http://schemas.microsoft.com/office/drawing/2014/main" id="{B2BA3C1F-9879-1106-9983-F175018AE17E}"/>
              </a:ext>
            </a:extLst>
          </p:cNvPr>
          <p:cNvSpPr txBox="1"/>
          <p:nvPr/>
        </p:nvSpPr>
        <p:spPr>
          <a:xfrm>
            <a:off x="809602" y="6171977"/>
            <a:ext cx="4223085" cy="307777"/>
          </a:xfrm>
          <a:prstGeom prst="rect">
            <a:avLst/>
          </a:prstGeom>
          <a:solidFill>
            <a:srgbClr val="F20153"/>
          </a:solidFill>
        </p:spPr>
        <p:txBody>
          <a:bodyPr wrap="square">
            <a:spAutoFit/>
          </a:bodyPr>
          <a:lstStyle/>
          <a:p>
            <a:pPr marL="38100" indent="0">
              <a:buClr>
                <a:schemeClr val="tx2">
                  <a:lumMod val="25000"/>
                </a:schemeClr>
              </a:buClr>
              <a:buNone/>
            </a:pPr>
            <a:r>
              <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rPr>
              <a:t>③</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現在状態で生じる遷移とその遷移先状態を構築</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1" name="Title 1">
            <a:extLst>
              <a:ext uri="{FF2B5EF4-FFF2-40B4-BE49-F238E27FC236}">
                <a16:creationId xmlns:a16="http://schemas.microsoft.com/office/drawing/2014/main" id="{E828EF79-F532-7D25-1DE4-24FFB7EEDB37}"/>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Tree>
    <p:extLst>
      <p:ext uri="{BB962C8B-B14F-4D97-AF65-F5344CB8AC3E}">
        <p14:creationId xmlns:p14="http://schemas.microsoft.com/office/powerpoint/2010/main" val="4129641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38</a:t>
              </a:fld>
              <a:endParaRPr lang="en" sz="3600" dirty="0">
                <a:solidFill>
                  <a:schemeClr val="bg1"/>
                </a:solidFill>
              </a:endParaRPr>
            </a:p>
          </p:txBody>
        </p:sp>
      </p:grpSp>
      <p:sp>
        <p:nvSpPr>
          <p:cNvPr id="2" name="Oval 1">
            <a:extLst>
              <a:ext uri="{FF2B5EF4-FFF2-40B4-BE49-F238E27FC236}">
                <a16:creationId xmlns:a16="http://schemas.microsoft.com/office/drawing/2014/main" id="{42C510E3-E35F-A2F9-33C4-63220DC071C1}"/>
              </a:ext>
            </a:extLst>
          </p:cNvPr>
          <p:cNvSpPr/>
          <p:nvPr/>
        </p:nvSpPr>
        <p:spPr>
          <a:xfrm>
            <a:off x="853006" y="383816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887983" y="1510888"/>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3441299"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CFF785D-6203-ECF2-570C-8806444C7EED}"/>
              </a:ext>
            </a:extLst>
          </p:cNvPr>
          <p:cNvCxnSpPr>
            <a:cxnSpLocks/>
          </p:cNvCxnSpPr>
          <p:nvPr/>
        </p:nvCxnSpPr>
        <p:spPr>
          <a:xfrm>
            <a:off x="1362975" y="3925657"/>
            <a:ext cx="569262" cy="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A9EE9DB-36ED-FEA9-F659-A88E1DD2A1B1}"/>
              </a:ext>
            </a:extLst>
          </p:cNvPr>
          <p:cNvSpPr txBox="1"/>
          <p:nvPr/>
        </p:nvSpPr>
        <p:spPr>
          <a:xfrm>
            <a:off x="1270866" y="3609013"/>
            <a:ext cx="713808" cy="246221"/>
          </a:xfrm>
          <a:prstGeom prst="rect">
            <a:avLst/>
          </a:prstGeom>
          <a:noFill/>
        </p:spPr>
        <p:txBody>
          <a:bodyPr wrap="square" rtlCol="0">
            <a:spAutoFit/>
          </a:bodyPr>
          <a:lstStyle/>
          <a:p>
            <a:r>
              <a:rPr lang="en-US" sz="1000" b="1" dirty="0">
                <a:solidFill>
                  <a:schemeClr val="tx1"/>
                </a:solidFill>
              </a:rPr>
              <a:t>r</a:t>
            </a:r>
            <a:r>
              <a:rPr lang="en-JP" sz="1000" b="1" dirty="0">
                <a:solidFill>
                  <a:schemeClr val="tx1"/>
                </a:solidFill>
              </a:rPr>
              <a:t>eqEnter</a:t>
            </a:r>
          </a:p>
        </p:txBody>
      </p:sp>
      <p:cxnSp>
        <p:nvCxnSpPr>
          <p:cNvPr id="83" name="Straight Arrow Connector 82">
            <a:extLst>
              <a:ext uri="{FF2B5EF4-FFF2-40B4-BE49-F238E27FC236}">
                <a16:creationId xmlns:a16="http://schemas.microsoft.com/office/drawing/2014/main" id="{5CB77283-7B80-350E-F910-BE5380EE86DF}"/>
              </a:ext>
            </a:extLst>
          </p:cNvPr>
          <p:cNvCxnSpPr>
            <a:cxnSpLocks/>
          </p:cNvCxnSpPr>
          <p:nvPr/>
        </p:nvCxnSpPr>
        <p:spPr>
          <a:xfrm>
            <a:off x="940503" y="4348129"/>
            <a:ext cx="0" cy="1165714"/>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0B1C93-106F-CFC7-4589-7E37D2C69357}"/>
              </a:ext>
            </a:extLst>
          </p:cNvPr>
          <p:cNvSpPr txBox="1"/>
          <p:nvPr/>
        </p:nvSpPr>
        <p:spPr>
          <a:xfrm rot="16200000">
            <a:off x="576356" y="4792366"/>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sp>
        <p:nvSpPr>
          <p:cNvPr id="85" name="Rounded Rectangle 84">
            <a:extLst>
              <a:ext uri="{FF2B5EF4-FFF2-40B4-BE49-F238E27FC236}">
                <a16:creationId xmlns:a16="http://schemas.microsoft.com/office/drawing/2014/main" id="{98D922FE-5B58-0A8C-4F90-BCEAC7FE5F96}"/>
              </a:ext>
            </a:extLst>
          </p:cNvPr>
          <p:cNvSpPr/>
          <p:nvPr/>
        </p:nvSpPr>
        <p:spPr>
          <a:xfrm>
            <a:off x="1074655" y="1419566"/>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Oval 86">
            <a:extLst>
              <a:ext uri="{FF2B5EF4-FFF2-40B4-BE49-F238E27FC236}">
                <a16:creationId xmlns:a16="http://schemas.microsoft.com/office/drawing/2014/main" id="{CF761452-15C0-E0DB-31EC-294E4B529486}"/>
              </a:ext>
            </a:extLst>
          </p:cNvPr>
          <p:cNvSpPr/>
          <p:nvPr/>
        </p:nvSpPr>
        <p:spPr>
          <a:xfrm>
            <a:off x="1844740" y="3838160"/>
            <a:ext cx="597466" cy="597466"/>
          </a:xfrm>
          <a:prstGeom prst="ellipse">
            <a:avLst/>
          </a:prstGeom>
          <a:solidFill>
            <a:srgbClr val="FF971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88" name="Oval 87">
            <a:extLst>
              <a:ext uri="{FF2B5EF4-FFF2-40B4-BE49-F238E27FC236}">
                <a16:creationId xmlns:a16="http://schemas.microsoft.com/office/drawing/2014/main" id="{89A34479-031B-1B86-8AAD-9E37C4B6CD72}"/>
              </a:ext>
            </a:extLst>
          </p:cNvPr>
          <p:cNvSpPr/>
          <p:nvPr/>
        </p:nvSpPr>
        <p:spPr>
          <a:xfrm>
            <a:off x="853006" y="5426346"/>
            <a:ext cx="597466" cy="597466"/>
          </a:xfrm>
          <a:prstGeom prst="ellipse">
            <a:avLst/>
          </a:prstGeom>
          <a:solidFill>
            <a:srgbClr val="FF971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15" name="Rounded Rectangle 14">
            <a:extLst>
              <a:ext uri="{FF2B5EF4-FFF2-40B4-BE49-F238E27FC236}">
                <a16:creationId xmlns:a16="http://schemas.microsoft.com/office/drawing/2014/main" id="{9CA74E07-E8DA-A640-8B67-A5CC9AE5F96E}"/>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16" name="TextBox 15">
            <a:extLst>
              <a:ext uri="{FF2B5EF4-FFF2-40B4-BE49-F238E27FC236}">
                <a16:creationId xmlns:a16="http://schemas.microsoft.com/office/drawing/2014/main" id="{70F11F43-0170-1B59-67B9-8AE68D059456}"/>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17" name="TextBox 16">
            <a:extLst>
              <a:ext uri="{FF2B5EF4-FFF2-40B4-BE49-F238E27FC236}">
                <a16:creationId xmlns:a16="http://schemas.microsoft.com/office/drawing/2014/main" id="{E021FAC8-69B4-23BD-C93A-7B0EE9D762BC}"/>
              </a:ext>
            </a:extLst>
          </p:cNvPr>
          <p:cNvSpPr txBox="1"/>
          <p:nvPr/>
        </p:nvSpPr>
        <p:spPr>
          <a:xfrm>
            <a:off x="809602" y="6171977"/>
            <a:ext cx="4223085" cy="307777"/>
          </a:xfrm>
          <a:prstGeom prst="rect">
            <a:avLst/>
          </a:prstGeom>
          <a:solidFill>
            <a:srgbClr val="F20153"/>
          </a:solidFill>
        </p:spPr>
        <p:txBody>
          <a:bodyPr wrap="square">
            <a:spAutoFit/>
          </a:bodyPr>
          <a:lstStyle/>
          <a:p>
            <a:pPr marL="38100" indent="0">
              <a:buClr>
                <a:schemeClr val="tx2">
                  <a:lumMod val="25000"/>
                </a:schemeClr>
              </a:buClr>
              <a:buNone/>
            </a:pPr>
            <a:r>
              <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rPr>
              <a:t>③</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現在状態で生じる遷移とその遷移先状態を構築</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1" name="Title 1">
            <a:extLst>
              <a:ext uri="{FF2B5EF4-FFF2-40B4-BE49-F238E27FC236}">
                <a16:creationId xmlns:a16="http://schemas.microsoft.com/office/drawing/2014/main" id="{BCDE6765-5BA2-E7F6-578E-D75CFF4EE77A}"/>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Tree>
    <p:extLst>
      <p:ext uri="{BB962C8B-B14F-4D97-AF65-F5344CB8AC3E}">
        <p14:creationId xmlns:p14="http://schemas.microsoft.com/office/powerpoint/2010/main" val="2833012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42C510E3-E35F-A2F9-33C4-63220DC071C1}"/>
              </a:ext>
            </a:extLst>
          </p:cNvPr>
          <p:cNvSpPr/>
          <p:nvPr/>
        </p:nvSpPr>
        <p:spPr>
          <a:xfrm>
            <a:off x="853006" y="383816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887983" y="1510888"/>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3441299"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CFF785D-6203-ECF2-570C-8806444C7EED}"/>
              </a:ext>
            </a:extLst>
          </p:cNvPr>
          <p:cNvCxnSpPr>
            <a:cxnSpLocks/>
          </p:cNvCxnSpPr>
          <p:nvPr/>
        </p:nvCxnSpPr>
        <p:spPr>
          <a:xfrm>
            <a:off x="1362975" y="3925657"/>
            <a:ext cx="569262" cy="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A9EE9DB-36ED-FEA9-F659-A88E1DD2A1B1}"/>
              </a:ext>
            </a:extLst>
          </p:cNvPr>
          <p:cNvSpPr txBox="1"/>
          <p:nvPr/>
        </p:nvSpPr>
        <p:spPr>
          <a:xfrm>
            <a:off x="1270866" y="3609013"/>
            <a:ext cx="713808" cy="246221"/>
          </a:xfrm>
          <a:prstGeom prst="rect">
            <a:avLst/>
          </a:prstGeom>
          <a:noFill/>
        </p:spPr>
        <p:txBody>
          <a:bodyPr wrap="square" rtlCol="0">
            <a:spAutoFit/>
          </a:bodyPr>
          <a:lstStyle/>
          <a:p>
            <a:r>
              <a:rPr lang="en-US" sz="1000" b="1" dirty="0">
                <a:solidFill>
                  <a:schemeClr val="tx1"/>
                </a:solidFill>
              </a:rPr>
              <a:t>r</a:t>
            </a:r>
            <a:r>
              <a:rPr lang="en-JP" sz="1000" b="1" dirty="0">
                <a:solidFill>
                  <a:schemeClr val="tx1"/>
                </a:solidFill>
              </a:rPr>
              <a:t>eqEnter</a:t>
            </a:r>
          </a:p>
        </p:txBody>
      </p:sp>
      <p:cxnSp>
        <p:nvCxnSpPr>
          <p:cNvPr id="83" name="Straight Arrow Connector 82">
            <a:extLst>
              <a:ext uri="{FF2B5EF4-FFF2-40B4-BE49-F238E27FC236}">
                <a16:creationId xmlns:a16="http://schemas.microsoft.com/office/drawing/2014/main" id="{5CB77283-7B80-350E-F910-BE5380EE86DF}"/>
              </a:ext>
            </a:extLst>
          </p:cNvPr>
          <p:cNvCxnSpPr>
            <a:cxnSpLocks/>
          </p:cNvCxnSpPr>
          <p:nvPr/>
        </p:nvCxnSpPr>
        <p:spPr>
          <a:xfrm>
            <a:off x="940503" y="4348129"/>
            <a:ext cx="0" cy="1165714"/>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0B1C93-106F-CFC7-4589-7E37D2C69357}"/>
              </a:ext>
            </a:extLst>
          </p:cNvPr>
          <p:cNvSpPr txBox="1"/>
          <p:nvPr/>
        </p:nvSpPr>
        <p:spPr>
          <a:xfrm rot="16200000">
            <a:off x="576356" y="4792366"/>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sp>
        <p:nvSpPr>
          <p:cNvPr id="85" name="Rounded Rectangle 84">
            <a:extLst>
              <a:ext uri="{FF2B5EF4-FFF2-40B4-BE49-F238E27FC236}">
                <a16:creationId xmlns:a16="http://schemas.microsoft.com/office/drawing/2014/main" id="{98D922FE-5B58-0A8C-4F90-BCEAC7FE5F96}"/>
              </a:ext>
            </a:extLst>
          </p:cNvPr>
          <p:cNvSpPr/>
          <p:nvPr/>
        </p:nvSpPr>
        <p:spPr>
          <a:xfrm>
            <a:off x="1074655" y="1419566"/>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Oval 86">
            <a:extLst>
              <a:ext uri="{FF2B5EF4-FFF2-40B4-BE49-F238E27FC236}">
                <a16:creationId xmlns:a16="http://schemas.microsoft.com/office/drawing/2014/main" id="{CF761452-15C0-E0DB-31EC-294E4B529486}"/>
              </a:ext>
            </a:extLst>
          </p:cNvPr>
          <p:cNvSpPr/>
          <p:nvPr/>
        </p:nvSpPr>
        <p:spPr>
          <a:xfrm>
            <a:off x="1844740" y="3838160"/>
            <a:ext cx="597466" cy="597466"/>
          </a:xfrm>
          <a:prstGeom prst="ellipse">
            <a:avLst/>
          </a:prstGeom>
          <a:solidFill>
            <a:srgbClr val="FF971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rgbClr val="F20153"/>
                </a:solidFill>
              </a:rPr>
              <a:t>(0)</a:t>
            </a:r>
            <a:endParaRPr lang="en-JP" sz="1800" b="1" dirty="0">
              <a:solidFill>
                <a:srgbClr val="F20153"/>
              </a:solidFill>
            </a:endParaRPr>
          </a:p>
        </p:txBody>
      </p:sp>
      <p:sp>
        <p:nvSpPr>
          <p:cNvPr id="88" name="Oval 87">
            <a:extLst>
              <a:ext uri="{FF2B5EF4-FFF2-40B4-BE49-F238E27FC236}">
                <a16:creationId xmlns:a16="http://schemas.microsoft.com/office/drawing/2014/main" id="{89A34479-031B-1B86-8AAD-9E37C4B6CD72}"/>
              </a:ext>
            </a:extLst>
          </p:cNvPr>
          <p:cNvSpPr/>
          <p:nvPr/>
        </p:nvSpPr>
        <p:spPr>
          <a:xfrm>
            <a:off x="853006" y="5426346"/>
            <a:ext cx="597466" cy="597466"/>
          </a:xfrm>
          <a:prstGeom prst="ellipse">
            <a:avLst/>
          </a:prstGeom>
          <a:solidFill>
            <a:srgbClr val="FF971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rgbClr val="F20153"/>
                </a:solidFill>
              </a:rPr>
              <a:t>(0)</a:t>
            </a:r>
            <a:endParaRPr lang="en-JP" sz="1600" b="1" dirty="0">
              <a:solidFill>
                <a:srgbClr val="F20153"/>
              </a:solidFill>
            </a:endParaRPr>
          </a:p>
        </p:txBody>
      </p:sp>
      <p:sp>
        <p:nvSpPr>
          <p:cNvPr id="15" name="Rounded Rectangle 14">
            <a:extLst>
              <a:ext uri="{FF2B5EF4-FFF2-40B4-BE49-F238E27FC236}">
                <a16:creationId xmlns:a16="http://schemas.microsoft.com/office/drawing/2014/main" id="{9CA74E07-E8DA-A640-8B67-A5CC9AE5F96E}"/>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16" name="TextBox 15">
            <a:extLst>
              <a:ext uri="{FF2B5EF4-FFF2-40B4-BE49-F238E27FC236}">
                <a16:creationId xmlns:a16="http://schemas.microsoft.com/office/drawing/2014/main" id="{70F11F43-0170-1B59-67B9-8AE68D059456}"/>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17" name="TextBox 16">
            <a:extLst>
              <a:ext uri="{FF2B5EF4-FFF2-40B4-BE49-F238E27FC236}">
                <a16:creationId xmlns:a16="http://schemas.microsoft.com/office/drawing/2014/main" id="{E021FAC8-69B4-23BD-C93A-7B0EE9D762BC}"/>
              </a:ext>
            </a:extLst>
          </p:cNvPr>
          <p:cNvSpPr txBox="1"/>
          <p:nvPr/>
        </p:nvSpPr>
        <p:spPr>
          <a:xfrm>
            <a:off x="809602" y="6171977"/>
            <a:ext cx="4238348" cy="523220"/>
          </a:xfrm>
          <a:prstGeom prst="rect">
            <a:avLst/>
          </a:prstGeom>
          <a:solidFill>
            <a:srgbClr val="F20153"/>
          </a:solidFill>
        </p:spPr>
        <p:txBody>
          <a:bodyPr wrap="square">
            <a:spAutoFit/>
          </a:bodyPr>
          <a:lstStyle/>
          <a:p>
            <a:pPr marL="38100" indent="0">
              <a:buClr>
                <a:schemeClr val="tx2">
                  <a:lumMod val="25000"/>
                </a:schemeClr>
              </a:buClr>
              <a:buNone/>
            </a:pP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④遷移先状態が安全性を違反するならば遷移</a:t>
            </a:r>
            <a:r>
              <a:rPr lang="ja-JP" altLang="en-JP" sz="1400">
                <a:solidFill>
                  <a:schemeClr val="bg1"/>
                </a:solidFill>
                <a:latin typeface="Lato" panose="020F0502020204030203" pitchFamily="34" charset="0"/>
                <a:ea typeface="Lato" panose="020F0502020204030203" pitchFamily="34" charset="0"/>
                <a:cs typeface="Lato" panose="020F0502020204030203" pitchFamily="34" charset="0"/>
              </a:rPr>
              <a:t>先を</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構築済みの違反状態に変更する</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6603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a:t>
              </a:fld>
              <a:endParaRPr lang="en" sz="3600" dirty="0">
                <a:solidFill>
                  <a:schemeClr val="bg1"/>
                </a:solidFill>
              </a:endParaRPr>
            </a:p>
          </p:txBody>
        </p:sp>
      </p:grpSp>
      <p:sp>
        <p:nvSpPr>
          <p:cNvPr id="12" name="Title 1">
            <a:extLst>
              <a:ext uri="{FF2B5EF4-FFF2-40B4-BE49-F238E27FC236}">
                <a16:creationId xmlns:a16="http://schemas.microsoft.com/office/drawing/2014/main" id="{F08C4F47-9938-13F6-5416-401D04F4986E}"/>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離散事象システムの開発</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&gt; </a:t>
            </a:r>
            <a:r>
              <a:rPr lang="en-US" sz="28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環境モデルの設計</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9" name="Picture 8">
            <a:extLst>
              <a:ext uri="{FF2B5EF4-FFF2-40B4-BE49-F238E27FC236}">
                <a16:creationId xmlns:a16="http://schemas.microsoft.com/office/drawing/2014/main" id="{017DE501-FD8F-BD7C-622C-2F3EDCC6A6A4}"/>
              </a:ext>
            </a:extLst>
          </p:cNvPr>
          <p:cNvPicPr>
            <a:picLocks noChangeAspect="1"/>
          </p:cNvPicPr>
          <p:nvPr/>
        </p:nvPicPr>
        <p:blipFill>
          <a:blip r:embed="rId3"/>
          <a:stretch>
            <a:fillRect/>
          </a:stretch>
        </p:blipFill>
        <p:spPr>
          <a:xfrm>
            <a:off x="3017798" y="5413323"/>
            <a:ext cx="6104936" cy="1057999"/>
          </a:xfrm>
          <a:prstGeom prst="rect">
            <a:avLst/>
          </a:prstGeom>
          <a:ln>
            <a:solidFill>
              <a:schemeClr val="accent1">
                <a:shade val="15000"/>
              </a:schemeClr>
            </a:solidFill>
          </a:ln>
        </p:spPr>
      </p:pic>
      <p:sp>
        <p:nvSpPr>
          <p:cNvPr id="10" name="Bent Arrow 9">
            <a:extLst>
              <a:ext uri="{FF2B5EF4-FFF2-40B4-BE49-F238E27FC236}">
                <a16:creationId xmlns:a16="http://schemas.microsoft.com/office/drawing/2014/main" id="{5A0AB1BD-A8E2-3AD0-67BD-6132292739BD}"/>
              </a:ext>
            </a:extLst>
          </p:cNvPr>
          <p:cNvSpPr/>
          <p:nvPr/>
        </p:nvSpPr>
        <p:spPr>
          <a:xfrm flipV="1">
            <a:off x="1509819" y="5012068"/>
            <a:ext cx="1412283" cy="1081403"/>
          </a:xfrm>
          <a:prstGeom prst="bentArrow">
            <a:avLst>
              <a:gd name="adj1" fmla="val 32217"/>
              <a:gd name="adj2" fmla="val 24510"/>
              <a:gd name="adj3" fmla="val 25000"/>
              <a:gd name="adj4" fmla="val 43750"/>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1" name="TextBox 10">
            <a:extLst>
              <a:ext uri="{FF2B5EF4-FFF2-40B4-BE49-F238E27FC236}">
                <a16:creationId xmlns:a16="http://schemas.microsoft.com/office/drawing/2014/main" id="{6E2658BD-64AC-2608-62C8-CFFE64D1C850}"/>
              </a:ext>
            </a:extLst>
          </p:cNvPr>
          <p:cNvSpPr txBox="1"/>
          <p:nvPr/>
        </p:nvSpPr>
        <p:spPr>
          <a:xfrm>
            <a:off x="1804423" y="5663525"/>
            <a:ext cx="1005403" cy="338554"/>
          </a:xfrm>
          <a:prstGeom prst="rect">
            <a:avLst/>
          </a:prstGeom>
          <a:noFill/>
        </p:spPr>
        <p:txBody>
          <a:bodyPr wrap="none" rtlCol="0">
            <a:spAutoFit/>
          </a:bodyPr>
          <a:lstStyle/>
          <a:p>
            <a:r>
              <a:rPr lang="en-JP" sz="1600" dirty="0">
                <a:solidFill>
                  <a:schemeClr val="bg1"/>
                </a:solidFill>
              </a:rPr>
              <a:t>モデル化</a:t>
            </a:r>
          </a:p>
        </p:txBody>
      </p:sp>
      <mc:AlternateContent xmlns:mc="http://schemas.openxmlformats.org/markup-compatibility/2006" xmlns:a14="http://schemas.microsoft.com/office/drawing/2010/main">
        <mc:Choice Requires="a14">
          <p:sp>
            <p:nvSpPr>
              <p:cNvPr id="13" name="Rectangular Callout 12">
                <a:extLst>
                  <a:ext uri="{FF2B5EF4-FFF2-40B4-BE49-F238E27FC236}">
                    <a16:creationId xmlns:a16="http://schemas.microsoft.com/office/drawing/2014/main" id="{AF6F6BEB-4EFB-8994-F804-216156678506}"/>
                  </a:ext>
                </a:extLst>
              </p:cNvPr>
              <p:cNvSpPr/>
              <p:nvPr/>
            </p:nvSpPr>
            <p:spPr>
              <a:xfrm>
                <a:off x="4922874" y="2736703"/>
                <a:ext cx="4019107" cy="2275365"/>
              </a:xfrm>
              <a:prstGeom prst="wedgeRectCallout">
                <a:avLst>
                  <a:gd name="adj1" fmla="val -32473"/>
                  <a:gd name="adj2" fmla="val 66792"/>
                </a:avLst>
              </a:prstGeom>
              <a:solidFill>
                <a:schemeClr val="bg1"/>
              </a:solidFill>
              <a:ln w="19050">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r>
                        <m:rPr>
                          <m:sty m:val="p"/>
                        </m:rPr>
                        <a:rPr lang="en-US" sz="3200" i="1" smtClean="0">
                          <a:solidFill>
                            <a:schemeClr val="tx2">
                              <a:lumMod val="25000"/>
                            </a:schemeClr>
                          </a:solidFill>
                          <a:latin typeface="Cambria Math" panose="02040503050406030204" pitchFamily="18" charset="0"/>
                        </a:rPr>
                        <m:t>m</m:t>
                      </m:r>
                      <m:r>
                        <a:rPr lang="en-US" sz="3200" b="0" i="1" smtClean="0">
                          <a:solidFill>
                            <a:schemeClr val="tx2">
                              <a:lumMod val="25000"/>
                            </a:schemeClr>
                          </a:solidFill>
                          <a:latin typeface="Cambria Math" panose="02040503050406030204" pitchFamily="18" charset="0"/>
                        </a:rPr>
                        <m:t>=</m:t>
                      </m:r>
                      <m:d>
                        <m:dPr>
                          <m:ctrlPr>
                            <a:rPr lang="en-US" sz="3200" b="0" i="1" smtClean="0">
                              <a:solidFill>
                                <a:schemeClr val="tx2">
                                  <a:lumMod val="25000"/>
                                </a:schemeClr>
                              </a:solidFill>
                              <a:latin typeface="Cambria Math" panose="02040503050406030204" pitchFamily="18" charset="0"/>
                            </a:rPr>
                          </m:ctrlPr>
                        </m:dPr>
                        <m:e>
                          <m:r>
                            <a:rPr lang="en-US" sz="3200" i="1">
                              <a:solidFill>
                                <a:schemeClr val="tx2">
                                  <a:lumMod val="25000"/>
                                </a:schemeClr>
                              </a:solidFill>
                              <a:latin typeface="Cambria Math" panose="02040503050406030204" pitchFamily="18" charset="0"/>
                            </a:rPr>
                            <m:t>𝑆</m:t>
                          </m:r>
                          <m:r>
                            <a:rPr lang="en-US" sz="3200" i="1">
                              <a:solidFill>
                                <a:schemeClr val="tx2">
                                  <a:lumMod val="25000"/>
                                </a:schemeClr>
                              </a:solidFill>
                              <a:latin typeface="Cambria Math" panose="02040503050406030204" pitchFamily="18" charset="0"/>
                            </a:rPr>
                            <m:t>,</m:t>
                          </m:r>
                          <m:r>
                            <a:rPr lang="en-US" sz="3200" i="1">
                              <a:solidFill>
                                <a:schemeClr val="tx2">
                                  <a:lumMod val="25000"/>
                                </a:schemeClr>
                              </a:solidFill>
                              <a:latin typeface="Cambria Math" panose="02040503050406030204" pitchFamily="18" charset="0"/>
                            </a:rPr>
                            <m:t>𝐴</m:t>
                          </m:r>
                          <m:r>
                            <a:rPr lang="en-US" sz="3200" i="1">
                              <a:solidFill>
                                <a:schemeClr val="tx2">
                                  <a:lumMod val="25000"/>
                                </a:schemeClr>
                              </a:solidFill>
                              <a:latin typeface="Cambria Math" panose="02040503050406030204" pitchFamily="18" charset="0"/>
                            </a:rPr>
                            <m:t>,∆,</m:t>
                          </m:r>
                          <m:sSub>
                            <m:sSubPr>
                              <m:ctrlPr>
                                <a:rPr lang="en-US" sz="3200" b="0" i="1" smtClean="0">
                                  <a:solidFill>
                                    <a:schemeClr val="tx2">
                                      <a:lumMod val="25000"/>
                                    </a:schemeClr>
                                  </a:solidFill>
                                  <a:latin typeface="Cambria Math" panose="02040503050406030204" pitchFamily="18" charset="0"/>
                                  <a:ea typeface="Cambria Math" panose="02040503050406030204" pitchFamily="18" charset="0"/>
                                </a:rPr>
                              </m:ctrlPr>
                            </m:sSubPr>
                            <m:e>
                              <m:r>
                                <a:rPr lang="en-US" sz="3200" b="0" i="1" smtClean="0">
                                  <a:solidFill>
                                    <a:schemeClr val="tx2">
                                      <a:lumMod val="25000"/>
                                    </a:schemeClr>
                                  </a:solidFill>
                                  <a:latin typeface="Cambria Math" panose="02040503050406030204" pitchFamily="18" charset="0"/>
                                  <a:ea typeface="Cambria Math" panose="02040503050406030204" pitchFamily="18" charset="0"/>
                                </a:rPr>
                                <m:t>𝑠</m:t>
                              </m:r>
                            </m:e>
                            <m:sub>
                              <m:r>
                                <a:rPr lang="en-US" sz="3200" b="0" i="1" smtClean="0">
                                  <a:solidFill>
                                    <a:schemeClr val="tx2">
                                      <a:lumMod val="25000"/>
                                    </a:schemeClr>
                                  </a:solidFill>
                                  <a:latin typeface="Cambria Math" panose="02040503050406030204" pitchFamily="18" charset="0"/>
                                  <a:ea typeface="Cambria Math" panose="02040503050406030204" pitchFamily="18" charset="0"/>
                                </a:rPr>
                                <m:t>0</m:t>
                              </m:r>
                            </m:sub>
                          </m:sSub>
                        </m:e>
                      </m:d>
                    </m:oMath>
                  </m:oMathPara>
                </a14:m>
                <a:endParaRPr lang="en-US" sz="2800" b="0" i="1" dirty="0">
                  <a:solidFill>
                    <a:schemeClr val="tx2">
                      <a:lumMod val="50000"/>
                    </a:schemeClr>
                  </a:solidFill>
                  <a:latin typeface="Cambria Math" panose="02040503050406030204" pitchFamily="18" charset="0"/>
                  <a:ea typeface="Cambria Math" panose="02040503050406030204" pitchFamily="18" charset="0"/>
                </a:endParaRPr>
              </a:p>
              <a:p>
                <a:r>
                  <a:rPr lang="ja-JP" altLang="en-US" sz="1800" b="0">
                    <a:solidFill>
                      <a:schemeClr val="tx2">
                        <a:lumMod val="25000"/>
                      </a:schemeClr>
                    </a:solidFill>
                  </a:rPr>
                  <a:t>　</a:t>
                </a:r>
                <a14:m>
                  <m:oMath xmlns:m="http://schemas.openxmlformats.org/officeDocument/2006/math">
                    <m:r>
                      <a:rPr lang="en-US" sz="1800" b="0" i="1" smtClean="0">
                        <a:solidFill>
                          <a:schemeClr val="tx2">
                            <a:lumMod val="25000"/>
                          </a:schemeClr>
                        </a:solidFill>
                        <a:latin typeface="Cambria Math" panose="02040503050406030204" pitchFamily="18" charset="0"/>
                      </a:rPr>
                      <m:t>𝑆</m:t>
                    </m:r>
                    <m:r>
                      <a:rPr lang="en-JP" sz="1800" i="1">
                        <a:solidFill>
                          <a:schemeClr val="tx2">
                            <a:lumMod val="25000"/>
                          </a:schemeClr>
                        </a:solidFill>
                        <a:latin typeface="Cambria Math" panose="02040503050406030204" pitchFamily="18" charset="0"/>
                      </a:rPr>
                      <m:t>：</m:t>
                    </m:r>
                  </m:oMath>
                </a14:m>
                <a:r>
                  <a:rPr lang="en-JP" sz="1800" dirty="0">
                    <a:solidFill>
                      <a:schemeClr val="tx2">
                        <a:lumMod val="25000"/>
                      </a:schemeClr>
                    </a:solidFill>
                  </a:rPr>
                  <a:t>状態</a:t>
                </a:r>
              </a:p>
              <a:p>
                <a:r>
                  <a:rPr lang="ja-JP" altLang="en-US" sz="1800" b="0">
                    <a:solidFill>
                      <a:schemeClr val="tx2">
                        <a:lumMod val="25000"/>
                      </a:schemeClr>
                    </a:solidFill>
                  </a:rPr>
                  <a:t>　</a:t>
                </a:r>
                <a14:m>
                  <m:oMath xmlns:m="http://schemas.openxmlformats.org/officeDocument/2006/math">
                    <m:r>
                      <a:rPr lang="en-US" sz="1800" b="0" i="1" smtClean="0">
                        <a:solidFill>
                          <a:schemeClr val="tx2">
                            <a:lumMod val="25000"/>
                          </a:schemeClr>
                        </a:solidFill>
                        <a:latin typeface="Cambria Math" panose="02040503050406030204" pitchFamily="18" charset="0"/>
                      </a:rPr>
                      <m:t>𝐴</m:t>
                    </m:r>
                    <m:r>
                      <a:rPr lang="en-JP" sz="1800" i="1">
                        <a:solidFill>
                          <a:schemeClr val="tx2">
                            <a:lumMod val="25000"/>
                          </a:schemeClr>
                        </a:solidFill>
                        <a:latin typeface="Cambria Math" panose="02040503050406030204" pitchFamily="18" charset="0"/>
                      </a:rPr>
                      <m:t>：</m:t>
                    </m:r>
                  </m:oMath>
                </a14:m>
                <a:r>
                  <a:rPr lang="en-JP" sz="1800" dirty="0">
                    <a:solidFill>
                      <a:schemeClr val="tx2">
                        <a:lumMod val="25000"/>
                      </a:schemeClr>
                    </a:solidFill>
                  </a:rPr>
                  <a:t>事象（</a:t>
                </a:r>
                <a14:m>
                  <m:oMath xmlns:m="http://schemas.openxmlformats.org/officeDocument/2006/math">
                    <m:sSup>
                      <m:sSupPr>
                        <m:ctrlPr>
                          <a:rPr lang="en-US" sz="1800" i="1">
                            <a:solidFill>
                              <a:schemeClr val="tx2">
                                <a:lumMod val="25000"/>
                              </a:schemeClr>
                            </a:solidFill>
                            <a:latin typeface="Cambria Math" panose="02040503050406030204" pitchFamily="18" charset="0"/>
                          </a:rPr>
                        </m:ctrlPr>
                      </m:sSupPr>
                      <m:e>
                        <m:r>
                          <a:rPr lang="en-US" sz="1800" b="0" i="1" smtClean="0">
                            <a:solidFill>
                              <a:schemeClr val="tx2">
                                <a:lumMod val="25000"/>
                              </a:schemeClr>
                            </a:solidFill>
                            <a:latin typeface="Cambria Math" panose="02040503050406030204" pitchFamily="18" charset="0"/>
                          </a:rPr>
                          <m:t>𝐴</m:t>
                        </m:r>
                        <m:r>
                          <a:rPr lang="en-US" sz="1800" b="0" i="1" smtClean="0">
                            <a:solidFill>
                              <a:schemeClr val="tx2">
                                <a:lumMod val="25000"/>
                              </a:schemeClr>
                            </a:solidFill>
                            <a:latin typeface="Cambria Math" panose="02040503050406030204" pitchFamily="18" charset="0"/>
                          </a:rPr>
                          <m:t>=</m:t>
                        </m:r>
                        <m:r>
                          <a:rPr lang="en-US" sz="1800" i="1">
                            <a:solidFill>
                              <a:schemeClr val="tx2">
                                <a:lumMod val="25000"/>
                              </a:schemeClr>
                            </a:solidFill>
                            <a:latin typeface="Cambria Math" panose="02040503050406030204" pitchFamily="18" charset="0"/>
                          </a:rPr>
                          <m:t>𝐴</m:t>
                        </m:r>
                      </m:e>
                      <m:sup>
                        <m:r>
                          <a:rPr lang="en-US" sz="1800" i="1">
                            <a:solidFill>
                              <a:schemeClr val="tx2">
                                <a:lumMod val="25000"/>
                              </a:schemeClr>
                            </a:solidFill>
                            <a:latin typeface="Cambria Math" panose="02040503050406030204" pitchFamily="18" charset="0"/>
                          </a:rPr>
                          <m:t>+</m:t>
                        </m:r>
                      </m:sup>
                    </m:sSup>
                    <m:r>
                      <a:rPr lang="en-US" sz="1800" i="1">
                        <a:solidFill>
                          <a:schemeClr val="tx2">
                            <a:lumMod val="25000"/>
                          </a:schemeClr>
                        </a:solidFill>
                        <a:latin typeface="Cambria Math" panose="02040503050406030204" pitchFamily="18" charset="0"/>
                        <a:ea typeface="Cambria Math" panose="02040503050406030204" pitchFamily="18" charset="0"/>
                      </a:rPr>
                      <m:t>∪</m:t>
                    </m:r>
                    <m:sSup>
                      <m:sSupPr>
                        <m:ctrlPr>
                          <a:rPr lang="en-US" sz="1800" i="1">
                            <a:solidFill>
                              <a:schemeClr val="tx2">
                                <a:lumMod val="25000"/>
                              </a:schemeClr>
                            </a:solidFill>
                            <a:latin typeface="Cambria Math" panose="02040503050406030204" pitchFamily="18" charset="0"/>
                          </a:rPr>
                        </m:ctrlPr>
                      </m:sSupPr>
                      <m:e>
                        <m:r>
                          <a:rPr lang="en-US" sz="1800" i="1">
                            <a:solidFill>
                              <a:schemeClr val="tx2">
                                <a:lumMod val="25000"/>
                              </a:schemeClr>
                            </a:solidFill>
                            <a:latin typeface="Cambria Math" panose="02040503050406030204" pitchFamily="18" charset="0"/>
                          </a:rPr>
                          <m:t>𝐴</m:t>
                        </m:r>
                      </m:e>
                      <m:sup>
                        <m:r>
                          <a:rPr lang="en-US" sz="1800" i="1">
                            <a:solidFill>
                              <a:schemeClr val="tx2">
                                <a:lumMod val="25000"/>
                              </a:schemeClr>
                            </a:solidFill>
                            <a:latin typeface="Cambria Math" panose="02040503050406030204" pitchFamily="18" charset="0"/>
                          </a:rPr>
                          <m:t>−</m:t>
                        </m:r>
                      </m:sup>
                    </m:sSup>
                  </m:oMath>
                </a14:m>
                <a:r>
                  <a:rPr lang="en-JP" sz="1800" dirty="0">
                    <a:solidFill>
                      <a:schemeClr val="tx2">
                        <a:lumMod val="25000"/>
                      </a:schemeClr>
                    </a:solidFill>
                  </a:rPr>
                  <a:t>）</a:t>
                </a:r>
              </a:p>
              <a:p>
                <a:r>
                  <a:rPr lang="ja-JP" altLang="en-US" sz="1800">
                    <a:solidFill>
                      <a:schemeClr val="tx2">
                        <a:lumMod val="25000"/>
                      </a:schemeClr>
                    </a:solidFill>
                  </a:rPr>
                  <a:t>　</a:t>
                </a:r>
                <a14:m>
                  <m:oMath xmlns:m="http://schemas.openxmlformats.org/officeDocument/2006/math">
                    <m:sSup>
                      <m:sSupPr>
                        <m:ctrlPr>
                          <a:rPr lang="en-US" sz="1800" i="1" smtClean="0">
                            <a:solidFill>
                              <a:schemeClr val="tx2">
                                <a:lumMod val="25000"/>
                              </a:schemeClr>
                            </a:solidFill>
                            <a:latin typeface="Cambria Math" panose="02040503050406030204" pitchFamily="18" charset="0"/>
                          </a:rPr>
                        </m:ctrlPr>
                      </m:sSupPr>
                      <m:e>
                        <m:r>
                          <a:rPr lang="en-US" sz="1800" i="1">
                            <a:solidFill>
                              <a:schemeClr val="tx2">
                                <a:lumMod val="25000"/>
                              </a:schemeClr>
                            </a:solidFill>
                            <a:latin typeface="Cambria Math" panose="02040503050406030204" pitchFamily="18" charset="0"/>
                          </a:rPr>
                          <m:t>𝐴</m:t>
                        </m:r>
                      </m:e>
                      <m:sup>
                        <m:r>
                          <a:rPr lang="en-US" sz="1800" i="1">
                            <a:solidFill>
                              <a:schemeClr val="tx2">
                                <a:lumMod val="25000"/>
                              </a:schemeClr>
                            </a:solidFill>
                            <a:latin typeface="Cambria Math" panose="02040503050406030204" pitchFamily="18" charset="0"/>
                          </a:rPr>
                          <m:t>+</m:t>
                        </m:r>
                      </m:sup>
                    </m:sSup>
                    <m:r>
                      <a:rPr lang="en-JP" sz="1800" i="1" smtClean="0">
                        <a:solidFill>
                          <a:schemeClr val="tx2">
                            <a:lumMod val="25000"/>
                          </a:schemeClr>
                        </a:solidFill>
                        <a:latin typeface="Cambria Math" panose="02040503050406030204" pitchFamily="18" charset="0"/>
                      </a:rPr>
                      <m:t>：</m:t>
                    </m:r>
                  </m:oMath>
                </a14:m>
                <a:r>
                  <a:rPr lang="en-JP" sz="1800" dirty="0">
                    <a:solidFill>
                      <a:schemeClr val="tx2">
                        <a:lumMod val="25000"/>
                      </a:schemeClr>
                    </a:solidFill>
                  </a:rPr>
                  <a:t>制御可能な事象（実線矢印）</a:t>
                </a:r>
              </a:p>
              <a:p>
                <a:r>
                  <a:rPr lang="ja-JP" altLang="en-US" sz="1800">
                    <a:solidFill>
                      <a:schemeClr val="tx2">
                        <a:lumMod val="25000"/>
                      </a:schemeClr>
                    </a:solidFill>
                  </a:rPr>
                  <a:t>　</a:t>
                </a:r>
                <a14:m>
                  <m:oMath xmlns:m="http://schemas.openxmlformats.org/officeDocument/2006/math">
                    <m:sSup>
                      <m:sSupPr>
                        <m:ctrlPr>
                          <a:rPr lang="en-US" sz="1800" i="1" smtClean="0">
                            <a:solidFill>
                              <a:schemeClr val="tx2">
                                <a:lumMod val="25000"/>
                              </a:schemeClr>
                            </a:solidFill>
                            <a:latin typeface="Cambria Math" panose="02040503050406030204" pitchFamily="18" charset="0"/>
                          </a:rPr>
                        </m:ctrlPr>
                      </m:sSupPr>
                      <m:e>
                        <m:r>
                          <a:rPr lang="en-US" sz="1800" i="1">
                            <a:solidFill>
                              <a:schemeClr val="tx2">
                                <a:lumMod val="25000"/>
                              </a:schemeClr>
                            </a:solidFill>
                            <a:latin typeface="Cambria Math" panose="02040503050406030204" pitchFamily="18" charset="0"/>
                          </a:rPr>
                          <m:t>𝐴</m:t>
                        </m:r>
                      </m:e>
                      <m:sup>
                        <m:r>
                          <a:rPr lang="en-US" sz="1800" b="0" i="1" smtClean="0">
                            <a:solidFill>
                              <a:schemeClr val="tx2">
                                <a:lumMod val="25000"/>
                              </a:schemeClr>
                            </a:solidFill>
                            <a:latin typeface="Cambria Math" panose="02040503050406030204" pitchFamily="18" charset="0"/>
                          </a:rPr>
                          <m:t>−</m:t>
                        </m:r>
                      </m:sup>
                    </m:sSup>
                    <m:r>
                      <a:rPr lang="en-JP" sz="1800" i="1">
                        <a:solidFill>
                          <a:schemeClr val="tx2">
                            <a:lumMod val="25000"/>
                          </a:schemeClr>
                        </a:solidFill>
                        <a:latin typeface="Cambria Math" panose="02040503050406030204" pitchFamily="18" charset="0"/>
                      </a:rPr>
                      <m:t>：</m:t>
                    </m:r>
                  </m:oMath>
                </a14:m>
                <a:r>
                  <a:rPr lang="en-JP" sz="1800" dirty="0">
                    <a:solidFill>
                      <a:schemeClr val="tx2">
                        <a:lumMod val="25000"/>
                      </a:schemeClr>
                    </a:solidFill>
                  </a:rPr>
                  <a:t>制御不能な事象（点線矢印）</a:t>
                </a:r>
              </a:p>
              <a:p>
                <a:r>
                  <a:rPr lang="ja-JP" altLang="en-US" sz="1800" b="0">
                    <a:solidFill>
                      <a:schemeClr val="tx2">
                        <a:lumMod val="25000"/>
                      </a:schemeClr>
                    </a:solidFill>
                    <a:latin typeface="+mn-ea"/>
                  </a:rPr>
                  <a:t>　</a:t>
                </a:r>
                <a14:m>
                  <m:oMath xmlns:m="http://schemas.openxmlformats.org/officeDocument/2006/math">
                    <m:r>
                      <a:rPr lang="en-US" sz="1800" b="0" i="1" smtClean="0">
                        <a:solidFill>
                          <a:schemeClr val="tx2">
                            <a:lumMod val="25000"/>
                          </a:schemeClr>
                        </a:solidFill>
                        <a:latin typeface="Cambria Math" panose="02040503050406030204" pitchFamily="18" charset="0"/>
                        <a:ea typeface="Cambria Math" panose="02040503050406030204" pitchFamily="18" charset="0"/>
                      </a:rPr>
                      <m:t>∆ </m:t>
                    </m:r>
                    <m:r>
                      <a:rPr lang="en-JP" sz="1800" i="1">
                        <a:solidFill>
                          <a:schemeClr val="tx2">
                            <a:lumMod val="25000"/>
                          </a:schemeClr>
                        </a:solidFill>
                        <a:latin typeface="Cambria Math" panose="02040503050406030204" pitchFamily="18" charset="0"/>
                        <a:ea typeface="Cambria Math" panose="02040503050406030204" pitchFamily="18" charset="0"/>
                      </a:rPr>
                      <m:t>：</m:t>
                    </m:r>
                  </m:oMath>
                </a14:m>
                <a:r>
                  <a:rPr lang="en-US" sz="1800" dirty="0">
                    <a:solidFill>
                      <a:schemeClr val="tx2">
                        <a:lumMod val="25000"/>
                      </a:schemeClr>
                    </a:solidFill>
                  </a:rPr>
                  <a:t> 遷移（</a:t>
                </a:r>
                <a14:m>
                  <m:oMath xmlns:m="http://schemas.openxmlformats.org/officeDocument/2006/math">
                    <m:r>
                      <a:rPr lang="en-US" sz="1800" i="1">
                        <a:solidFill>
                          <a:schemeClr val="tx2">
                            <a:lumMod val="25000"/>
                          </a:schemeClr>
                        </a:solidFill>
                        <a:latin typeface="Cambria Math" panose="02040503050406030204" pitchFamily="18" charset="0"/>
                      </a:rPr>
                      <m:t>𝑆</m:t>
                    </m:r>
                    <m:r>
                      <a:rPr lang="en-US" sz="1800" i="1" smtClean="0">
                        <a:solidFill>
                          <a:schemeClr val="tx2">
                            <a:lumMod val="25000"/>
                          </a:schemeClr>
                        </a:solidFill>
                        <a:latin typeface="Cambria Math" panose="02040503050406030204" pitchFamily="18" charset="0"/>
                        <a:ea typeface="Cambria Math" panose="02040503050406030204" pitchFamily="18" charset="0"/>
                      </a:rPr>
                      <m:t>×</m:t>
                    </m:r>
                    <m:r>
                      <a:rPr lang="en-US" sz="1800" i="1">
                        <a:solidFill>
                          <a:schemeClr val="tx2">
                            <a:lumMod val="25000"/>
                          </a:schemeClr>
                        </a:solidFill>
                        <a:latin typeface="Cambria Math" panose="02040503050406030204" pitchFamily="18" charset="0"/>
                      </a:rPr>
                      <m:t>𝐴</m:t>
                    </m:r>
                    <m:r>
                      <a:rPr lang="en-US" sz="1800" i="1">
                        <a:solidFill>
                          <a:schemeClr val="tx2">
                            <a:lumMod val="25000"/>
                          </a:schemeClr>
                        </a:solidFill>
                        <a:latin typeface="Cambria Math" panose="02040503050406030204" pitchFamily="18" charset="0"/>
                        <a:ea typeface="Cambria Math" panose="02040503050406030204" pitchFamily="18" charset="0"/>
                      </a:rPr>
                      <m:t>×</m:t>
                    </m:r>
                    <m:r>
                      <a:rPr lang="en-US" sz="1800" b="0" i="1" smtClean="0">
                        <a:solidFill>
                          <a:schemeClr val="tx2">
                            <a:lumMod val="25000"/>
                          </a:schemeClr>
                        </a:solidFill>
                        <a:latin typeface="Cambria Math" panose="02040503050406030204" pitchFamily="18" charset="0"/>
                        <a:ea typeface="Cambria Math" panose="02040503050406030204" pitchFamily="18" charset="0"/>
                      </a:rPr>
                      <m:t>𝑆</m:t>
                    </m:r>
                  </m:oMath>
                </a14:m>
                <a:r>
                  <a:rPr lang="en-JP" sz="1800" dirty="0">
                    <a:solidFill>
                      <a:schemeClr val="tx2">
                        <a:lumMod val="25000"/>
                      </a:schemeClr>
                    </a:solidFill>
                  </a:rPr>
                  <a:t>）</a:t>
                </a:r>
              </a:p>
              <a:p>
                <a:r>
                  <a:rPr lang="ja-JP" altLang="en-US" sz="1800" b="0">
                    <a:solidFill>
                      <a:schemeClr val="tx2">
                        <a:lumMod val="25000"/>
                      </a:schemeClr>
                    </a:solidFill>
                    <a:latin typeface="+mn-ea"/>
                  </a:rPr>
                  <a:t>　</a:t>
                </a:r>
                <a14:m>
                  <m:oMath xmlns:m="http://schemas.openxmlformats.org/officeDocument/2006/math">
                    <m:sSub>
                      <m:sSubPr>
                        <m:ctrlPr>
                          <a:rPr lang="en-US" sz="1800" b="0" i="1" smtClean="0">
                            <a:solidFill>
                              <a:schemeClr val="tx2">
                                <a:lumMod val="25000"/>
                              </a:schemeClr>
                            </a:solidFill>
                            <a:latin typeface="Cambria Math" panose="02040503050406030204" pitchFamily="18" charset="0"/>
                            <a:ea typeface="Cambria Math" panose="02040503050406030204" pitchFamily="18" charset="0"/>
                          </a:rPr>
                        </m:ctrlPr>
                      </m:sSubPr>
                      <m:e>
                        <m:r>
                          <a:rPr lang="en-US" sz="1800" b="0" i="1" smtClean="0">
                            <a:solidFill>
                              <a:schemeClr val="tx2">
                                <a:lumMod val="25000"/>
                              </a:schemeClr>
                            </a:solidFill>
                            <a:latin typeface="Cambria Math" panose="02040503050406030204" pitchFamily="18" charset="0"/>
                            <a:ea typeface="Cambria Math" panose="02040503050406030204" pitchFamily="18" charset="0"/>
                          </a:rPr>
                          <m:t>𝑠</m:t>
                        </m:r>
                      </m:e>
                      <m:sub>
                        <m:r>
                          <a:rPr lang="en-US" sz="1800" b="0" i="1" smtClean="0">
                            <a:solidFill>
                              <a:schemeClr val="tx2">
                                <a:lumMod val="25000"/>
                              </a:schemeClr>
                            </a:solidFill>
                            <a:latin typeface="Cambria Math" panose="02040503050406030204" pitchFamily="18" charset="0"/>
                            <a:ea typeface="Cambria Math" panose="02040503050406030204" pitchFamily="18" charset="0"/>
                          </a:rPr>
                          <m:t>0</m:t>
                        </m:r>
                      </m:sub>
                    </m:sSub>
                    <m:r>
                      <a:rPr lang="en-JP" sz="1800" i="1">
                        <a:solidFill>
                          <a:schemeClr val="tx2">
                            <a:lumMod val="25000"/>
                          </a:schemeClr>
                        </a:solidFill>
                        <a:latin typeface="Cambria Math" panose="02040503050406030204" pitchFamily="18" charset="0"/>
                        <a:ea typeface="Cambria Math" panose="02040503050406030204" pitchFamily="18" charset="0"/>
                      </a:rPr>
                      <m:t>：</m:t>
                    </m:r>
                  </m:oMath>
                </a14:m>
                <a:r>
                  <a:rPr lang="en-JP" sz="1800" dirty="0">
                    <a:solidFill>
                      <a:schemeClr val="tx2">
                        <a:lumMod val="25000"/>
                      </a:schemeClr>
                    </a:solidFill>
                  </a:rPr>
                  <a:t>初期状態（</a:t>
                </a:r>
                <a14:m>
                  <m:oMath xmlns:m="http://schemas.openxmlformats.org/officeDocument/2006/math">
                    <m:sSub>
                      <m:sSubPr>
                        <m:ctrlPr>
                          <a:rPr lang="en-US" sz="1800" i="1">
                            <a:solidFill>
                              <a:schemeClr val="tx2">
                                <a:lumMod val="25000"/>
                              </a:schemeClr>
                            </a:solidFill>
                            <a:latin typeface="Cambria Math" panose="02040503050406030204" pitchFamily="18" charset="0"/>
                            <a:ea typeface="Cambria Math" panose="02040503050406030204" pitchFamily="18" charset="0"/>
                          </a:rPr>
                        </m:ctrlPr>
                      </m:sSubPr>
                      <m:e>
                        <m:r>
                          <a:rPr lang="en-US" sz="1800" i="1">
                            <a:solidFill>
                              <a:schemeClr val="tx2">
                                <a:lumMod val="25000"/>
                              </a:schemeClr>
                            </a:solidFill>
                            <a:latin typeface="Cambria Math" panose="02040503050406030204" pitchFamily="18" charset="0"/>
                            <a:ea typeface="Cambria Math" panose="02040503050406030204" pitchFamily="18" charset="0"/>
                          </a:rPr>
                          <m:t>𝑠</m:t>
                        </m:r>
                      </m:e>
                      <m:sub>
                        <m:r>
                          <a:rPr lang="en-US" sz="1800" i="1">
                            <a:solidFill>
                              <a:schemeClr val="tx2">
                                <a:lumMod val="25000"/>
                              </a:schemeClr>
                            </a:solidFill>
                            <a:latin typeface="Cambria Math" panose="02040503050406030204" pitchFamily="18" charset="0"/>
                            <a:ea typeface="Cambria Math" panose="02040503050406030204" pitchFamily="18" charset="0"/>
                          </a:rPr>
                          <m:t>0</m:t>
                        </m:r>
                      </m:sub>
                    </m:sSub>
                    <m:r>
                      <a:rPr lang="en-US" sz="1800" i="1" smtClean="0">
                        <a:solidFill>
                          <a:schemeClr val="tx2">
                            <a:lumMod val="25000"/>
                          </a:schemeClr>
                        </a:solidFill>
                        <a:latin typeface="Cambria Math" panose="02040503050406030204" pitchFamily="18" charset="0"/>
                        <a:ea typeface="Cambria Math" panose="02040503050406030204" pitchFamily="18" charset="0"/>
                      </a:rPr>
                      <m:t>∈</m:t>
                    </m:r>
                    <m:r>
                      <a:rPr lang="en-US" sz="1800" b="0" i="1" smtClean="0">
                        <a:solidFill>
                          <a:schemeClr val="tx2">
                            <a:lumMod val="25000"/>
                          </a:schemeClr>
                        </a:solidFill>
                        <a:latin typeface="Cambria Math" panose="02040503050406030204" pitchFamily="18" charset="0"/>
                        <a:ea typeface="Cambria Math" panose="02040503050406030204" pitchFamily="18" charset="0"/>
                      </a:rPr>
                      <m:t>𝑆</m:t>
                    </m:r>
                  </m:oMath>
                </a14:m>
                <a:r>
                  <a:rPr lang="en-JP" sz="1800" dirty="0">
                    <a:solidFill>
                      <a:schemeClr val="tx2">
                        <a:lumMod val="25000"/>
                      </a:schemeClr>
                    </a:solidFill>
                  </a:rPr>
                  <a:t>）</a:t>
                </a:r>
              </a:p>
            </p:txBody>
          </p:sp>
        </mc:Choice>
        <mc:Fallback xmlns="">
          <p:sp>
            <p:nvSpPr>
              <p:cNvPr id="13" name="Rectangular Callout 12">
                <a:extLst>
                  <a:ext uri="{FF2B5EF4-FFF2-40B4-BE49-F238E27FC236}">
                    <a16:creationId xmlns:a16="http://schemas.microsoft.com/office/drawing/2014/main" id="{AF6F6BEB-4EFB-8994-F804-216156678506}"/>
                  </a:ext>
                </a:extLst>
              </p:cNvPr>
              <p:cNvSpPr>
                <a:spLocks noRot="1" noChangeAspect="1" noMove="1" noResize="1" noEditPoints="1" noAdjustHandles="1" noChangeArrowheads="1" noChangeShapeType="1" noTextEdit="1"/>
              </p:cNvSpPr>
              <p:nvPr/>
            </p:nvSpPr>
            <p:spPr>
              <a:xfrm>
                <a:off x="4922874" y="2736703"/>
                <a:ext cx="4019107" cy="2275365"/>
              </a:xfrm>
              <a:prstGeom prst="wedgeRectCallout">
                <a:avLst>
                  <a:gd name="adj1" fmla="val -32473"/>
                  <a:gd name="adj2" fmla="val 66792"/>
                </a:avLst>
              </a:prstGeom>
              <a:blipFill>
                <a:blip r:embed="rId4"/>
                <a:stretch>
                  <a:fillRect/>
                </a:stretch>
              </a:blipFill>
              <a:ln w="19050">
                <a:solidFill>
                  <a:schemeClr val="tx2">
                    <a:lumMod val="50000"/>
                  </a:schemeClr>
                </a:solidFill>
              </a:ln>
            </p:spPr>
            <p:txBody>
              <a:bodyPr/>
              <a:lstStyle/>
              <a:p>
                <a:r>
                  <a:rPr lang="en-JP">
                    <a:noFill/>
                  </a:rPr>
                  <a:t> </a:t>
                </a:r>
              </a:p>
            </p:txBody>
          </p:sp>
        </mc:Fallback>
      </mc:AlternateContent>
      <p:sp>
        <p:nvSpPr>
          <p:cNvPr id="14" name="Rectangle 13">
            <a:extLst>
              <a:ext uri="{FF2B5EF4-FFF2-40B4-BE49-F238E27FC236}">
                <a16:creationId xmlns:a16="http://schemas.microsoft.com/office/drawing/2014/main" id="{7E2E1C34-A7CD-C8A3-F15A-99F0206F7D6E}"/>
              </a:ext>
            </a:extLst>
          </p:cNvPr>
          <p:cNvSpPr/>
          <p:nvPr/>
        </p:nvSpPr>
        <p:spPr>
          <a:xfrm>
            <a:off x="4922874" y="2267642"/>
            <a:ext cx="4019107" cy="463969"/>
          </a:xfrm>
          <a:prstGeom prst="rect">
            <a:avLst/>
          </a:prstGeom>
          <a:solidFill>
            <a:schemeClr val="tx2">
              <a:lumMod val="25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dirty="0"/>
              <a:t>LTS：Labeled Transition System </a:t>
            </a:r>
            <a:r>
              <a:rPr lang="en-JP" dirty="0"/>
              <a:t>[1]</a:t>
            </a:r>
            <a:endParaRPr lang="en-JP" sz="1800" dirty="0"/>
          </a:p>
        </p:txBody>
      </p:sp>
      <p:sp>
        <p:nvSpPr>
          <p:cNvPr id="3" name="TextBox 2">
            <a:extLst>
              <a:ext uri="{FF2B5EF4-FFF2-40B4-BE49-F238E27FC236}">
                <a16:creationId xmlns:a16="http://schemas.microsoft.com/office/drawing/2014/main" id="{5747D585-9280-064F-042E-B769AB794DFC}"/>
              </a:ext>
            </a:extLst>
          </p:cNvPr>
          <p:cNvSpPr txBox="1"/>
          <p:nvPr/>
        </p:nvSpPr>
        <p:spPr>
          <a:xfrm>
            <a:off x="155232" y="6425225"/>
            <a:ext cx="8808822" cy="430887"/>
          </a:xfrm>
          <a:prstGeom prst="rect">
            <a:avLst/>
          </a:prstGeom>
          <a:noFill/>
          <a:ln>
            <a:noFill/>
          </a:ln>
        </p:spPr>
        <p:txBody>
          <a:bodyPr wrap="square" rtlCol="0">
            <a:spAutoFit/>
          </a:bodyPr>
          <a:lstStyle/>
          <a:p>
            <a:endParaRPr lang="en-US" sz="1100" b="0" i="0" dirty="0">
              <a:solidFill>
                <a:schemeClr val="tx2">
                  <a:lumMod val="50000"/>
                </a:schemeClr>
              </a:solidFill>
              <a:effectLst/>
              <a:latin typeface="+mn-lt"/>
            </a:endParaRPr>
          </a:p>
          <a:p>
            <a:r>
              <a:rPr lang="en-US" sz="1100" dirty="0">
                <a:solidFill>
                  <a:schemeClr val="tx2">
                    <a:lumMod val="50000"/>
                  </a:schemeClr>
                </a:solidFill>
                <a:latin typeface="+mn-lt"/>
              </a:rPr>
              <a:t>[</a:t>
            </a:r>
            <a:r>
              <a:rPr lang="en-US" altLang="ja-JP" sz="1100" dirty="0">
                <a:solidFill>
                  <a:schemeClr val="tx2">
                    <a:lumMod val="50000"/>
                  </a:schemeClr>
                </a:solidFill>
                <a:latin typeface="+mn-lt"/>
              </a:rPr>
              <a:t>1</a:t>
            </a:r>
            <a:r>
              <a:rPr lang="en-US" sz="1100" dirty="0">
                <a:solidFill>
                  <a:schemeClr val="tx2">
                    <a:lumMod val="50000"/>
                  </a:schemeClr>
                </a:solidFill>
                <a:latin typeface="+mn-lt"/>
              </a:rPr>
              <a:t>] Jeﬀ Magee and Jeﬀ Kramer. Concurrency: State Models and Java Programs. Wiley Publishing, 2006.</a:t>
            </a:r>
            <a:endParaRPr lang="en-JP" sz="1100" dirty="0">
              <a:solidFill>
                <a:schemeClr val="tx2">
                  <a:lumMod val="50000"/>
                </a:schemeClr>
              </a:solidFill>
              <a:latin typeface="+mn-lt"/>
            </a:endParaRPr>
          </a:p>
        </p:txBody>
      </p:sp>
      <p:sp>
        <p:nvSpPr>
          <p:cNvPr id="17" name="Text Placeholder 2">
            <a:extLst>
              <a:ext uri="{FF2B5EF4-FFF2-40B4-BE49-F238E27FC236}">
                <a16:creationId xmlns:a16="http://schemas.microsoft.com/office/drawing/2014/main" id="{EC4F3452-E740-7ECD-0E80-74062CA0BACF}"/>
              </a:ext>
            </a:extLst>
          </p:cNvPr>
          <p:cNvSpPr txBox="1">
            <a:spLocks/>
          </p:cNvSpPr>
          <p:nvPr/>
        </p:nvSpPr>
        <p:spPr>
          <a:xfrm>
            <a:off x="558800" y="1422399"/>
            <a:ext cx="8585200" cy="77466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1"/>
                </a:solidFill>
              </a:rPr>
              <a:t>環境</a:t>
            </a:r>
            <a:r>
              <a:rPr lang="ja-JP" altLang="en-US" sz="2800">
                <a:solidFill>
                  <a:schemeClr val="tx2">
                    <a:lumMod val="25000"/>
                  </a:schemeClr>
                </a:solidFill>
              </a:rPr>
              <a:t>を</a:t>
            </a:r>
            <a:r>
              <a:rPr lang="ja-JP" altLang="en-US" sz="2800" b="1" u="sng">
                <a:solidFill>
                  <a:srgbClr val="FF0000"/>
                </a:solidFill>
              </a:rPr>
              <a:t>環境モデル</a:t>
            </a:r>
            <a:r>
              <a:rPr lang="ja-JP" altLang="en-US" sz="2800">
                <a:solidFill>
                  <a:schemeClr val="tx2">
                    <a:lumMod val="25000"/>
                  </a:schemeClr>
                </a:solidFill>
              </a:rPr>
              <a:t>としてモデル化</a:t>
            </a:r>
            <a:endParaRPr lang="en-US" altLang="ja-JP" sz="2800" dirty="0">
              <a:solidFill>
                <a:schemeClr val="tx2">
                  <a:lumMod val="25000"/>
                </a:schemeClr>
              </a:solidFill>
            </a:endParaRPr>
          </a:p>
        </p:txBody>
      </p:sp>
      <p:sp>
        <p:nvSpPr>
          <p:cNvPr id="18" name="TextBox 17">
            <a:extLst>
              <a:ext uri="{FF2B5EF4-FFF2-40B4-BE49-F238E27FC236}">
                <a16:creationId xmlns:a16="http://schemas.microsoft.com/office/drawing/2014/main" id="{41589EDB-474E-6D00-5FB4-CBE83796887F}"/>
              </a:ext>
            </a:extLst>
          </p:cNvPr>
          <p:cNvSpPr txBox="1"/>
          <p:nvPr/>
        </p:nvSpPr>
        <p:spPr>
          <a:xfrm>
            <a:off x="3017798" y="5079044"/>
            <a:ext cx="1920719" cy="338554"/>
          </a:xfrm>
          <a:prstGeom prst="rect">
            <a:avLst/>
          </a:prstGeom>
          <a:noFill/>
        </p:spPr>
        <p:txBody>
          <a:bodyPr wrap="none" rtlCol="0">
            <a:spAutoFit/>
          </a:bodyPr>
          <a:lstStyle/>
          <a:p>
            <a:r>
              <a:rPr lang="en-JP" sz="1600" b="1" dirty="0"/>
              <a:t>ROOM</a:t>
            </a:r>
            <a:r>
              <a:rPr lang="en-JP" b="1" dirty="0">
                <a:solidFill>
                  <a:schemeClr val="tx1"/>
                </a:solidFill>
              </a:rPr>
              <a:t>：環境モデル</a:t>
            </a:r>
            <a:endParaRPr lang="en-JP" sz="1600" b="1" dirty="0">
              <a:solidFill>
                <a:schemeClr val="tx1"/>
              </a:solidFill>
            </a:endParaRPr>
          </a:p>
        </p:txBody>
      </p:sp>
      <p:pic>
        <p:nvPicPr>
          <p:cNvPr id="2" name="Picture 1">
            <a:extLst>
              <a:ext uri="{FF2B5EF4-FFF2-40B4-BE49-F238E27FC236}">
                <a16:creationId xmlns:a16="http://schemas.microsoft.com/office/drawing/2014/main" id="{31B3973A-D515-B7D6-8D94-90A0BA9106B2}"/>
              </a:ext>
            </a:extLst>
          </p:cNvPr>
          <p:cNvPicPr>
            <a:picLocks noChangeAspect="1"/>
          </p:cNvPicPr>
          <p:nvPr/>
        </p:nvPicPr>
        <p:blipFill>
          <a:blip r:embed="rId5"/>
          <a:stretch>
            <a:fillRect/>
          </a:stretch>
        </p:blipFill>
        <p:spPr>
          <a:xfrm>
            <a:off x="155232" y="2528814"/>
            <a:ext cx="4280676" cy="2350798"/>
          </a:xfrm>
          <a:prstGeom prst="rect">
            <a:avLst/>
          </a:prstGeom>
          <a:ln>
            <a:solidFill>
              <a:schemeClr val="tx1"/>
            </a:solidFill>
          </a:ln>
        </p:spPr>
      </p:pic>
      <p:sp>
        <p:nvSpPr>
          <p:cNvPr id="8" name="TextBox 7">
            <a:extLst>
              <a:ext uri="{FF2B5EF4-FFF2-40B4-BE49-F238E27FC236}">
                <a16:creationId xmlns:a16="http://schemas.microsoft.com/office/drawing/2014/main" id="{FF3B7ED5-0B3D-017B-9FDA-D3699938F32A}"/>
              </a:ext>
            </a:extLst>
          </p:cNvPr>
          <p:cNvSpPr txBox="1"/>
          <p:nvPr/>
        </p:nvSpPr>
        <p:spPr>
          <a:xfrm>
            <a:off x="155232" y="2232913"/>
            <a:ext cx="1620957" cy="307777"/>
          </a:xfrm>
          <a:prstGeom prst="rect">
            <a:avLst/>
          </a:prstGeom>
          <a:noFill/>
        </p:spPr>
        <p:txBody>
          <a:bodyPr wrap="none" rtlCol="0">
            <a:spAutoFit/>
          </a:bodyPr>
          <a:lstStyle/>
          <a:p>
            <a:r>
              <a:rPr lang="en-JP"/>
              <a:t>人数管理システム</a:t>
            </a:r>
          </a:p>
        </p:txBody>
      </p:sp>
    </p:spTree>
    <p:extLst>
      <p:ext uri="{BB962C8B-B14F-4D97-AF65-F5344CB8AC3E}">
        <p14:creationId xmlns:p14="http://schemas.microsoft.com/office/powerpoint/2010/main" val="573307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40</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42C510E3-E35F-A2F9-33C4-63220DC071C1}"/>
              </a:ext>
            </a:extLst>
          </p:cNvPr>
          <p:cNvSpPr/>
          <p:nvPr/>
        </p:nvSpPr>
        <p:spPr>
          <a:xfrm>
            <a:off x="853006" y="383816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1340472" y="1510888"/>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3441299"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CFF785D-6203-ECF2-570C-8806444C7EED}"/>
              </a:ext>
            </a:extLst>
          </p:cNvPr>
          <p:cNvCxnSpPr>
            <a:cxnSpLocks/>
          </p:cNvCxnSpPr>
          <p:nvPr/>
        </p:nvCxnSpPr>
        <p:spPr>
          <a:xfrm>
            <a:off x="1362975" y="3925657"/>
            <a:ext cx="569262" cy="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A9EE9DB-36ED-FEA9-F659-A88E1DD2A1B1}"/>
              </a:ext>
            </a:extLst>
          </p:cNvPr>
          <p:cNvSpPr txBox="1"/>
          <p:nvPr/>
        </p:nvSpPr>
        <p:spPr>
          <a:xfrm>
            <a:off x="1270866" y="3609013"/>
            <a:ext cx="713808" cy="246221"/>
          </a:xfrm>
          <a:prstGeom prst="rect">
            <a:avLst/>
          </a:prstGeom>
          <a:noFill/>
        </p:spPr>
        <p:txBody>
          <a:bodyPr wrap="square" rtlCol="0">
            <a:spAutoFit/>
          </a:bodyPr>
          <a:lstStyle/>
          <a:p>
            <a:r>
              <a:rPr lang="en-US" sz="1000" b="1" dirty="0">
                <a:solidFill>
                  <a:schemeClr val="tx1"/>
                </a:solidFill>
              </a:rPr>
              <a:t>r</a:t>
            </a:r>
            <a:r>
              <a:rPr lang="en-JP" sz="1000" b="1" dirty="0">
                <a:solidFill>
                  <a:schemeClr val="tx1"/>
                </a:solidFill>
              </a:rPr>
              <a:t>eqEnter</a:t>
            </a:r>
          </a:p>
        </p:txBody>
      </p:sp>
      <p:cxnSp>
        <p:nvCxnSpPr>
          <p:cNvPr id="83" name="Straight Arrow Connector 82">
            <a:extLst>
              <a:ext uri="{FF2B5EF4-FFF2-40B4-BE49-F238E27FC236}">
                <a16:creationId xmlns:a16="http://schemas.microsoft.com/office/drawing/2014/main" id="{5CB77283-7B80-350E-F910-BE5380EE86DF}"/>
              </a:ext>
            </a:extLst>
          </p:cNvPr>
          <p:cNvCxnSpPr>
            <a:cxnSpLocks/>
          </p:cNvCxnSpPr>
          <p:nvPr/>
        </p:nvCxnSpPr>
        <p:spPr>
          <a:xfrm>
            <a:off x="940503" y="4348129"/>
            <a:ext cx="0" cy="1165714"/>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0B1C93-106F-CFC7-4589-7E37D2C69357}"/>
              </a:ext>
            </a:extLst>
          </p:cNvPr>
          <p:cNvSpPr txBox="1"/>
          <p:nvPr/>
        </p:nvSpPr>
        <p:spPr>
          <a:xfrm rot="16200000">
            <a:off x="576356" y="4792366"/>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sp>
        <p:nvSpPr>
          <p:cNvPr id="85" name="Rounded Rectangle 84">
            <a:extLst>
              <a:ext uri="{FF2B5EF4-FFF2-40B4-BE49-F238E27FC236}">
                <a16:creationId xmlns:a16="http://schemas.microsoft.com/office/drawing/2014/main" id="{98D922FE-5B58-0A8C-4F90-BCEAC7FE5F96}"/>
              </a:ext>
            </a:extLst>
          </p:cNvPr>
          <p:cNvSpPr/>
          <p:nvPr/>
        </p:nvSpPr>
        <p:spPr>
          <a:xfrm>
            <a:off x="1074655" y="1419566"/>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Oval 86">
            <a:extLst>
              <a:ext uri="{FF2B5EF4-FFF2-40B4-BE49-F238E27FC236}">
                <a16:creationId xmlns:a16="http://schemas.microsoft.com/office/drawing/2014/main" id="{CF761452-15C0-E0DB-31EC-294E4B529486}"/>
              </a:ext>
            </a:extLst>
          </p:cNvPr>
          <p:cNvSpPr/>
          <p:nvPr/>
        </p:nvSpPr>
        <p:spPr>
          <a:xfrm>
            <a:off x="1844740" y="3838160"/>
            <a:ext cx="597466" cy="597466"/>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88" name="Oval 87">
            <a:extLst>
              <a:ext uri="{FF2B5EF4-FFF2-40B4-BE49-F238E27FC236}">
                <a16:creationId xmlns:a16="http://schemas.microsoft.com/office/drawing/2014/main" id="{89A34479-031B-1B86-8AAD-9E37C4B6CD72}"/>
              </a:ext>
            </a:extLst>
          </p:cNvPr>
          <p:cNvSpPr/>
          <p:nvPr/>
        </p:nvSpPr>
        <p:spPr>
          <a:xfrm>
            <a:off x="853006" y="5426346"/>
            <a:ext cx="597466" cy="597466"/>
          </a:xfrm>
          <a:prstGeom prst="ellipse">
            <a:avLst/>
          </a:prstGeom>
          <a:solidFill>
            <a:srgbClr val="FF971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16" name="Rounded Rectangle 15">
            <a:extLst>
              <a:ext uri="{FF2B5EF4-FFF2-40B4-BE49-F238E27FC236}">
                <a16:creationId xmlns:a16="http://schemas.microsoft.com/office/drawing/2014/main" id="{99760904-880E-2481-CF70-E050C66C3618}"/>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17" name="TextBox 16">
            <a:extLst>
              <a:ext uri="{FF2B5EF4-FFF2-40B4-BE49-F238E27FC236}">
                <a16:creationId xmlns:a16="http://schemas.microsoft.com/office/drawing/2014/main" id="{CC44AA7D-9107-6546-A608-EF5ABE32A653}"/>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18" name="TextBox 17">
            <a:extLst>
              <a:ext uri="{FF2B5EF4-FFF2-40B4-BE49-F238E27FC236}">
                <a16:creationId xmlns:a16="http://schemas.microsoft.com/office/drawing/2014/main" id="{F243452B-ED3B-86CA-5C66-2B46C44B53EE}"/>
              </a:ext>
            </a:extLst>
          </p:cNvPr>
          <p:cNvSpPr txBox="1"/>
          <p:nvPr/>
        </p:nvSpPr>
        <p:spPr>
          <a:xfrm>
            <a:off x="809602" y="6168692"/>
            <a:ext cx="4762368" cy="307777"/>
          </a:xfrm>
          <a:prstGeom prst="rect">
            <a:avLst/>
          </a:prstGeom>
          <a:solidFill>
            <a:srgbClr val="F20153"/>
          </a:solidFill>
        </p:spPr>
        <p:txBody>
          <a:bodyPr wrap="square" rtlCol="0">
            <a:spAutoFit/>
          </a:bodyPr>
          <a:lstStyle/>
          <a:p>
            <a:r>
              <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rPr>
              <a:t>⑤</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新たに構築された遷移先状態を現在状態とし③に戻る</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49405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41</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42C510E3-E35F-A2F9-33C4-63220DC071C1}"/>
              </a:ext>
            </a:extLst>
          </p:cNvPr>
          <p:cNvSpPr/>
          <p:nvPr/>
        </p:nvSpPr>
        <p:spPr>
          <a:xfrm>
            <a:off x="853006" y="383816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1340472" y="1510888"/>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3441299"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CFF785D-6203-ECF2-570C-8806444C7EED}"/>
              </a:ext>
            </a:extLst>
          </p:cNvPr>
          <p:cNvCxnSpPr>
            <a:cxnSpLocks/>
          </p:cNvCxnSpPr>
          <p:nvPr/>
        </p:nvCxnSpPr>
        <p:spPr>
          <a:xfrm>
            <a:off x="1362975" y="3925657"/>
            <a:ext cx="569262" cy="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A9EE9DB-36ED-FEA9-F659-A88E1DD2A1B1}"/>
              </a:ext>
            </a:extLst>
          </p:cNvPr>
          <p:cNvSpPr txBox="1"/>
          <p:nvPr/>
        </p:nvSpPr>
        <p:spPr>
          <a:xfrm>
            <a:off x="1270866" y="3609013"/>
            <a:ext cx="713808" cy="246221"/>
          </a:xfrm>
          <a:prstGeom prst="rect">
            <a:avLst/>
          </a:prstGeom>
          <a:noFill/>
        </p:spPr>
        <p:txBody>
          <a:bodyPr wrap="square" rtlCol="0">
            <a:spAutoFit/>
          </a:bodyPr>
          <a:lstStyle/>
          <a:p>
            <a:r>
              <a:rPr lang="en-US" sz="1000" b="1" dirty="0">
                <a:solidFill>
                  <a:schemeClr val="tx1"/>
                </a:solidFill>
              </a:rPr>
              <a:t>r</a:t>
            </a:r>
            <a:r>
              <a:rPr lang="en-JP" sz="1000" b="1" dirty="0">
                <a:solidFill>
                  <a:schemeClr val="tx1"/>
                </a:solidFill>
              </a:rPr>
              <a:t>eqEnter</a:t>
            </a:r>
          </a:p>
        </p:txBody>
      </p:sp>
      <p:cxnSp>
        <p:nvCxnSpPr>
          <p:cNvPr id="83" name="Straight Arrow Connector 82">
            <a:extLst>
              <a:ext uri="{FF2B5EF4-FFF2-40B4-BE49-F238E27FC236}">
                <a16:creationId xmlns:a16="http://schemas.microsoft.com/office/drawing/2014/main" id="{5CB77283-7B80-350E-F910-BE5380EE86DF}"/>
              </a:ext>
            </a:extLst>
          </p:cNvPr>
          <p:cNvCxnSpPr>
            <a:cxnSpLocks/>
          </p:cNvCxnSpPr>
          <p:nvPr/>
        </p:nvCxnSpPr>
        <p:spPr>
          <a:xfrm>
            <a:off x="940503" y="4348129"/>
            <a:ext cx="0" cy="1165714"/>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0B1C93-106F-CFC7-4589-7E37D2C69357}"/>
              </a:ext>
            </a:extLst>
          </p:cNvPr>
          <p:cNvSpPr txBox="1"/>
          <p:nvPr/>
        </p:nvSpPr>
        <p:spPr>
          <a:xfrm rot="16200000">
            <a:off x="576356" y="4792366"/>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sp>
        <p:nvSpPr>
          <p:cNvPr id="85" name="Rounded Rectangle 84">
            <a:extLst>
              <a:ext uri="{FF2B5EF4-FFF2-40B4-BE49-F238E27FC236}">
                <a16:creationId xmlns:a16="http://schemas.microsoft.com/office/drawing/2014/main" id="{98D922FE-5B58-0A8C-4F90-BCEAC7FE5F96}"/>
              </a:ext>
            </a:extLst>
          </p:cNvPr>
          <p:cNvSpPr/>
          <p:nvPr/>
        </p:nvSpPr>
        <p:spPr>
          <a:xfrm>
            <a:off x="1112363" y="1758929"/>
            <a:ext cx="319739" cy="12073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Oval 86">
            <a:extLst>
              <a:ext uri="{FF2B5EF4-FFF2-40B4-BE49-F238E27FC236}">
                <a16:creationId xmlns:a16="http://schemas.microsoft.com/office/drawing/2014/main" id="{CF761452-15C0-E0DB-31EC-294E4B529486}"/>
              </a:ext>
            </a:extLst>
          </p:cNvPr>
          <p:cNvSpPr/>
          <p:nvPr/>
        </p:nvSpPr>
        <p:spPr>
          <a:xfrm>
            <a:off x="1844740" y="3838160"/>
            <a:ext cx="597466" cy="597466"/>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88" name="Oval 87">
            <a:extLst>
              <a:ext uri="{FF2B5EF4-FFF2-40B4-BE49-F238E27FC236}">
                <a16:creationId xmlns:a16="http://schemas.microsoft.com/office/drawing/2014/main" id="{89A34479-031B-1B86-8AAD-9E37C4B6CD72}"/>
              </a:ext>
            </a:extLst>
          </p:cNvPr>
          <p:cNvSpPr/>
          <p:nvPr/>
        </p:nvSpPr>
        <p:spPr>
          <a:xfrm>
            <a:off x="853006" y="5426346"/>
            <a:ext cx="597466" cy="597466"/>
          </a:xfrm>
          <a:prstGeom prst="ellipse">
            <a:avLst/>
          </a:prstGeom>
          <a:solidFill>
            <a:srgbClr val="FF971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cxnSp>
        <p:nvCxnSpPr>
          <p:cNvPr id="15" name="Straight Arrow Connector 14">
            <a:extLst>
              <a:ext uri="{FF2B5EF4-FFF2-40B4-BE49-F238E27FC236}">
                <a16:creationId xmlns:a16="http://schemas.microsoft.com/office/drawing/2014/main" id="{D201DAB7-CF74-70D2-F13E-1798986396DC}"/>
              </a:ext>
            </a:extLst>
          </p:cNvPr>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D14A77-791B-6AEF-28C9-F08233205D1C}"/>
              </a:ext>
            </a:extLst>
          </p:cNvPr>
          <p:cNvCxnSpPr/>
          <p:nvPr/>
        </p:nvCxnSpPr>
        <p:spPr>
          <a:xfrm>
            <a:off x="2354709" y="3925657"/>
            <a:ext cx="569262"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B6FB65-59B2-31A0-A652-B0DDA2F24282}"/>
              </a:ext>
            </a:extLst>
          </p:cNvPr>
          <p:cNvCxnSpPr>
            <a:cxnSpLocks/>
          </p:cNvCxnSpPr>
          <p:nvPr/>
        </p:nvCxnSpPr>
        <p:spPr>
          <a:xfrm flipH="1">
            <a:off x="1362975" y="4348129"/>
            <a:ext cx="569262"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6FB7A3C-BFF3-1310-056B-678D5237E930}"/>
              </a:ext>
            </a:extLst>
          </p:cNvPr>
          <p:cNvSpPr txBox="1"/>
          <p:nvPr/>
        </p:nvSpPr>
        <p:spPr>
          <a:xfrm>
            <a:off x="2336421" y="3609013"/>
            <a:ext cx="504298" cy="246221"/>
          </a:xfrm>
          <a:prstGeom prst="rect">
            <a:avLst/>
          </a:prstGeom>
          <a:noFill/>
        </p:spPr>
        <p:txBody>
          <a:bodyPr wrap="square" rtlCol="0">
            <a:spAutoFit/>
          </a:bodyPr>
          <a:lstStyle/>
          <a:p>
            <a:r>
              <a:rPr lang="en-US" sz="1000" b="1" dirty="0">
                <a:solidFill>
                  <a:srgbClr val="F20153"/>
                </a:solidFill>
              </a:rPr>
              <a:t>allow</a:t>
            </a:r>
            <a:endParaRPr lang="en-JP" sz="1000" b="1" dirty="0">
              <a:solidFill>
                <a:srgbClr val="F20153"/>
              </a:solidFill>
            </a:endParaRPr>
          </a:p>
        </p:txBody>
      </p:sp>
      <p:sp>
        <p:nvSpPr>
          <p:cNvPr id="19" name="TextBox 18">
            <a:extLst>
              <a:ext uri="{FF2B5EF4-FFF2-40B4-BE49-F238E27FC236}">
                <a16:creationId xmlns:a16="http://schemas.microsoft.com/office/drawing/2014/main" id="{F18E8E4C-4DF2-5374-AD57-C85719BA9AB8}"/>
              </a:ext>
            </a:extLst>
          </p:cNvPr>
          <p:cNvSpPr txBox="1"/>
          <p:nvPr/>
        </p:nvSpPr>
        <p:spPr>
          <a:xfrm>
            <a:off x="1441904" y="4343361"/>
            <a:ext cx="483300" cy="246221"/>
          </a:xfrm>
          <a:prstGeom prst="rect">
            <a:avLst/>
          </a:prstGeom>
          <a:noFill/>
        </p:spPr>
        <p:txBody>
          <a:bodyPr wrap="square" rtlCol="0">
            <a:spAutoFit/>
          </a:bodyPr>
          <a:lstStyle/>
          <a:p>
            <a:r>
              <a:rPr lang="en-US" sz="1000" b="1" dirty="0">
                <a:solidFill>
                  <a:srgbClr val="F20153"/>
                </a:solidFill>
              </a:rPr>
              <a:t>d</a:t>
            </a:r>
            <a:r>
              <a:rPr lang="en-JP" sz="1000" b="1" dirty="0">
                <a:solidFill>
                  <a:srgbClr val="F20153"/>
                </a:solidFill>
              </a:rPr>
              <a:t>eny</a:t>
            </a:r>
          </a:p>
        </p:txBody>
      </p:sp>
      <p:cxnSp>
        <p:nvCxnSpPr>
          <p:cNvPr id="22" name="Straight Arrow Connector 21">
            <a:extLst>
              <a:ext uri="{FF2B5EF4-FFF2-40B4-BE49-F238E27FC236}">
                <a16:creationId xmlns:a16="http://schemas.microsoft.com/office/drawing/2014/main" id="{F7CA8A7A-FBBE-9684-EC40-2962847E5C7D}"/>
              </a:ext>
            </a:extLst>
          </p:cNvPr>
          <p:cNvCxnSpPr>
            <a:cxnSpLocks/>
          </p:cNvCxnSpPr>
          <p:nvPr/>
        </p:nvCxnSpPr>
        <p:spPr>
          <a:xfrm>
            <a:off x="1932237" y="4348129"/>
            <a:ext cx="0" cy="1165714"/>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BA36245-8691-7F87-EBA7-0297992160AE}"/>
              </a:ext>
            </a:extLst>
          </p:cNvPr>
          <p:cNvSpPr txBox="1"/>
          <p:nvPr/>
        </p:nvSpPr>
        <p:spPr>
          <a:xfrm rot="16200000">
            <a:off x="1568292" y="4791970"/>
            <a:ext cx="483301" cy="246221"/>
          </a:xfrm>
          <a:prstGeom prst="rect">
            <a:avLst/>
          </a:prstGeom>
          <a:noFill/>
        </p:spPr>
        <p:txBody>
          <a:bodyPr wrap="square" rtlCol="0">
            <a:spAutoFit/>
          </a:bodyPr>
          <a:lstStyle/>
          <a:p>
            <a:r>
              <a:rPr lang="en-US" sz="1000" b="1" dirty="0">
                <a:solidFill>
                  <a:srgbClr val="F20153"/>
                </a:solidFill>
              </a:rPr>
              <a:t>alert</a:t>
            </a:r>
            <a:endParaRPr lang="en-JP" sz="1000" b="1" dirty="0">
              <a:solidFill>
                <a:srgbClr val="F20153"/>
              </a:solidFill>
            </a:endParaRPr>
          </a:p>
        </p:txBody>
      </p:sp>
      <p:sp>
        <p:nvSpPr>
          <p:cNvPr id="26" name="Rounded Rectangle 25">
            <a:extLst>
              <a:ext uri="{FF2B5EF4-FFF2-40B4-BE49-F238E27FC236}">
                <a16:creationId xmlns:a16="http://schemas.microsoft.com/office/drawing/2014/main" id="{943A2D9B-C8B7-0CDD-7255-E6578E10CA7D}"/>
              </a:ext>
            </a:extLst>
          </p:cNvPr>
          <p:cNvSpPr/>
          <p:nvPr/>
        </p:nvSpPr>
        <p:spPr>
          <a:xfrm>
            <a:off x="1500359" y="1419400"/>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 name="Rounded Rectangle 29">
            <a:extLst>
              <a:ext uri="{FF2B5EF4-FFF2-40B4-BE49-F238E27FC236}">
                <a16:creationId xmlns:a16="http://schemas.microsoft.com/office/drawing/2014/main" id="{603DBD87-1F49-7845-DF3F-6D45ADDE7D61}"/>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31" name="TextBox 30">
            <a:extLst>
              <a:ext uri="{FF2B5EF4-FFF2-40B4-BE49-F238E27FC236}">
                <a16:creationId xmlns:a16="http://schemas.microsoft.com/office/drawing/2014/main" id="{492F9C3B-151D-4143-8EAD-5340096D5659}"/>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32" name="TextBox 31">
            <a:extLst>
              <a:ext uri="{FF2B5EF4-FFF2-40B4-BE49-F238E27FC236}">
                <a16:creationId xmlns:a16="http://schemas.microsoft.com/office/drawing/2014/main" id="{E846F8E5-DB8B-180A-1F9A-0F57A5E6DA07}"/>
              </a:ext>
            </a:extLst>
          </p:cNvPr>
          <p:cNvSpPr txBox="1"/>
          <p:nvPr/>
        </p:nvSpPr>
        <p:spPr>
          <a:xfrm>
            <a:off x="809602" y="6171977"/>
            <a:ext cx="4223085" cy="307777"/>
          </a:xfrm>
          <a:prstGeom prst="rect">
            <a:avLst/>
          </a:prstGeom>
          <a:solidFill>
            <a:srgbClr val="F20153"/>
          </a:solidFill>
        </p:spPr>
        <p:txBody>
          <a:bodyPr wrap="square">
            <a:spAutoFit/>
          </a:bodyPr>
          <a:lstStyle/>
          <a:p>
            <a:pPr marL="38100" indent="0">
              <a:buClr>
                <a:schemeClr val="tx2">
                  <a:lumMod val="25000"/>
                </a:schemeClr>
              </a:buClr>
              <a:buNone/>
            </a:pPr>
            <a:r>
              <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rPr>
              <a:t>③</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現在状態で生じる遷移とその遷移先状態を構築</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54217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42</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42C510E3-E35F-A2F9-33C4-63220DC071C1}"/>
              </a:ext>
            </a:extLst>
          </p:cNvPr>
          <p:cNvSpPr/>
          <p:nvPr/>
        </p:nvSpPr>
        <p:spPr>
          <a:xfrm>
            <a:off x="853006" y="383816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1340472" y="1510888"/>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3441299"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CFF785D-6203-ECF2-570C-8806444C7EED}"/>
              </a:ext>
            </a:extLst>
          </p:cNvPr>
          <p:cNvCxnSpPr>
            <a:cxnSpLocks/>
          </p:cNvCxnSpPr>
          <p:nvPr/>
        </p:nvCxnSpPr>
        <p:spPr>
          <a:xfrm>
            <a:off x="1362975" y="3925657"/>
            <a:ext cx="569262" cy="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A9EE9DB-36ED-FEA9-F659-A88E1DD2A1B1}"/>
              </a:ext>
            </a:extLst>
          </p:cNvPr>
          <p:cNvSpPr txBox="1"/>
          <p:nvPr/>
        </p:nvSpPr>
        <p:spPr>
          <a:xfrm>
            <a:off x="1270866" y="3609013"/>
            <a:ext cx="713808" cy="246221"/>
          </a:xfrm>
          <a:prstGeom prst="rect">
            <a:avLst/>
          </a:prstGeom>
          <a:noFill/>
        </p:spPr>
        <p:txBody>
          <a:bodyPr wrap="square" rtlCol="0">
            <a:spAutoFit/>
          </a:bodyPr>
          <a:lstStyle/>
          <a:p>
            <a:r>
              <a:rPr lang="en-US" sz="1000" b="1" dirty="0">
                <a:solidFill>
                  <a:schemeClr val="tx1"/>
                </a:solidFill>
              </a:rPr>
              <a:t>r</a:t>
            </a:r>
            <a:r>
              <a:rPr lang="en-JP" sz="1000" b="1" dirty="0">
                <a:solidFill>
                  <a:schemeClr val="tx1"/>
                </a:solidFill>
              </a:rPr>
              <a:t>eqEnter</a:t>
            </a:r>
          </a:p>
        </p:txBody>
      </p:sp>
      <p:cxnSp>
        <p:nvCxnSpPr>
          <p:cNvPr id="83" name="Straight Arrow Connector 82">
            <a:extLst>
              <a:ext uri="{FF2B5EF4-FFF2-40B4-BE49-F238E27FC236}">
                <a16:creationId xmlns:a16="http://schemas.microsoft.com/office/drawing/2014/main" id="{5CB77283-7B80-350E-F910-BE5380EE86DF}"/>
              </a:ext>
            </a:extLst>
          </p:cNvPr>
          <p:cNvCxnSpPr>
            <a:cxnSpLocks/>
          </p:cNvCxnSpPr>
          <p:nvPr/>
        </p:nvCxnSpPr>
        <p:spPr>
          <a:xfrm>
            <a:off x="940503" y="4348129"/>
            <a:ext cx="0" cy="1165714"/>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0B1C93-106F-CFC7-4589-7E37D2C69357}"/>
              </a:ext>
            </a:extLst>
          </p:cNvPr>
          <p:cNvSpPr txBox="1"/>
          <p:nvPr/>
        </p:nvSpPr>
        <p:spPr>
          <a:xfrm rot="16200000">
            <a:off x="576356" y="4792366"/>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sp>
        <p:nvSpPr>
          <p:cNvPr id="85" name="Rounded Rectangle 84">
            <a:extLst>
              <a:ext uri="{FF2B5EF4-FFF2-40B4-BE49-F238E27FC236}">
                <a16:creationId xmlns:a16="http://schemas.microsoft.com/office/drawing/2014/main" id="{98D922FE-5B58-0A8C-4F90-BCEAC7FE5F96}"/>
              </a:ext>
            </a:extLst>
          </p:cNvPr>
          <p:cNvSpPr/>
          <p:nvPr/>
        </p:nvSpPr>
        <p:spPr>
          <a:xfrm>
            <a:off x="1112363" y="1758929"/>
            <a:ext cx="319739" cy="12073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Oval 86">
            <a:extLst>
              <a:ext uri="{FF2B5EF4-FFF2-40B4-BE49-F238E27FC236}">
                <a16:creationId xmlns:a16="http://schemas.microsoft.com/office/drawing/2014/main" id="{CF761452-15C0-E0DB-31EC-294E4B529486}"/>
              </a:ext>
            </a:extLst>
          </p:cNvPr>
          <p:cNvSpPr/>
          <p:nvPr/>
        </p:nvSpPr>
        <p:spPr>
          <a:xfrm>
            <a:off x="1844740" y="3838160"/>
            <a:ext cx="597466" cy="597466"/>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88" name="Oval 87">
            <a:extLst>
              <a:ext uri="{FF2B5EF4-FFF2-40B4-BE49-F238E27FC236}">
                <a16:creationId xmlns:a16="http://schemas.microsoft.com/office/drawing/2014/main" id="{89A34479-031B-1B86-8AAD-9E37C4B6CD72}"/>
              </a:ext>
            </a:extLst>
          </p:cNvPr>
          <p:cNvSpPr/>
          <p:nvPr/>
        </p:nvSpPr>
        <p:spPr>
          <a:xfrm>
            <a:off x="853006" y="5426346"/>
            <a:ext cx="597466" cy="597466"/>
          </a:xfrm>
          <a:prstGeom prst="ellipse">
            <a:avLst/>
          </a:prstGeom>
          <a:solidFill>
            <a:srgbClr val="FF971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cxnSp>
        <p:nvCxnSpPr>
          <p:cNvPr id="15" name="Straight Arrow Connector 14">
            <a:extLst>
              <a:ext uri="{FF2B5EF4-FFF2-40B4-BE49-F238E27FC236}">
                <a16:creationId xmlns:a16="http://schemas.microsoft.com/office/drawing/2014/main" id="{D201DAB7-CF74-70D2-F13E-1798986396DC}"/>
              </a:ext>
            </a:extLst>
          </p:cNvPr>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D14A77-791B-6AEF-28C9-F08233205D1C}"/>
              </a:ext>
            </a:extLst>
          </p:cNvPr>
          <p:cNvCxnSpPr/>
          <p:nvPr/>
        </p:nvCxnSpPr>
        <p:spPr>
          <a:xfrm>
            <a:off x="2354709" y="3925657"/>
            <a:ext cx="569262"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B6FB65-59B2-31A0-A652-B0DDA2F24282}"/>
              </a:ext>
            </a:extLst>
          </p:cNvPr>
          <p:cNvCxnSpPr>
            <a:cxnSpLocks/>
          </p:cNvCxnSpPr>
          <p:nvPr/>
        </p:nvCxnSpPr>
        <p:spPr>
          <a:xfrm flipH="1">
            <a:off x="1362975" y="4348129"/>
            <a:ext cx="569262"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6FB7A3C-BFF3-1310-056B-678D5237E930}"/>
              </a:ext>
            </a:extLst>
          </p:cNvPr>
          <p:cNvSpPr txBox="1"/>
          <p:nvPr/>
        </p:nvSpPr>
        <p:spPr>
          <a:xfrm>
            <a:off x="2336421" y="3609013"/>
            <a:ext cx="504298" cy="246221"/>
          </a:xfrm>
          <a:prstGeom prst="rect">
            <a:avLst/>
          </a:prstGeom>
          <a:noFill/>
        </p:spPr>
        <p:txBody>
          <a:bodyPr wrap="square" rtlCol="0">
            <a:spAutoFit/>
          </a:bodyPr>
          <a:lstStyle/>
          <a:p>
            <a:r>
              <a:rPr lang="en-US" sz="1000" b="1" dirty="0">
                <a:solidFill>
                  <a:srgbClr val="F20153"/>
                </a:solidFill>
              </a:rPr>
              <a:t>allow</a:t>
            </a:r>
            <a:endParaRPr lang="en-JP" sz="1000" b="1" dirty="0">
              <a:solidFill>
                <a:srgbClr val="F20153"/>
              </a:solidFill>
            </a:endParaRPr>
          </a:p>
        </p:txBody>
      </p:sp>
      <p:sp>
        <p:nvSpPr>
          <p:cNvPr id="19" name="TextBox 18">
            <a:extLst>
              <a:ext uri="{FF2B5EF4-FFF2-40B4-BE49-F238E27FC236}">
                <a16:creationId xmlns:a16="http://schemas.microsoft.com/office/drawing/2014/main" id="{F18E8E4C-4DF2-5374-AD57-C85719BA9AB8}"/>
              </a:ext>
            </a:extLst>
          </p:cNvPr>
          <p:cNvSpPr txBox="1"/>
          <p:nvPr/>
        </p:nvSpPr>
        <p:spPr>
          <a:xfrm>
            <a:off x="1441904" y="4343361"/>
            <a:ext cx="483300" cy="246221"/>
          </a:xfrm>
          <a:prstGeom prst="rect">
            <a:avLst/>
          </a:prstGeom>
          <a:noFill/>
        </p:spPr>
        <p:txBody>
          <a:bodyPr wrap="square" rtlCol="0">
            <a:spAutoFit/>
          </a:bodyPr>
          <a:lstStyle/>
          <a:p>
            <a:r>
              <a:rPr lang="en-US" sz="1000" b="1" dirty="0">
                <a:solidFill>
                  <a:srgbClr val="F20153"/>
                </a:solidFill>
              </a:rPr>
              <a:t>d</a:t>
            </a:r>
            <a:r>
              <a:rPr lang="en-JP" sz="1000" b="1" dirty="0">
                <a:solidFill>
                  <a:srgbClr val="F20153"/>
                </a:solidFill>
              </a:rPr>
              <a:t>eny</a:t>
            </a:r>
          </a:p>
        </p:txBody>
      </p:sp>
      <p:cxnSp>
        <p:nvCxnSpPr>
          <p:cNvPr id="22" name="Straight Arrow Connector 21">
            <a:extLst>
              <a:ext uri="{FF2B5EF4-FFF2-40B4-BE49-F238E27FC236}">
                <a16:creationId xmlns:a16="http://schemas.microsoft.com/office/drawing/2014/main" id="{F7CA8A7A-FBBE-9684-EC40-2962847E5C7D}"/>
              </a:ext>
            </a:extLst>
          </p:cNvPr>
          <p:cNvCxnSpPr>
            <a:cxnSpLocks/>
          </p:cNvCxnSpPr>
          <p:nvPr/>
        </p:nvCxnSpPr>
        <p:spPr>
          <a:xfrm>
            <a:off x="1932237" y="4348129"/>
            <a:ext cx="0" cy="1165714"/>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BA36245-8691-7F87-EBA7-0297992160AE}"/>
              </a:ext>
            </a:extLst>
          </p:cNvPr>
          <p:cNvSpPr txBox="1"/>
          <p:nvPr/>
        </p:nvSpPr>
        <p:spPr>
          <a:xfrm rot="16200000">
            <a:off x="1568292" y="4791970"/>
            <a:ext cx="483301" cy="246221"/>
          </a:xfrm>
          <a:prstGeom prst="rect">
            <a:avLst/>
          </a:prstGeom>
          <a:noFill/>
        </p:spPr>
        <p:txBody>
          <a:bodyPr wrap="square" rtlCol="0">
            <a:spAutoFit/>
          </a:bodyPr>
          <a:lstStyle/>
          <a:p>
            <a:r>
              <a:rPr lang="en-US" sz="1000" b="1" dirty="0">
                <a:solidFill>
                  <a:srgbClr val="F20153"/>
                </a:solidFill>
              </a:rPr>
              <a:t>alert</a:t>
            </a:r>
            <a:endParaRPr lang="en-JP" sz="1000" b="1" dirty="0">
              <a:solidFill>
                <a:srgbClr val="F20153"/>
              </a:solidFill>
            </a:endParaRPr>
          </a:p>
        </p:txBody>
      </p:sp>
      <p:sp>
        <p:nvSpPr>
          <p:cNvPr id="26" name="Rounded Rectangle 25">
            <a:extLst>
              <a:ext uri="{FF2B5EF4-FFF2-40B4-BE49-F238E27FC236}">
                <a16:creationId xmlns:a16="http://schemas.microsoft.com/office/drawing/2014/main" id="{943A2D9B-C8B7-0CDD-7255-E6578E10CA7D}"/>
              </a:ext>
            </a:extLst>
          </p:cNvPr>
          <p:cNvSpPr/>
          <p:nvPr/>
        </p:nvSpPr>
        <p:spPr>
          <a:xfrm>
            <a:off x="1500359" y="1419400"/>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Oval 20">
            <a:extLst>
              <a:ext uri="{FF2B5EF4-FFF2-40B4-BE49-F238E27FC236}">
                <a16:creationId xmlns:a16="http://schemas.microsoft.com/office/drawing/2014/main" id="{6FA8C351-6C12-A955-DF71-AAC2C2405324}"/>
              </a:ext>
            </a:extLst>
          </p:cNvPr>
          <p:cNvSpPr/>
          <p:nvPr/>
        </p:nvSpPr>
        <p:spPr>
          <a:xfrm>
            <a:off x="1844740" y="5426346"/>
            <a:ext cx="597466" cy="597466"/>
          </a:xfrm>
          <a:prstGeom prst="ellipse">
            <a:avLst/>
          </a:prstGeom>
          <a:solidFill>
            <a:srgbClr val="FF9715"/>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30" name="Oval 29">
            <a:extLst>
              <a:ext uri="{FF2B5EF4-FFF2-40B4-BE49-F238E27FC236}">
                <a16:creationId xmlns:a16="http://schemas.microsoft.com/office/drawing/2014/main" id="{1356FE0C-228A-3901-F826-A4B70D9CE317}"/>
              </a:ext>
            </a:extLst>
          </p:cNvPr>
          <p:cNvSpPr/>
          <p:nvPr/>
        </p:nvSpPr>
        <p:spPr>
          <a:xfrm>
            <a:off x="2836474" y="3838160"/>
            <a:ext cx="597466" cy="597466"/>
          </a:xfrm>
          <a:prstGeom prst="ellipse">
            <a:avLst/>
          </a:prstGeom>
          <a:solidFill>
            <a:srgbClr val="FF9715"/>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sp>
        <p:nvSpPr>
          <p:cNvPr id="31" name="Rounded Rectangle 30">
            <a:extLst>
              <a:ext uri="{FF2B5EF4-FFF2-40B4-BE49-F238E27FC236}">
                <a16:creationId xmlns:a16="http://schemas.microsoft.com/office/drawing/2014/main" id="{0A03657E-A28D-0418-6737-0F9C26A4360A}"/>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32" name="TextBox 31">
            <a:extLst>
              <a:ext uri="{FF2B5EF4-FFF2-40B4-BE49-F238E27FC236}">
                <a16:creationId xmlns:a16="http://schemas.microsoft.com/office/drawing/2014/main" id="{C36CAD19-483C-3097-E396-37FA70561991}"/>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34" name="TextBox 33">
            <a:extLst>
              <a:ext uri="{FF2B5EF4-FFF2-40B4-BE49-F238E27FC236}">
                <a16:creationId xmlns:a16="http://schemas.microsoft.com/office/drawing/2014/main" id="{690547B9-5989-6692-93F4-72FDEFA81013}"/>
              </a:ext>
            </a:extLst>
          </p:cNvPr>
          <p:cNvSpPr txBox="1"/>
          <p:nvPr/>
        </p:nvSpPr>
        <p:spPr>
          <a:xfrm>
            <a:off x="809602" y="6171977"/>
            <a:ext cx="4223085" cy="307777"/>
          </a:xfrm>
          <a:prstGeom prst="rect">
            <a:avLst/>
          </a:prstGeom>
          <a:solidFill>
            <a:srgbClr val="F20153"/>
          </a:solidFill>
        </p:spPr>
        <p:txBody>
          <a:bodyPr wrap="square">
            <a:spAutoFit/>
          </a:bodyPr>
          <a:lstStyle/>
          <a:p>
            <a:pPr marL="38100" indent="0">
              <a:buClr>
                <a:schemeClr val="tx2">
                  <a:lumMod val="25000"/>
                </a:schemeClr>
              </a:buClr>
              <a:buNone/>
            </a:pPr>
            <a:r>
              <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rPr>
              <a:t>③</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現在状態で生じる遷移とその遷移先状態を構築</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89160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43</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42C510E3-E35F-A2F9-33C4-63220DC071C1}"/>
              </a:ext>
            </a:extLst>
          </p:cNvPr>
          <p:cNvSpPr/>
          <p:nvPr/>
        </p:nvSpPr>
        <p:spPr>
          <a:xfrm>
            <a:off x="853006" y="383816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1340472" y="1510888"/>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3441299"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CFF785D-6203-ECF2-570C-8806444C7EED}"/>
              </a:ext>
            </a:extLst>
          </p:cNvPr>
          <p:cNvCxnSpPr>
            <a:cxnSpLocks/>
          </p:cNvCxnSpPr>
          <p:nvPr/>
        </p:nvCxnSpPr>
        <p:spPr>
          <a:xfrm>
            <a:off x="1362975" y="3925657"/>
            <a:ext cx="569262" cy="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A9EE9DB-36ED-FEA9-F659-A88E1DD2A1B1}"/>
              </a:ext>
            </a:extLst>
          </p:cNvPr>
          <p:cNvSpPr txBox="1"/>
          <p:nvPr/>
        </p:nvSpPr>
        <p:spPr>
          <a:xfrm>
            <a:off x="1270866" y="3609013"/>
            <a:ext cx="713808" cy="246221"/>
          </a:xfrm>
          <a:prstGeom prst="rect">
            <a:avLst/>
          </a:prstGeom>
          <a:noFill/>
        </p:spPr>
        <p:txBody>
          <a:bodyPr wrap="square" rtlCol="0">
            <a:spAutoFit/>
          </a:bodyPr>
          <a:lstStyle/>
          <a:p>
            <a:r>
              <a:rPr lang="en-US" sz="1000" b="1" dirty="0">
                <a:solidFill>
                  <a:schemeClr val="tx1"/>
                </a:solidFill>
              </a:rPr>
              <a:t>r</a:t>
            </a:r>
            <a:r>
              <a:rPr lang="en-JP" sz="1000" b="1" dirty="0">
                <a:solidFill>
                  <a:schemeClr val="tx1"/>
                </a:solidFill>
              </a:rPr>
              <a:t>eqEnter</a:t>
            </a:r>
          </a:p>
        </p:txBody>
      </p:sp>
      <p:cxnSp>
        <p:nvCxnSpPr>
          <p:cNvPr id="83" name="Straight Arrow Connector 82">
            <a:extLst>
              <a:ext uri="{FF2B5EF4-FFF2-40B4-BE49-F238E27FC236}">
                <a16:creationId xmlns:a16="http://schemas.microsoft.com/office/drawing/2014/main" id="{5CB77283-7B80-350E-F910-BE5380EE86DF}"/>
              </a:ext>
            </a:extLst>
          </p:cNvPr>
          <p:cNvCxnSpPr>
            <a:cxnSpLocks/>
          </p:cNvCxnSpPr>
          <p:nvPr/>
        </p:nvCxnSpPr>
        <p:spPr>
          <a:xfrm>
            <a:off x="940503" y="4348129"/>
            <a:ext cx="0" cy="1165714"/>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0B1C93-106F-CFC7-4589-7E37D2C69357}"/>
              </a:ext>
            </a:extLst>
          </p:cNvPr>
          <p:cNvSpPr txBox="1"/>
          <p:nvPr/>
        </p:nvSpPr>
        <p:spPr>
          <a:xfrm rot="16200000">
            <a:off x="576356" y="4792366"/>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sp>
        <p:nvSpPr>
          <p:cNvPr id="85" name="Rounded Rectangle 84">
            <a:extLst>
              <a:ext uri="{FF2B5EF4-FFF2-40B4-BE49-F238E27FC236}">
                <a16:creationId xmlns:a16="http://schemas.microsoft.com/office/drawing/2014/main" id="{98D922FE-5B58-0A8C-4F90-BCEAC7FE5F96}"/>
              </a:ext>
            </a:extLst>
          </p:cNvPr>
          <p:cNvSpPr/>
          <p:nvPr/>
        </p:nvSpPr>
        <p:spPr>
          <a:xfrm>
            <a:off x="1112363" y="1758929"/>
            <a:ext cx="319739" cy="12073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Oval 86">
            <a:extLst>
              <a:ext uri="{FF2B5EF4-FFF2-40B4-BE49-F238E27FC236}">
                <a16:creationId xmlns:a16="http://schemas.microsoft.com/office/drawing/2014/main" id="{CF761452-15C0-E0DB-31EC-294E4B529486}"/>
              </a:ext>
            </a:extLst>
          </p:cNvPr>
          <p:cNvSpPr/>
          <p:nvPr/>
        </p:nvSpPr>
        <p:spPr>
          <a:xfrm>
            <a:off x="1844740" y="3838160"/>
            <a:ext cx="597466" cy="597466"/>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88" name="Oval 87">
            <a:extLst>
              <a:ext uri="{FF2B5EF4-FFF2-40B4-BE49-F238E27FC236}">
                <a16:creationId xmlns:a16="http://schemas.microsoft.com/office/drawing/2014/main" id="{89A34479-031B-1B86-8AAD-9E37C4B6CD72}"/>
              </a:ext>
            </a:extLst>
          </p:cNvPr>
          <p:cNvSpPr/>
          <p:nvPr/>
        </p:nvSpPr>
        <p:spPr>
          <a:xfrm>
            <a:off x="853006" y="5426346"/>
            <a:ext cx="597466" cy="597466"/>
          </a:xfrm>
          <a:prstGeom prst="ellipse">
            <a:avLst/>
          </a:prstGeom>
          <a:solidFill>
            <a:srgbClr val="FF971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cxnSp>
        <p:nvCxnSpPr>
          <p:cNvPr id="15" name="Straight Arrow Connector 14">
            <a:extLst>
              <a:ext uri="{FF2B5EF4-FFF2-40B4-BE49-F238E27FC236}">
                <a16:creationId xmlns:a16="http://schemas.microsoft.com/office/drawing/2014/main" id="{D201DAB7-CF74-70D2-F13E-1798986396DC}"/>
              </a:ext>
            </a:extLst>
          </p:cNvPr>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D14A77-791B-6AEF-28C9-F08233205D1C}"/>
              </a:ext>
            </a:extLst>
          </p:cNvPr>
          <p:cNvCxnSpPr/>
          <p:nvPr/>
        </p:nvCxnSpPr>
        <p:spPr>
          <a:xfrm>
            <a:off x="2354709" y="3925657"/>
            <a:ext cx="569262"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B6FB65-59B2-31A0-A652-B0DDA2F24282}"/>
              </a:ext>
            </a:extLst>
          </p:cNvPr>
          <p:cNvCxnSpPr>
            <a:cxnSpLocks/>
          </p:cNvCxnSpPr>
          <p:nvPr/>
        </p:nvCxnSpPr>
        <p:spPr>
          <a:xfrm flipH="1">
            <a:off x="1362975" y="4348129"/>
            <a:ext cx="569262"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6FB7A3C-BFF3-1310-056B-678D5237E930}"/>
              </a:ext>
            </a:extLst>
          </p:cNvPr>
          <p:cNvSpPr txBox="1"/>
          <p:nvPr/>
        </p:nvSpPr>
        <p:spPr>
          <a:xfrm>
            <a:off x="2336421" y="3609013"/>
            <a:ext cx="504298" cy="246221"/>
          </a:xfrm>
          <a:prstGeom prst="rect">
            <a:avLst/>
          </a:prstGeom>
          <a:noFill/>
        </p:spPr>
        <p:txBody>
          <a:bodyPr wrap="square" rtlCol="0">
            <a:spAutoFit/>
          </a:bodyPr>
          <a:lstStyle/>
          <a:p>
            <a:r>
              <a:rPr lang="en-US" sz="1000" b="1" dirty="0">
                <a:solidFill>
                  <a:srgbClr val="F20153"/>
                </a:solidFill>
              </a:rPr>
              <a:t>allow</a:t>
            </a:r>
            <a:endParaRPr lang="en-JP" sz="1000" b="1" dirty="0">
              <a:solidFill>
                <a:srgbClr val="F20153"/>
              </a:solidFill>
            </a:endParaRPr>
          </a:p>
        </p:txBody>
      </p:sp>
      <p:sp>
        <p:nvSpPr>
          <p:cNvPr id="19" name="TextBox 18">
            <a:extLst>
              <a:ext uri="{FF2B5EF4-FFF2-40B4-BE49-F238E27FC236}">
                <a16:creationId xmlns:a16="http://schemas.microsoft.com/office/drawing/2014/main" id="{F18E8E4C-4DF2-5374-AD57-C85719BA9AB8}"/>
              </a:ext>
            </a:extLst>
          </p:cNvPr>
          <p:cNvSpPr txBox="1"/>
          <p:nvPr/>
        </p:nvSpPr>
        <p:spPr>
          <a:xfrm>
            <a:off x="1441904" y="4343361"/>
            <a:ext cx="483300" cy="246221"/>
          </a:xfrm>
          <a:prstGeom prst="rect">
            <a:avLst/>
          </a:prstGeom>
          <a:noFill/>
        </p:spPr>
        <p:txBody>
          <a:bodyPr wrap="square" rtlCol="0">
            <a:spAutoFit/>
          </a:bodyPr>
          <a:lstStyle/>
          <a:p>
            <a:r>
              <a:rPr lang="en-US" sz="1000" b="1" dirty="0">
                <a:solidFill>
                  <a:srgbClr val="F20153"/>
                </a:solidFill>
              </a:rPr>
              <a:t>d</a:t>
            </a:r>
            <a:r>
              <a:rPr lang="en-JP" sz="1000" b="1" dirty="0">
                <a:solidFill>
                  <a:srgbClr val="F20153"/>
                </a:solidFill>
              </a:rPr>
              <a:t>eny</a:t>
            </a:r>
          </a:p>
        </p:txBody>
      </p:sp>
      <p:cxnSp>
        <p:nvCxnSpPr>
          <p:cNvPr id="22" name="Straight Arrow Connector 21">
            <a:extLst>
              <a:ext uri="{FF2B5EF4-FFF2-40B4-BE49-F238E27FC236}">
                <a16:creationId xmlns:a16="http://schemas.microsoft.com/office/drawing/2014/main" id="{F7CA8A7A-FBBE-9684-EC40-2962847E5C7D}"/>
              </a:ext>
            </a:extLst>
          </p:cNvPr>
          <p:cNvCxnSpPr>
            <a:cxnSpLocks/>
          </p:cNvCxnSpPr>
          <p:nvPr/>
        </p:nvCxnSpPr>
        <p:spPr>
          <a:xfrm>
            <a:off x="1932237" y="4348129"/>
            <a:ext cx="0" cy="1165714"/>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BA36245-8691-7F87-EBA7-0297992160AE}"/>
              </a:ext>
            </a:extLst>
          </p:cNvPr>
          <p:cNvSpPr txBox="1"/>
          <p:nvPr/>
        </p:nvSpPr>
        <p:spPr>
          <a:xfrm rot="16200000">
            <a:off x="1568292" y="4791970"/>
            <a:ext cx="483301" cy="246221"/>
          </a:xfrm>
          <a:prstGeom prst="rect">
            <a:avLst/>
          </a:prstGeom>
          <a:noFill/>
        </p:spPr>
        <p:txBody>
          <a:bodyPr wrap="square" rtlCol="0">
            <a:spAutoFit/>
          </a:bodyPr>
          <a:lstStyle/>
          <a:p>
            <a:r>
              <a:rPr lang="en-US" sz="1000" b="1" dirty="0">
                <a:solidFill>
                  <a:srgbClr val="F20153"/>
                </a:solidFill>
              </a:rPr>
              <a:t>alert</a:t>
            </a:r>
            <a:endParaRPr lang="en-JP" sz="1000" b="1" dirty="0">
              <a:solidFill>
                <a:srgbClr val="F20153"/>
              </a:solidFill>
            </a:endParaRPr>
          </a:p>
        </p:txBody>
      </p:sp>
      <p:sp>
        <p:nvSpPr>
          <p:cNvPr id="26" name="Rounded Rectangle 25">
            <a:extLst>
              <a:ext uri="{FF2B5EF4-FFF2-40B4-BE49-F238E27FC236}">
                <a16:creationId xmlns:a16="http://schemas.microsoft.com/office/drawing/2014/main" id="{943A2D9B-C8B7-0CDD-7255-E6578E10CA7D}"/>
              </a:ext>
            </a:extLst>
          </p:cNvPr>
          <p:cNvSpPr/>
          <p:nvPr/>
        </p:nvSpPr>
        <p:spPr>
          <a:xfrm>
            <a:off x="1500359" y="1419400"/>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Oval 20">
            <a:extLst>
              <a:ext uri="{FF2B5EF4-FFF2-40B4-BE49-F238E27FC236}">
                <a16:creationId xmlns:a16="http://schemas.microsoft.com/office/drawing/2014/main" id="{6FA8C351-6C12-A955-DF71-AAC2C2405324}"/>
              </a:ext>
            </a:extLst>
          </p:cNvPr>
          <p:cNvSpPr/>
          <p:nvPr/>
        </p:nvSpPr>
        <p:spPr>
          <a:xfrm>
            <a:off x="1844740" y="5426346"/>
            <a:ext cx="597466" cy="597466"/>
          </a:xfrm>
          <a:prstGeom prst="ellipse">
            <a:avLst/>
          </a:prstGeom>
          <a:solidFill>
            <a:srgbClr val="FF9715"/>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rgbClr val="F20153"/>
                </a:solidFill>
              </a:rPr>
              <a:t>(0)</a:t>
            </a:r>
            <a:endParaRPr lang="en-JP" b="1" dirty="0">
              <a:solidFill>
                <a:srgbClr val="F20153"/>
              </a:solidFill>
            </a:endParaRPr>
          </a:p>
        </p:txBody>
      </p:sp>
      <p:sp>
        <p:nvSpPr>
          <p:cNvPr id="30" name="Oval 29">
            <a:extLst>
              <a:ext uri="{FF2B5EF4-FFF2-40B4-BE49-F238E27FC236}">
                <a16:creationId xmlns:a16="http://schemas.microsoft.com/office/drawing/2014/main" id="{1356FE0C-228A-3901-F826-A4B70D9CE317}"/>
              </a:ext>
            </a:extLst>
          </p:cNvPr>
          <p:cNvSpPr/>
          <p:nvPr/>
        </p:nvSpPr>
        <p:spPr>
          <a:xfrm>
            <a:off x="2836474" y="3838160"/>
            <a:ext cx="597466" cy="597466"/>
          </a:xfrm>
          <a:prstGeom prst="ellipse">
            <a:avLst/>
          </a:prstGeom>
          <a:solidFill>
            <a:srgbClr val="FF9715"/>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rgbClr val="F20153"/>
                </a:solidFill>
              </a:rPr>
              <a:t>(0)</a:t>
            </a:r>
            <a:endParaRPr lang="en-JP" sz="1800" b="1" dirty="0">
              <a:solidFill>
                <a:srgbClr val="F20153"/>
              </a:solidFill>
            </a:endParaRPr>
          </a:p>
        </p:txBody>
      </p:sp>
      <p:sp>
        <p:nvSpPr>
          <p:cNvPr id="31" name="Rounded Rectangle 30">
            <a:extLst>
              <a:ext uri="{FF2B5EF4-FFF2-40B4-BE49-F238E27FC236}">
                <a16:creationId xmlns:a16="http://schemas.microsoft.com/office/drawing/2014/main" id="{0A03657E-A28D-0418-6737-0F9C26A4360A}"/>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32" name="TextBox 31">
            <a:extLst>
              <a:ext uri="{FF2B5EF4-FFF2-40B4-BE49-F238E27FC236}">
                <a16:creationId xmlns:a16="http://schemas.microsoft.com/office/drawing/2014/main" id="{C36CAD19-483C-3097-E396-37FA70561991}"/>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33" name="TextBox 32">
            <a:extLst>
              <a:ext uri="{FF2B5EF4-FFF2-40B4-BE49-F238E27FC236}">
                <a16:creationId xmlns:a16="http://schemas.microsoft.com/office/drawing/2014/main" id="{14FFC8C4-B625-C006-22EF-7BEA4178C518}"/>
              </a:ext>
            </a:extLst>
          </p:cNvPr>
          <p:cNvSpPr txBox="1"/>
          <p:nvPr/>
        </p:nvSpPr>
        <p:spPr>
          <a:xfrm>
            <a:off x="809602" y="6171977"/>
            <a:ext cx="4238348" cy="523220"/>
          </a:xfrm>
          <a:prstGeom prst="rect">
            <a:avLst/>
          </a:prstGeom>
          <a:solidFill>
            <a:srgbClr val="F20153"/>
          </a:solidFill>
        </p:spPr>
        <p:txBody>
          <a:bodyPr wrap="square">
            <a:spAutoFit/>
          </a:bodyPr>
          <a:lstStyle/>
          <a:p>
            <a:pPr marL="38100" indent="0">
              <a:buClr>
                <a:schemeClr val="tx2">
                  <a:lumMod val="25000"/>
                </a:schemeClr>
              </a:buClr>
              <a:buNone/>
            </a:pP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④遷移先状態が安全性を違反するならば遷移</a:t>
            </a:r>
            <a:r>
              <a:rPr lang="ja-JP" altLang="en-JP" sz="1400">
                <a:solidFill>
                  <a:schemeClr val="bg1"/>
                </a:solidFill>
                <a:latin typeface="Lato" panose="020F0502020204030203" pitchFamily="34" charset="0"/>
                <a:ea typeface="Lato" panose="020F0502020204030203" pitchFamily="34" charset="0"/>
                <a:cs typeface="Lato" panose="020F0502020204030203" pitchFamily="34" charset="0"/>
              </a:rPr>
              <a:t>先を</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構築済みの違反状態に変更する</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01199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44</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42C510E3-E35F-A2F9-33C4-63220DC071C1}"/>
              </a:ext>
            </a:extLst>
          </p:cNvPr>
          <p:cNvSpPr/>
          <p:nvPr/>
        </p:nvSpPr>
        <p:spPr>
          <a:xfrm>
            <a:off x="853006" y="383816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1787733" y="1510888"/>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3441299"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CFF785D-6203-ECF2-570C-8806444C7EED}"/>
              </a:ext>
            </a:extLst>
          </p:cNvPr>
          <p:cNvCxnSpPr>
            <a:cxnSpLocks/>
          </p:cNvCxnSpPr>
          <p:nvPr/>
        </p:nvCxnSpPr>
        <p:spPr>
          <a:xfrm>
            <a:off x="1362975" y="3925657"/>
            <a:ext cx="569262" cy="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A9EE9DB-36ED-FEA9-F659-A88E1DD2A1B1}"/>
              </a:ext>
            </a:extLst>
          </p:cNvPr>
          <p:cNvSpPr txBox="1"/>
          <p:nvPr/>
        </p:nvSpPr>
        <p:spPr>
          <a:xfrm>
            <a:off x="1270866" y="3609013"/>
            <a:ext cx="713808" cy="246221"/>
          </a:xfrm>
          <a:prstGeom prst="rect">
            <a:avLst/>
          </a:prstGeom>
          <a:noFill/>
        </p:spPr>
        <p:txBody>
          <a:bodyPr wrap="square" rtlCol="0">
            <a:spAutoFit/>
          </a:bodyPr>
          <a:lstStyle/>
          <a:p>
            <a:r>
              <a:rPr lang="en-US" sz="1000" b="1" dirty="0">
                <a:solidFill>
                  <a:schemeClr val="tx1"/>
                </a:solidFill>
              </a:rPr>
              <a:t>r</a:t>
            </a:r>
            <a:r>
              <a:rPr lang="en-JP" sz="1000" b="1" dirty="0">
                <a:solidFill>
                  <a:schemeClr val="tx1"/>
                </a:solidFill>
              </a:rPr>
              <a:t>eqEnter</a:t>
            </a:r>
          </a:p>
        </p:txBody>
      </p:sp>
      <p:cxnSp>
        <p:nvCxnSpPr>
          <p:cNvPr id="83" name="Straight Arrow Connector 82">
            <a:extLst>
              <a:ext uri="{FF2B5EF4-FFF2-40B4-BE49-F238E27FC236}">
                <a16:creationId xmlns:a16="http://schemas.microsoft.com/office/drawing/2014/main" id="{5CB77283-7B80-350E-F910-BE5380EE86DF}"/>
              </a:ext>
            </a:extLst>
          </p:cNvPr>
          <p:cNvCxnSpPr>
            <a:cxnSpLocks/>
          </p:cNvCxnSpPr>
          <p:nvPr/>
        </p:nvCxnSpPr>
        <p:spPr>
          <a:xfrm>
            <a:off x="940503" y="4348129"/>
            <a:ext cx="0" cy="1165714"/>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0B1C93-106F-CFC7-4589-7E37D2C69357}"/>
              </a:ext>
            </a:extLst>
          </p:cNvPr>
          <p:cNvSpPr txBox="1"/>
          <p:nvPr/>
        </p:nvSpPr>
        <p:spPr>
          <a:xfrm rot="16200000">
            <a:off x="576356" y="4792366"/>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sp>
        <p:nvSpPr>
          <p:cNvPr id="85" name="Rounded Rectangle 84">
            <a:extLst>
              <a:ext uri="{FF2B5EF4-FFF2-40B4-BE49-F238E27FC236}">
                <a16:creationId xmlns:a16="http://schemas.microsoft.com/office/drawing/2014/main" id="{98D922FE-5B58-0A8C-4F90-BCEAC7FE5F96}"/>
              </a:ext>
            </a:extLst>
          </p:cNvPr>
          <p:cNvSpPr/>
          <p:nvPr/>
        </p:nvSpPr>
        <p:spPr>
          <a:xfrm>
            <a:off x="1112363" y="1758929"/>
            <a:ext cx="319739" cy="12073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Oval 86">
            <a:extLst>
              <a:ext uri="{FF2B5EF4-FFF2-40B4-BE49-F238E27FC236}">
                <a16:creationId xmlns:a16="http://schemas.microsoft.com/office/drawing/2014/main" id="{CF761452-15C0-E0DB-31EC-294E4B529486}"/>
              </a:ext>
            </a:extLst>
          </p:cNvPr>
          <p:cNvSpPr/>
          <p:nvPr/>
        </p:nvSpPr>
        <p:spPr>
          <a:xfrm>
            <a:off x="1844740" y="383816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88" name="Oval 87">
            <a:extLst>
              <a:ext uri="{FF2B5EF4-FFF2-40B4-BE49-F238E27FC236}">
                <a16:creationId xmlns:a16="http://schemas.microsoft.com/office/drawing/2014/main" id="{89A34479-031B-1B86-8AAD-9E37C4B6CD72}"/>
              </a:ext>
            </a:extLst>
          </p:cNvPr>
          <p:cNvSpPr/>
          <p:nvPr/>
        </p:nvSpPr>
        <p:spPr>
          <a:xfrm>
            <a:off x="853006" y="5426346"/>
            <a:ext cx="597466" cy="597466"/>
          </a:xfrm>
          <a:prstGeom prst="ellipse">
            <a:avLst/>
          </a:prstGeom>
          <a:solidFill>
            <a:srgbClr val="FF971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cxnSp>
        <p:nvCxnSpPr>
          <p:cNvPr id="15" name="Straight Arrow Connector 14">
            <a:extLst>
              <a:ext uri="{FF2B5EF4-FFF2-40B4-BE49-F238E27FC236}">
                <a16:creationId xmlns:a16="http://schemas.microsoft.com/office/drawing/2014/main" id="{D201DAB7-CF74-70D2-F13E-1798986396DC}"/>
              </a:ext>
            </a:extLst>
          </p:cNvPr>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D14A77-791B-6AEF-28C9-F08233205D1C}"/>
              </a:ext>
            </a:extLst>
          </p:cNvPr>
          <p:cNvCxnSpPr/>
          <p:nvPr/>
        </p:nvCxnSpPr>
        <p:spPr>
          <a:xfrm>
            <a:off x="2354709" y="3925657"/>
            <a:ext cx="569262" cy="0"/>
          </a:xfrm>
          <a:prstGeom prst="straightConnector1">
            <a:avLst/>
          </a:prstGeom>
          <a:ln w="25400">
            <a:solidFill>
              <a:schemeClr val="tx1"/>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B6FB65-59B2-31A0-A652-B0DDA2F24282}"/>
              </a:ext>
            </a:extLst>
          </p:cNvPr>
          <p:cNvCxnSpPr>
            <a:cxnSpLocks/>
          </p:cNvCxnSpPr>
          <p:nvPr/>
        </p:nvCxnSpPr>
        <p:spPr>
          <a:xfrm flipH="1">
            <a:off x="1362975" y="4348129"/>
            <a:ext cx="569262" cy="0"/>
          </a:xfrm>
          <a:prstGeom prst="straightConnector1">
            <a:avLst/>
          </a:prstGeom>
          <a:ln w="25400">
            <a:solidFill>
              <a:schemeClr val="tx1"/>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6FB7A3C-BFF3-1310-056B-678D5237E930}"/>
              </a:ext>
            </a:extLst>
          </p:cNvPr>
          <p:cNvSpPr txBox="1"/>
          <p:nvPr/>
        </p:nvSpPr>
        <p:spPr>
          <a:xfrm>
            <a:off x="2336421" y="3609013"/>
            <a:ext cx="504298" cy="246221"/>
          </a:xfrm>
          <a:prstGeom prst="rect">
            <a:avLst/>
          </a:prstGeom>
          <a:noFill/>
        </p:spPr>
        <p:txBody>
          <a:bodyPr wrap="square" rtlCol="0">
            <a:spAutoFit/>
          </a:bodyPr>
          <a:lstStyle/>
          <a:p>
            <a:r>
              <a:rPr lang="en-US" sz="1000" b="1" dirty="0">
                <a:solidFill>
                  <a:schemeClr val="tx1"/>
                </a:solidFill>
              </a:rPr>
              <a:t>allow</a:t>
            </a:r>
            <a:endParaRPr lang="en-JP" sz="1000" b="1" dirty="0">
              <a:solidFill>
                <a:schemeClr val="tx1"/>
              </a:solidFill>
            </a:endParaRPr>
          </a:p>
        </p:txBody>
      </p:sp>
      <p:sp>
        <p:nvSpPr>
          <p:cNvPr id="19" name="TextBox 18">
            <a:extLst>
              <a:ext uri="{FF2B5EF4-FFF2-40B4-BE49-F238E27FC236}">
                <a16:creationId xmlns:a16="http://schemas.microsoft.com/office/drawing/2014/main" id="{F18E8E4C-4DF2-5374-AD57-C85719BA9AB8}"/>
              </a:ext>
            </a:extLst>
          </p:cNvPr>
          <p:cNvSpPr txBox="1"/>
          <p:nvPr/>
        </p:nvSpPr>
        <p:spPr>
          <a:xfrm>
            <a:off x="1441904" y="4343361"/>
            <a:ext cx="483300" cy="246221"/>
          </a:xfrm>
          <a:prstGeom prst="rect">
            <a:avLst/>
          </a:prstGeom>
          <a:noFill/>
        </p:spPr>
        <p:txBody>
          <a:bodyPr wrap="square" rtlCol="0">
            <a:spAutoFit/>
          </a:bodyPr>
          <a:lstStyle/>
          <a:p>
            <a:r>
              <a:rPr lang="en-US" sz="1000" b="1" dirty="0">
                <a:solidFill>
                  <a:schemeClr val="tx1"/>
                </a:solidFill>
              </a:rPr>
              <a:t>d</a:t>
            </a:r>
            <a:r>
              <a:rPr lang="en-JP" sz="1000" b="1" dirty="0">
                <a:solidFill>
                  <a:schemeClr val="tx1"/>
                </a:solidFill>
              </a:rPr>
              <a:t>eny</a:t>
            </a:r>
          </a:p>
        </p:txBody>
      </p:sp>
      <p:cxnSp>
        <p:nvCxnSpPr>
          <p:cNvPr id="22" name="Straight Arrow Connector 21">
            <a:extLst>
              <a:ext uri="{FF2B5EF4-FFF2-40B4-BE49-F238E27FC236}">
                <a16:creationId xmlns:a16="http://schemas.microsoft.com/office/drawing/2014/main" id="{F7CA8A7A-FBBE-9684-EC40-2962847E5C7D}"/>
              </a:ext>
            </a:extLst>
          </p:cNvPr>
          <p:cNvCxnSpPr>
            <a:cxnSpLocks/>
          </p:cNvCxnSpPr>
          <p:nvPr/>
        </p:nvCxnSpPr>
        <p:spPr>
          <a:xfrm>
            <a:off x="1932237" y="4348129"/>
            <a:ext cx="0" cy="1165714"/>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BA36245-8691-7F87-EBA7-0297992160AE}"/>
              </a:ext>
            </a:extLst>
          </p:cNvPr>
          <p:cNvSpPr txBox="1"/>
          <p:nvPr/>
        </p:nvSpPr>
        <p:spPr>
          <a:xfrm rot="16200000">
            <a:off x="1568292" y="4791970"/>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sp>
        <p:nvSpPr>
          <p:cNvPr id="26" name="Rounded Rectangle 25">
            <a:extLst>
              <a:ext uri="{FF2B5EF4-FFF2-40B4-BE49-F238E27FC236}">
                <a16:creationId xmlns:a16="http://schemas.microsoft.com/office/drawing/2014/main" id="{943A2D9B-C8B7-0CDD-7255-E6578E10CA7D}"/>
              </a:ext>
            </a:extLst>
          </p:cNvPr>
          <p:cNvSpPr/>
          <p:nvPr/>
        </p:nvSpPr>
        <p:spPr>
          <a:xfrm>
            <a:off x="1500359" y="1419400"/>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Oval 20">
            <a:extLst>
              <a:ext uri="{FF2B5EF4-FFF2-40B4-BE49-F238E27FC236}">
                <a16:creationId xmlns:a16="http://schemas.microsoft.com/office/drawing/2014/main" id="{6FA8C351-6C12-A955-DF71-AAC2C2405324}"/>
              </a:ext>
            </a:extLst>
          </p:cNvPr>
          <p:cNvSpPr/>
          <p:nvPr/>
        </p:nvSpPr>
        <p:spPr>
          <a:xfrm>
            <a:off x="1844740" y="5426346"/>
            <a:ext cx="597466" cy="597466"/>
          </a:xfrm>
          <a:prstGeom prst="ellipse">
            <a:avLst/>
          </a:prstGeom>
          <a:solidFill>
            <a:srgbClr val="FF9715"/>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30" name="Oval 29">
            <a:extLst>
              <a:ext uri="{FF2B5EF4-FFF2-40B4-BE49-F238E27FC236}">
                <a16:creationId xmlns:a16="http://schemas.microsoft.com/office/drawing/2014/main" id="{1356FE0C-228A-3901-F826-A4B70D9CE317}"/>
              </a:ext>
            </a:extLst>
          </p:cNvPr>
          <p:cNvSpPr/>
          <p:nvPr/>
        </p:nvSpPr>
        <p:spPr>
          <a:xfrm>
            <a:off x="2836474" y="3838160"/>
            <a:ext cx="597466" cy="597466"/>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sp>
        <p:nvSpPr>
          <p:cNvPr id="31" name="Rounded Rectangle 30">
            <a:extLst>
              <a:ext uri="{FF2B5EF4-FFF2-40B4-BE49-F238E27FC236}">
                <a16:creationId xmlns:a16="http://schemas.microsoft.com/office/drawing/2014/main" id="{0A03657E-A28D-0418-6737-0F9C26A4360A}"/>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32" name="TextBox 31">
            <a:extLst>
              <a:ext uri="{FF2B5EF4-FFF2-40B4-BE49-F238E27FC236}">
                <a16:creationId xmlns:a16="http://schemas.microsoft.com/office/drawing/2014/main" id="{C36CAD19-483C-3097-E396-37FA70561991}"/>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33" name="Rounded Rectangular Callout 32">
            <a:extLst>
              <a:ext uri="{FF2B5EF4-FFF2-40B4-BE49-F238E27FC236}">
                <a16:creationId xmlns:a16="http://schemas.microsoft.com/office/drawing/2014/main" id="{84926CCF-59FB-2DFA-1AAA-CB5B8ADA6116}"/>
              </a:ext>
            </a:extLst>
          </p:cNvPr>
          <p:cNvSpPr/>
          <p:nvPr/>
        </p:nvSpPr>
        <p:spPr>
          <a:xfrm>
            <a:off x="4189307" y="4821907"/>
            <a:ext cx="4237450" cy="1165714"/>
          </a:xfrm>
          <a:prstGeom prst="wedgeRoundRectCallout">
            <a:avLst>
              <a:gd name="adj1" fmla="val -49327"/>
              <a:gd name="adj2" fmla="val -83831"/>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2000" dirty="0"/>
              <a:t>構築された状態全てにおいて，</a:t>
            </a:r>
          </a:p>
          <a:p>
            <a:pPr algn="ctr"/>
            <a:r>
              <a:rPr lang="en-JP" sz="2000" dirty="0"/>
              <a:t>遷移と遷移先状態を構築</a:t>
            </a:r>
            <a:br>
              <a:rPr lang="en-JP" sz="2000" dirty="0"/>
            </a:br>
            <a:r>
              <a:rPr lang="en-JP" dirty="0"/>
              <a:t>※オレンジの状態全てで遷移と遷移先状態を構築</a:t>
            </a:r>
            <a:endParaRPr lang="en-JP" sz="2000" dirty="0"/>
          </a:p>
        </p:txBody>
      </p:sp>
      <p:sp>
        <p:nvSpPr>
          <p:cNvPr id="35" name="Oval 34">
            <a:extLst>
              <a:ext uri="{FF2B5EF4-FFF2-40B4-BE49-F238E27FC236}">
                <a16:creationId xmlns:a16="http://schemas.microsoft.com/office/drawing/2014/main" id="{DEA9BAD3-A8BE-1939-DB30-ABB09636103A}"/>
              </a:ext>
            </a:extLst>
          </p:cNvPr>
          <p:cNvSpPr/>
          <p:nvPr/>
        </p:nvSpPr>
        <p:spPr>
          <a:xfrm>
            <a:off x="3828208" y="3838160"/>
            <a:ext cx="597466" cy="597466"/>
          </a:xfrm>
          <a:prstGeom prst="ellipse">
            <a:avLst/>
          </a:prstGeom>
          <a:solidFill>
            <a:srgbClr val="FF9715"/>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cxnSp>
        <p:nvCxnSpPr>
          <p:cNvPr id="36" name="Straight Arrow Connector 35">
            <a:extLst>
              <a:ext uri="{FF2B5EF4-FFF2-40B4-BE49-F238E27FC236}">
                <a16:creationId xmlns:a16="http://schemas.microsoft.com/office/drawing/2014/main" id="{C089E226-D5D6-82A9-AAF0-BB42A60C2E8F}"/>
              </a:ext>
            </a:extLst>
          </p:cNvPr>
          <p:cNvCxnSpPr>
            <a:cxnSpLocks/>
            <a:endCxn id="35" idx="1"/>
          </p:cNvCxnSpPr>
          <p:nvPr/>
        </p:nvCxnSpPr>
        <p:spPr>
          <a:xfrm>
            <a:off x="3346443" y="3925657"/>
            <a:ext cx="569262" cy="0"/>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7AA74B-A4BC-BFAB-5AC2-D7AA48D9929F}"/>
              </a:ext>
            </a:extLst>
          </p:cNvPr>
          <p:cNvSpPr txBox="1"/>
          <p:nvPr/>
        </p:nvSpPr>
        <p:spPr>
          <a:xfrm>
            <a:off x="3303402" y="3612807"/>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rrive.1</a:t>
            </a:r>
          </a:p>
        </p:txBody>
      </p:sp>
      <p:sp>
        <p:nvSpPr>
          <p:cNvPr id="38" name="Oval 37">
            <a:extLst>
              <a:ext uri="{FF2B5EF4-FFF2-40B4-BE49-F238E27FC236}">
                <a16:creationId xmlns:a16="http://schemas.microsoft.com/office/drawing/2014/main" id="{73048284-DA0E-A415-15D0-A7C473C83F81}"/>
              </a:ext>
            </a:extLst>
          </p:cNvPr>
          <p:cNvSpPr/>
          <p:nvPr/>
        </p:nvSpPr>
        <p:spPr>
          <a:xfrm>
            <a:off x="2836474" y="5426346"/>
            <a:ext cx="597466" cy="597466"/>
          </a:xfrm>
          <a:prstGeom prst="ellipse">
            <a:avLst/>
          </a:prstGeom>
          <a:solidFill>
            <a:srgbClr val="FF9715"/>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42" name="Straight Arrow Connector 41">
            <a:extLst>
              <a:ext uri="{FF2B5EF4-FFF2-40B4-BE49-F238E27FC236}">
                <a16:creationId xmlns:a16="http://schemas.microsoft.com/office/drawing/2014/main" id="{3E3D17F0-E2A1-65F3-464E-56584849FD35}"/>
              </a:ext>
            </a:extLst>
          </p:cNvPr>
          <p:cNvCxnSpPr>
            <a:cxnSpLocks/>
            <a:endCxn id="38" idx="1"/>
          </p:cNvCxnSpPr>
          <p:nvPr/>
        </p:nvCxnSpPr>
        <p:spPr>
          <a:xfrm>
            <a:off x="2923971" y="4348129"/>
            <a:ext cx="0" cy="1165714"/>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E502FBA-A71E-87A4-40CC-AA4806620604}"/>
              </a:ext>
            </a:extLst>
          </p:cNvPr>
          <p:cNvSpPr txBox="1"/>
          <p:nvPr/>
        </p:nvSpPr>
        <p:spPr>
          <a:xfrm rot="16200000">
            <a:off x="2545696" y="4761205"/>
            <a:ext cx="483301" cy="246221"/>
          </a:xfrm>
          <a:prstGeom prst="rect">
            <a:avLst/>
          </a:prstGeom>
          <a:noFill/>
        </p:spPr>
        <p:txBody>
          <a:bodyPr wrap="square" rtlCol="0">
            <a:spAutoFit/>
          </a:bodyPr>
          <a:lstStyle/>
          <a:p>
            <a:r>
              <a:rPr lang="en-US" sz="1000" b="1" dirty="0">
                <a:solidFill>
                  <a:srgbClr val="FF0000"/>
                </a:solidFill>
              </a:rPr>
              <a:t>alert</a:t>
            </a:r>
            <a:endParaRPr lang="en-JP" sz="1000" b="1" dirty="0">
              <a:solidFill>
                <a:srgbClr val="FF0000"/>
              </a:solidFill>
            </a:endParaRPr>
          </a:p>
        </p:txBody>
      </p:sp>
    </p:spTree>
    <p:extLst>
      <p:ext uri="{BB962C8B-B14F-4D97-AF65-F5344CB8AC3E}">
        <p14:creationId xmlns:p14="http://schemas.microsoft.com/office/powerpoint/2010/main" val="3247630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3133522" y="1509225"/>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4016333"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 name="Rounded Rectangle 25">
            <a:extLst>
              <a:ext uri="{FF2B5EF4-FFF2-40B4-BE49-F238E27FC236}">
                <a16:creationId xmlns:a16="http://schemas.microsoft.com/office/drawing/2014/main" id="{943A2D9B-C8B7-0CDD-7255-E6578E10CA7D}"/>
              </a:ext>
            </a:extLst>
          </p:cNvPr>
          <p:cNvSpPr/>
          <p:nvPr/>
        </p:nvSpPr>
        <p:spPr>
          <a:xfrm>
            <a:off x="3303402" y="1418313"/>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 name="Oval 30">
            <a:extLst>
              <a:ext uri="{FF2B5EF4-FFF2-40B4-BE49-F238E27FC236}">
                <a16:creationId xmlns:a16="http://schemas.microsoft.com/office/drawing/2014/main" id="{5455C31E-8FC2-C25C-41EB-EDC5CC8FC911}"/>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2" name="Oval 31">
            <a:extLst>
              <a:ext uri="{FF2B5EF4-FFF2-40B4-BE49-F238E27FC236}">
                <a16:creationId xmlns:a16="http://schemas.microsoft.com/office/drawing/2014/main" id="{45A9D0F2-B8FB-AE79-1FF1-CDA67B420733}"/>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33" name="Oval 32">
            <a:extLst>
              <a:ext uri="{FF2B5EF4-FFF2-40B4-BE49-F238E27FC236}">
                <a16:creationId xmlns:a16="http://schemas.microsoft.com/office/drawing/2014/main" id="{2C52E5FC-5FD6-5A54-D07E-5A1D5FED8F15}"/>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34" name="Straight Arrow Connector 33">
            <a:extLst>
              <a:ext uri="{FF2B5EF4-FFF2-40B4-BE49-F238E27FC236}">
                <a16:creationId xmlns:a16="http://schemas.microsoft.com/office/drawing/2014/main" id="{BBB4C4EE-5FEC-F3D7-BA6D-0C8D7D1899DC}"/>
              </a:ext>
            </a:extLst>
          </p:cNvPr>
          <p:cNvCxnSpPr>
            <a:stCxn id="31" idx="7"/>
            <a:endCxn id="32"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A1F756-F9B9-8F39-3380-8AD5130F86B2}"/>
              </a:ext>
            </a:extLst>
          </p:cNvPr>
          <p:cNvCxnSpPr>
            <a:stCxn id="32" idx="7"/>
            <a:endCxn id="33"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DBCF0C-1705-C033-543D-06CD599CFFA2}"/>
              </a:ext>
            </a:extLst>
          </p:cNvPr>
          <p:cNvCxnSpPr>
            <a:cxnSpLocks/>
            <a:stCxn id="32" idx="3"/>
            <a:endCxn id="31"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8927101-1581-DB09-62C0-549631AA68F4}"/>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38" name="TextBox 37">
            <a:extLst>
              <a:ext uri="{FF2B5EF4-FFF2-40B4-BE49-F238E27FC236}">
                <a16:creationId xmlns:a16="http://schemas.microsoft.com/office/drawing/2014/main" id="{F9D6C625-53E3-6094-74E5-A03BB9EC2DB2}"/>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39" name="TextBox 38">
            <a:extLst>
              <a:ext uri="{FF2B5EF4-FFF2-40B4-BE49-F238E27FC236}">
                <a16:creationId xmlns:a16="http://schemas.microsoft.com/office/drawing/2014/main" id="{754CA4C4-E548-DEE5-CFBD-989039020B13}"/>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40" name="Elbow Connector 39">
            <a:extLst>
              <a:ext uri="{FF2B5EF4-FFF2-40B4-BE49-F238E27FC236}">
                <a16:creationId xmlns:a16="http://schemas.microsoft.com/office/drawing/2014/main" id="{EEE90CC1-6A24-7820-C4EC-38871CC3286D}"/>
              </a:ext>
            </a:extLst>
          </p:cNvPr>
          <p:cNvCxnSpPr>
            <a:cxnSpLocks/>
            <a:stCxn id="41" idx="1"/>
            <a:endCxn id="31"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39F1CD9-1543-B8D3-92E8-369EC304FF1F}"/>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42" name="Oval 41">
            <a:extLst>
              <a:ext uri="{FF2B5EF4-FFF2-40B4-BE49-F238E27FC236}">
                <a16:creationId xmlns:a16="http://schemas.microsoft.com/office/drawing/2014/main" id="{00015B44-DA88-5D08-CC9D-89084831EEED}"/>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43" name="Straight Arrow Connector 42">
            <a:extLst>
              <a:ext uri="{FF2B5EF4-FFF2-40B4-BE49-F238E27FC236}">
                <a16:creationId xmlns:a16="http://schemas.microsoft.com/office/drawing/2014/main" id="{39595FEC-8163-FA1B-AC29-6517EFFE98CD}"/>
              </a:ext>
            </a:extLst>
          </p:cNvPr>
          <p:cNvCxnSpPr>
            <a:cxnSpLocks/>
            <a:stCxn id="33" idx="7"/>
            <a:endCxn id="41"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9263AC2-6D83-F517-8CD0-D5287446FA75}"/>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45" name="TextBox 44">
            <a:extLst>
              <a:ext uri="{FF2B5EF4-FFF2-40B4-BE49-F238E27FC236}">
                <a16:creationId xmlns:a16="http://schemas.microsoft.com/office/drawing/2014/main" id="{FB3CA7E8-C1EB-A577-E241-E26DC263C08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46" name="Oval 45">
            <a:extLst>
              <a:ext uri="{FF2B5EF4-FFF2-40B4-BE49-F238E27FC236}">
                <a16:creationId xmlns:a16="http://schemas.microsoft.com/office/drawing/2014/main" id="{F9157E7F-BDE8-5825-F9B0-D632BBD3EE22}"/>
              </a:ext>
            </a:extLst>
          </p:cNvPr>
          <p:cNvSpPr/>
          <p:nvPr/>
        </p:nvSpPr>
        <p:spPr>
          <a:xfrm>
            <a:off x="5807647" y="3830544"/>
            <a:ext cx="597466" cy="597466"/>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cxnSp>
        <p:nvCxnSpPr>
          <p:cNvPr id="47" name="Straight Arrow Connector 46">
            <a:extLst>
              <a:ext uri="{FF2B5EF4-FFF2-40B4-BE49-F238E27FC236}">
                <a16:creationId xmlns:a16="http://schemas.microsoft.com/office/drawing/2014/main" id="{7C233B4D-1214-D3EA-8FBE-CB4FF9C26CBC}"/>
              </a:ext>
            </a:extLst>
          </p:cNvPr>
          <p:cNvCxnSpPr>
            <a:cxnSpLocks/>
            <a:stCxn id="42" idx="7"/>
            <a:endCxn id="46"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A1D36D1-501C-98C2-7C91-5335DE0CC7C0}"/>
              </a:ext>
            </a:extLst>
          </p:cNvPr>
          <p:cNvCxnSpPr>
            <a:cxnSpLocks/>
            <a:stCxn id="42" idx="3"/>
            <a:endCxn id="41"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5FD77D0-65E8-468F-8C17-02E22E902C39}"/>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0" name="Straight Arrow Connector 49">
            <a:extLst>
              <a:ext uri="{FF2B5EF4-FFF2-40B4-BE49-F238E27FC236}">
                <a16:creationId xmlns:a16="http://schemas.microsoft.com/office/drawing/2014/main" id="{B92E32F1-7805-2466-001F-B86868E68DA8}"/>
              </a:ext>
            </a:extLst>
          </p:cNvPr>
          <p:cNvCxnSpPr>
            <a:cxnSpLocks/>
            <a:stCxn id="41" idx="7"/>
            <a:endCxn id="42"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C2D84A9-FF4F-9220-15B4-559BE9DBFA7D}"/>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52" name="TextBox 51">
            <a:extLst>
              <a:ext uri="{FF2B5EF4-FFF2-40B4-BE49-F238E27FC236}">
                <a16:creationId xmlns:a16="http://schemas.microsoft.com/office/drawing/2014/main" id="{A40B25CC-FF18-01A5-9186-949CDE49788A}"/>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54" name="Oval 53">
            <a:extLst>
              <a:ext uri="{FF2B5EF4-FFF2-40B4-BE49-F238E27FC236}">
                <a16:creationId xmlns:a16="http://schemas.microsoft.com/office/drawing/2014/main" id="{593A05FD-C73B-43C1-8DCE-679686F41685}"/>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55" name="Oval 54">
            <a:extLst>
              <a:ext uri="{FF2B5EF4-FFF2-40B4-BE49-F238E27FC236}">
                <a16:creationId xmlns:a16="http://schemas.microsoft.com/office/drawing/2014/main" id="{A73AA6CA-274D-2B6F-DB0C-566BCA17F978}"/>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56" name="Oval 55">
            <a:extLst>
              <a:ext uri="{FF2B5EF4-FFF2-40B4-BE49-F238E27FC236}">
                <a16:creationId xmlns:a16="http://schemas.microsoft.com/office/drawing/2014/main" id="{E081EEAF-B59A-DECD-AD88-5107DDED5A9A}"/>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0A8EA26A-A93F-5E29-4272-085823A54AC9}"/>
              </a:ext>
            </a:extLst>
          </p:cNvPr>
          <p:cNvCxnSpPr>
            <a:stCxn id="54" idx="7"/>
            <a:endCxn id="55"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F883AC8-1A8A-1502-9A7D-AA214A9C16AA}"/>
              </a:ext>
            </a:extLst>
          </p:cNvPr>
          <p:cNvCxnSpPr>
            <a:stCxn id="55" idx="7"/>
            <a:endCxn id="56"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666FDAD-F44F-D5AF-808F-74470DA5BCE1}"/>
              </a:ext>
            </a:extLst>
          </p:cNvPr>
          <p:cNvCxnSpPr>
            <a:cxnSpLocks/>
            <a:stCxn id="55" idx="3"/>
            <a:endCxn id="54"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4E345A8-0DFF-88E4-2AF3-ED634F7ED962}"/>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61" name="TextBox 60">
            <a:extLst>
              <a:ext uri="{FF2B5EF4-FFF2-40B4-BE49-F238E27FC236}">
                <a16:creationId xmlns:a16="http://schemas.microsoft.com/office/drawing/2014/main" id="{B16E2014-0BF7-6472-8AE4-A2310C6B03B4}"/>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62" name="TextBox 61">
            <a:extLst>
              <a:ext uri="{FF2B5EF4-FFF2-40B4-BE49-F238E27FC236}">
                <a16:creationId xmlns:a16="http://schemas.microsoft.com/office/drawing/2014/main" id="{A59C5880-F7DE-2BFE-EC63-9A737978B5D5}"/>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63" name="Elbow Connector 62">
            <a:extLst>
              <a:ext uri="{FF2B5EF4-FFF2-40B4-BE49-F238E27FC236}">
                <a16:creationId xmlns:a16="http://schemas.microsoft.com/office/drawing/2014/main" id="{30DDFE95-3B62-47E7-5FD1-F476F93EAA38}"/>
              </a:ext>
            </a:extLst>
          </p:cNvPr>
          <p:cNvCxnSpPr>
            <a:cxnSpLocks/>
            <a:stCxn id="65" idx="3"/>
            <a:endCxn id="54"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E73FFC4-66B4-82C9-A0D0-10967362D465}"/>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66" name="Oval 65">
            <a:extLst>
              <a:ext uri="{FF2B5EF4-FFF2-40B4-BE49-F238E27FC236}">
                <a16:creationId xmlns:a16="http://schemas.microsoft.com/office/drawing/2014/main" id="{BB0101B6-CE3E-73AF-38E9-7F92EE0D059D}"/>
              </a:ext>
            </a:extLst>
          </p:cNvPr>
          <p:cNvSpPr/>
          <p:nvPr/>
        </p:nvSpPr>
        <p:spPr>
          <a:xfrm>
            <a:off x="4819942" y="541873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67" name="Straight Arrow Connector 66">
            <a:extLst>
              <a:ext uri="{FF2B5EF4-FFF2-40B4-BE49-F238E27FC236}">
                <a16:creationId xmlns:a16="http://schemas.microsoft.com/office/drawing/2014/main" id="{842E6004-6966-3DDA-AE0D-60ACA197396A}"/>
              </a:ext>
            </a:extLst>
          </p:cNvPr>
          <p:cNvCxnSpPr>
            <a:cxnSpLocks/>
            <a:stCxn id="56" idx="7"/>
            <a:endCxn id="65"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77A5B3-218E-1B9A-4551-F91C79553E51}"/>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70" name="Oval 69">
            <a:extLst>
              <a:ext uri="{FF2B5EF4-FFF2-40B4-BE49-F238E27FC236}">
                <a16:creationId xmlns:a16="http://schemas.microsoft.com/office/drawing/2014/main" id="{E86B0885-B30A-E6EB-574F-DFD423BDE234}"/>
              </a:ext>
            </a:extLst>
          </p:cNvPr>
          <p:cNvSpPr/>
          <p:nvPr/>
        </p:nvSpPr>
        <p:spPr>
          <a:xfrm>
            <a:off x="5807647" y="5418730"/>
            <a:ext cx="597466" cy="597466"/>
          </a:xfrm>
          <a:prstGeom prst="ellipse">
            <a:avLst/>
          </a:prstGeom>
          <a:solidFill>
            <a:srgbClr val="FF9715"/>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rgbClr val="F20153"/>
                </a:solidFill>
              </a:rPr>
              <a:t>(0)</a:t>
            </a:r>
            <a:endParaRPr lang="en-JP" sz="1800" b="1" dirty="0">
              <a:solidFill>
                <a:srgbClr val="F20153"/>
              </a:solidFill>
            </a:endParaRPr>
          </a:p>
        </p:txBody>
      </p:sp>
      <p:cxnSp>
        <p:nvCxnSpPr>
          <p:cNvPr id="72" name="Straight Arrow Connector 71">
            <a:extLst>
              <a:ext uri="{FF2B5EF4-FFF2-40B4-BE49-F238E27FC236}">
                <a16:creationId xmlns:a16="http://schemas.microsoft.com/office/drawing/2014/main" id="{97515192-12C4-E3F7-1CD9-4F3EED0BD8F4}"/>
              </a:ext>
            </a:extLst>
          </p:cNvPr>
          <p:cNvCxnSpPr>
            <a:cxnSpLocks/>
            <a:stCxn id="66" idx="7"/>
            <a:endCxn id="70" idx="1"/>
          </p:cNvCxnSpPr>
          <p:nvPr/>
        </p:nvCxnSpPr>
        <p:spPr>
          <a:xfrm>
            <a:off x="5329911" y="5506227"/>
            <a:ext cx="565233" cy="0"/>
          </a:xfrm>
          <a:prstGeom prst="straightConnector1">
            <a:avLst/>
          </a:prstGeom>
          <a:ln w="25400">
            <a:solidFill>
              <a:schemeClr val="tx1"/>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A5D2FC1-141C-F310-3487-71141F24478E}"/>
              </a:ext>
            </a:extLst>
          </p:cNvPr>
          <p:cNvCxnSpPr>
            <a:cxnSpLocks/>
            <a:stCxn id="66" idx="3"/>
            <a:endCxn id="65" idx="5"/>
          </p:cNvCxnSpPr>
          <p:nvPr/>
        </p:nvCxnSpPr>
        <p:spPr>
          <a:xfrm flipH="1">
            <a:off x="4338177" y="5928699"/>
            <a:ext cx="569262" cy="7616"/>
          </a:xfrm>
          <a:prstGeom prst="straightConnector1">
            <a:avLst/>
          </a:prstGeom>
          <a:ln w="25400">
            <a:solidFill>
              <a:schemeClr val="tx1"/>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FA96FE1-318B-F221-E9B3-24EC99A208BB}"/>
              </a:ext>
            </a:extLst>
          </p:cNvPr>
          <p:cNvSpPr txBox="1"/>
          <p:nvPr/>
        </p:nvSpPr>
        <p:spPr>
          <a:xfrm>
            <a:off x="4405526" y="5920561"/>
            <a:ext cx="482798" cy="246221"/>
          </a:xfrm>
          <a:prstGeom prst="rect">
            <a:avLst/>
          </a:prstGeom>
          <a:noFill/>
        </p:spPr>
        <p:txBody>
          <a:bodyPr wrap="square" rtlCol="0">
            <a:spAutoFit/>
          </a:bodyPr>
          <a:lstStyle/>
          <a:p>
            <a:r>
              <a:rPr lang="en-US" sz="1000" b="1" dirty="0">
                <a:solidFill>
                  <a:schemeClr val="tx1"/>
                </a:solidFill>
              </a:rPr>
              <a:t>d</a:t>
            </a:r>
            <a:r>
              <a:rPr lang="en-JP" sz="1000" b="1" dirty="0">
                <a:solidFill>
                  <a:schemeClr val="tx1"/>
                </a:solidFill>
              </a:rPr>
              <a:t>eny</a:t>
            </a:r>
          </a:p>
        </p:txBody>
      </p:sp>
      <p:cxnSp>
        <p:nvCxnSpPr>
          <p:cNvPr id="75" name="Straight Arrow Connector 74">
            <a:extLst>
              <a:ext uri="{FF2B5EF4-FFF2-40B4-BE49-F238E27FC236}">
                <a16:creationId xmlns:a16="http://schemas.microsoft.com/office/drawing/2014/main" id="{E9066BCE-C362-625C-21D7-4049464FCEFD}"/>
              </a:ext>
            </a:extLst>
          </p:cNvPr>
          <p:cNvCxnSpPr>
            <a:cxnSpLocks/>
            <a:stCxn id="65" idx="7"/>
            <a:endCxn id="6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52E25D4-B9D8-41F3-AFF7-78F45B882C69}"/>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2B544FA4-6FAD-5F85-F705-1802BB27CF95}"/>
              </a:ext>
            </a:extLst>
          </p:cNvPr>
          <p:cNvSpPr txBox="1"/>
          <p:nvPr/>
        </p:nvSpPr>
        <p:spPr>
          <a:xfrm>
            <a:off x="5324243" y="5192891"/>
            <a:ext cx="504298" cy="246221"/>
          </a:xfrm>
          <a:prstGeom prst="rect">
            <a:avLst/>
          </a:prstGeom>
          <a:noFill/>
        </p:spPr>
        <p:txBody>
          <a:bodyPr wrap="square" rtlCol="0">
            <a:spAutoFit/>
          </a:bodyPr>
          <a:lstStyle/>
          <a:p>
            <a:r>
              <a:rPr lang="en-US" sz="1000" b="1" dirty="0">
                <a:solidFill>
                  <a:schemeClr val="tx1"/>
                </a:solidFill>
              </a:rPr>
              <a:t>allow</a:t>
            </a:r>
            <a:endParaRPr lang="en-JP" sz="1000" b="1" dirty="0">
              <a:solidFill>
                <a:schemeClr val="tx1"/>
              </a:solidFill>
            </a:endParaRPr>
          </a:p>
        </p:txBody>
      </p:sp>
      <p:cxnSp>
        <p:nvCxnSpPr>
          <p:cNvPr id="78" name="Straight Arrow Connector 77">
            <a:extLst>
              <a:ext uri="{FF2B5EF4-FFF2-40B4-BE49-F238E27FC236}">
                <a16:creationId xmlns:a16="http://schemas.microsoft.com/office/drawing/2014/main" id="{E35CFC81-FAAB-88EA-0932-6BD8B8BABBF5}"/>
              </a:ext>
            </a:extLst>
          </p:cNvPr>
          <p:cNvCxnSpPr>
            <a:cxnSpLocks/>
            <a:stCxn id="31" idx="3"/>
            <a:endCxn id="54"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D1A6DF9-060B-B1CA-8910-8E015CFEF903}"/>
              </a:ext>
            </a:extLst>
          </p:cNvPr>
          <p:cNvCxnSpPr>
            <a:cxnSpLocks/>
            <a:stCxn id="54" idx="0"/>
            <a:endCxn id="31"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8B565DF-672A-7E01-19AF-3107D5F64812}"/>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89" name="TextBox 88">
            <a:extLst>
              <a:ext uri="{FF2B5EF4-FFF2-40B4-BE49-F238E27FC236}">
                <a16:creationId xmlns:a16="http://schemas.microsoft.com/office/drawing/2014/main" id="{6C849219-CA53-B994-F101-E15B7F0819A1}"/>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90" name="Straight Arrow Connector 89">
            <a:extLst>
              <a:ext uri="{FF2B5EF4-FFF2-40B4-BE49-F238E27FC236}">
                <a16:creationId xmlns:a16="http://schemas.microsoft.com/office/drawing/2014/main" id="{C5B01BAE-C970-A98E-B95F-28AD0B4E54E2}"/>
              </a:ext>
            </a:extLst>
          </p:cNvPr>
          <p:cNvCxnSpPr>
            <a:cxnSpLocks/>
            <a:stCxn id="32" idx="3"/>
            <a:endCxn id="55"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17F1956-62E3-50C7-DFBE-F1A20C1E8711}"/>
              </a:ext>
            </a:extLst>
          </p:cNvPr>
          <p:cNvCxnSpPr>
            <a:cxnSpLocks/>
            <a:stCxn id="55" idx="0"/>
            <a:endCxn id="32"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0E8AB4A-4759-3167-2E7B-4F93A25C5859}"/>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93" name="TextBox 92">
            <a:extLst>
              <a:ext uri="{FF2B5EF4-FFF2-40B4-BE49-F238E27FC236}">
                <a16:creationId xmlns:a16="http://schemas.microsoft.com/office/drawing/2014/main" id="{320B13D1-C3EA-FFDC-BCF2-3DD6BE54BB39}"/>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94" name="Straight Arrow Connector 93">
            <a:extLst>
              <a:ext uri="{FF2B5EF4-FFF2-40B4-BE49-F238E27FC236}">
                <a16:creationId xmlns:a16="http://schemas.microsoft.com/office/drawing/2014/main" id="{7B970785-2D25-76ED-3172-D8C176734A11}"/>
              </a:ext>
            </a:extLst>
          </p:cNvPr>
          <p:cNvCxnSpPr>
            <a:cxnSpLocks/>
            <a:stCxn id="33" idx="3"/>
            <a:endCxn id="56"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74AA374-4D67-8590-2EF7-50A6EF5A342B}"/>
              </a:ext>
            </a:extLst>
          </p:cNvPr>
          <p:cNvCxnSpPr>
            <a:cxnSpLocks/>
            <a:stCxn id="56" idx="0"/>
            <a:endCxn id="33"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16CEC64-142A-E5AA-8448-FE634CC888EF}"/>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97" name="TextBox 96">
            <a:extLst>
              <a:ext uri="{FF2B5EF4-FFF2-40B4-BE49-F238E27FC236}">
                <a16:creationId xmlns:a16="http://schemas.microsoft.com/office/drawing/2014/main" id="{0B8B8F27-8981-7885-D9F6-0BE4CCB07FC5}"/>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98" name="Straight Arrow Connector 97">
            <a:extLst>
              <a:ext uri="{FF2B5EF4-FFF2-40B4-BE49-F238E27FC236}">
                <a16:creationId xmlns:a16="http://schemas.microsoft.com/office/drawing/2014/main" id="{D980C8B1-F8D9-45EA-7A06-7E7682DB6979}"/>
              </a:ext>
            </a:extLst>
          </p:cNvPr>
          <p:cNvCxnSpPr>
            <a:cxnSpLocks/>
            <a:stCxn id="41" idx="3"/>
            <a:endCxn id="65"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E4D96EB-2F25-EE4C-00BF-EC21BB55BC2D}"/>
              </a:ext>
            </a:extLst>
          </p:cNvPr>
          <p:cNvCxnSpPr>
            <a:cxnSpLocks/>
            <a:stCxn id="65" idx="0"/>
            <a:endCxn id="41"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F04906A-AFD4-ABA5-35EA-674BBF7CFADE}"/>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01" name="TextBox 100">
            <a:extLst>
              <a:ext uri="{FF2B5EF4-FFF2-40B4-BE49-F238E27FC236}">
                <a16:creationId xmlns:a16="http://schemas.microsoft.com/office/drawing/2014/main" id="{D994BDE2-D2E7-3C46-F12B-1DA46661BC44}"/>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02" name="Straight Arrow Connector 101">
            <a:extLst>
              <a:ext uri="{FF2B5EF4-FFF2-40B4-BE49-F238E27FC236}">
                <a16:creationId xmlns:a16="http://schemas.microsoft.com/office/drawing/2014/main" id="{3C877367-25AA-F5B8-9473-9C6B09166CAC}"/>
              </a:ext>
            </a:extLst>
          </p:cNvPr>
          <p:cNvCxnSpPr>
            <a:cxnSpLocks/>
            <a:stCxn id="42" idx="3"/>
            <a:endCxn id="6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12462BD-9115-B92E-1221-BFEEBE167F49}"/>
              </a:ext>
            </a:extLst>
          </p:cNvPr>
          <p:cNvCxnSpPr>
            <a:cxnSpLocks/>
            <a:stCxn id="66" idx="0"/>
            <a:endCxn id="42" idx="4"/>
          </p:cNvCxnSpPr>
          <p:nvPr/>
        </p:nvCxnSpPr>
        <p:spPr>
          <a:xfrm flipV="1">
            <a:off x="5118675" y="4428010"/>
            <a:ext cx="0" cy="99072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1E56FF56-932D-830C-306A-27236C826186}"/>
              </a:ext>
            </a:extLst>
          </p:cNvPr>
          <p:cNvSpPr txBox="1"/>
          <p:nvPr/>
        </p:nvSpPr>
        <p:spPr>
          <a:xfrm rot="5400000">
            <a:off x="4893174" y="4813120"/>
            <a:ext cx="706959"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ll clear</a:t>
            </a:r>
          </a:p>
        </p:txBody>
      </p:sp>
      <p:sp>
        <p:nvSpPr>
          <p:cNvPr id="105" name="TextBox 104">
            <a:extLst>
              <a:ext uri="{FF2B5EF4-FFF2-40B4-BE49-F238E27FC236}">
                <a16:creationId xmlns:a16="http://schemas.microsoft.com/office/drawing/2014/main" id="{95CCB896-3151-71DF-EF72-C4749035E20A}"/>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06" name="Straight Arrow Connector 105">
            <a:extLst>
              <a:ext uri="{FF2B5EF4-FFF2-40B4-BE49-F238E27FC236}">
                <a16:creationId xmlns:a16="http://schemas.microsoft.com/office/drawing/2014/main" id="{2B0A3B06-EC3B-7BD3-9856-2A430F19CBDE}"/>
              </a:ext>
            </a:extLst>
          </p:cNvPr>
          <p:cNvCxnSpPr>
            <a:cxnSpLocks/>
            <a:stCxn id="46" idx="3"/>
            <a:endCxn id="70" idx="1"/>
          </p:cNvCxnSpPr>
          <p:nvPr/>
        </p:nvCxnSpPr>
        <p:spPr>
          <a:xfrm>
            <a:off x="5895144" y="4340513"/>
            <a:ext cx="0" cy="1165714"/>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FF01CB5-691F-77A1-2867-94C7F5BD1D20}"/>
              </a:ext>
            </a:extLst>
          </p:cNvPr>
          <p:cNvSpPr txBox="1"/>
          <p:nvPr/>
        </p:nvSpPr>
        <p:spPr>
          <a:xfrm rot="16200000">
            <a:off x="5525637" y="4746885"/>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sp>
        <p:nvSpPr>
          <p:cNvPr id="109" name="Oval 108">
            <a:extLst>
              <a:ext uri="{FF2B5EF4-FFF2-40B4-BE49-F238E27FC236}">
                <a16:creationId xmlns:a16="http://schemas.microsoft.com/office/drawing/2014/main" id="{B1F642D8-9D0E-579E-BE6D-6A5B5BA983BB}"/>
              </a:ext>
            </a:extLst>
          </p:cNvPr>
          <p:cNvSpPr/>
          <p:nvPr/>
        </p:nvSpPr>
        <p:spPr>
          <a:xfrm>
            <a:off x="6877990" y="3838160"/>
            <a:ext cx="597466" cy="597466"/>
          </a:xfrm>
          <a:prstGeom prst="ellipse">
            <a:avLst/>
          </a:prstGeom>
          <a:solidFill>
            <a:schemeClr val="tx2">
              <a:lumMod val="9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6,0</a:t>
            </a:r>
          </a:p>
          <a:p>
            <a:pPr algn="ctr"/>
            <a:r>
              <a:rPr lang="en-JP" sz="1200" b="1" dirty="0">
                <a:solidFill>
                  <a:srgbClr val="F20153"/>
                </a:solidFill>
              </a:rPr>
              <a:t>(-1)</a:t>
            </a:r>
            <a:endParaRPr lang="en-JP" sz="1800" b="1" dirty="0">
              <a:solidFill>
                <a:srgbClr val="F20153"/>
              </a:solidFill>
            </a:endParaRPr>
          </a:p>
        </p:txBody>
      </p:sp>
      <p:cxnSp>
        <p:nvCxnSpPr>
          <p:cNvPr id="110" name="Straight Arrow Connector 109">
            <a:extLst>
              <a:ext uri="{FF2B5EF4-FFF2-40B4-BE49-F238E27FC236}">
                <a16:creationId xmlns:a16="http://schemas.microsoft.com/office/drawing/2014/main" id="{831BAACF-9DA8-8D10-2816-FB6DCC46020B}"/>
              </a:ext>
            </a:extLst>
          </p:cNvPr>
          <p:cNvCxnSpPr>
            <a:cxnSpLocks/>
            <a:stCxn id="46" idx="6"/>
            <a:endCxn id="109" idx="2"/>
          </p:cNvCxnSpPr>
          <p:nvPr/>
        </p:nvCxnSpPr>
        <p:spPr>
          <a:xfrm>
            <a:off x="6405113" y="4129277"/>
            <a:ext cx="472877" cy="7616"/>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3" name="Rounded Rectangle 112">
            <a:extLst>
              <a:ext uri="{FF2B5EF4-FFF2-40B4-BE49-F238E27FC236}">
                <a16:creationId xmlns:a16="http://schemas.microsoft.com/office/drawing/2014/main" id="{B5CB7F39-77EE-B0EA-8B79-E834C0EA7BFA}"/>
              </a:ext>
            </a:extLst>
          </p:cNvPr>
          <p:cNvSpPr/>
          <p:nvPr/>
        </p:nvSpPr>
        <p:spPr>
          <a:xfrm>
            <a:off x="3690684" y="266521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9" name="TextBox 118">
            <a:extLst>
              <a:ext uri="{FF2B5EF4-FFF2-40B4-BE49-F238E27FC236}">
                <a16:creationId xmlns:a16="http://schemas.microsoft.com/office/drawing/2014/main" id="{98F1DC4F-1533-C34E-754D-4D14F927C12A}"/>
              </a:ext>
            </a:extLst>
          </p:cNvPr>
          <p:cNvSpPr txBox="1"/>
          <p:nvPr/>
        </p:nvSpPr>
        <p:spPr>
          <a:xfrm>
            <a:off x="6311511" y="3770136"/>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sp>
        <p:nvSpPr>
          <p:cNvPr id="120" name="Rounded Rectangle 119">
            <a:extLst>
              <a:ext uri="{FF2B5EF4-FFF2-40B4-BE49-F238E27FC236}">
                <a16:creationId xmlns:a16="http://schemas.microsoft.com/office/drawing/2014/main" id="{177E4EA3-8A75-CDD2-3786-DC03342A9BA8}"/>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121" name="TextBox 120">
            <a:extLst>
              <a:ext uri="{FF2B5EF4-FFF2-40B4-BE49-F238E27FC236}">
                <a16:creationId xmlns:a16="http://schemas.microsoft.com/office/drawing/2014/main" id="{53BE0DFA-BB75-734F-63EE-55AA77FD9074}"/>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2" name="TextBox 1">
            <a:extLst>
              <a:ext uri="{FF2B5EF4-FFF2-40B4-BE49-F238E27FC236}">
                <a16:creationId xmlns:a16="http://schemas.microsoft.com/office/drawing/2014/main" id="{630DA594-9702-FA86-7DDA-A1AE2139F902}"/>
              </a:ext>
            </a:extLst>
          </p:cNvPr>
          <p:cNvSpPr txBox="1"/>
          <p:nvPr/>
        </p:nvSpPr>
        <p:spPr>
          <a:xfrm>
            <a:off x="4307425" y="6190741"/>
            <a:ext cx="4668252" cy="523220"/>
          </a:xfrm>
          <a:prstGeom prst="rect">
            <a:avLst/>
          </a:prstGeom>
          <a:solidFill>
            <a:srgbClr val="F20153"/>
          </a:solidFill>
        </p:spPr>
        <p:txBody>
          <a:bodyPr wrap="square">
            <a:spAutoFit/>
          </a:bodyPr>
          <a:lstStyle/>
          <a:p>
            <a:pPr marL="38100" indent="0">
              <a:buClr>
                <a:schemeClr val="tx2">
                  <a:lumMod val="25000"/>
                </a:schemeClr>
              </a:buClr>
              <a:buNone/>
            </a:pP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④遷移先状態が安全性を違反するならば遷移</a:t>
            </a:r>
            <a:r>
              <a:rPr lang="ja-JP" altLang="en-JP" sz="1400">
                <a:solidFill>
                  <a:schemeClr val="bg1"/>
                </a:solidFill>
                <a:latin typeface="Lato" panose="020F0502020204030203" pitchFamily="34" charset="0"/>
                <a:ea typeface="Lato" panose="020F0502020204030203" pitchFamily="34" charset="0"/>
                <a:cs typeface="Lato" panose="020F0502020204030203" pitchFamily="34" charset="0"/>
              </a:rPr>
              <a:t>先を</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構築済みの違反状態に変更する</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7052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5" name="Oval 24">
            <a:extLst>
              <a:ext uri="{FF2B5EF4-FFF2-40B4-BE49-F238E27FC236}">
                <a16:creationId xmlns:a16="http://schemas.microsoft.com/office/drawing/2014/main" id="{45D521F8-7376-13A6-DE76-EF3F25C123A7}"/>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3133522" y="1509225"/>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480357"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4016333"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F49F802B-574F-EAFE-48E2-75FE6B93D511}"/>
              </a:ext>
            </a:extLst>
          </p:cNvPr>
          <p:cNvSpPr/>
          <p:nvPr/>
        </p:nvSpPr>
        <p:spPr>
          <a:xfrm>
            <a:off x="3706511" y="206958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 name="Rounded Rectangle 25">
            <a:extLst>
              <a:ext uri="{FF2B5EF4-FFF2-40B4-BE49-F238E27FC236}">
                <a16:creationId xmlns:a16="http://schemas.microsoft.com/office/drawing/2014/main" id="{943A2D9B-C8B7-0CDD-7255-E6578E10CA7D}"/>
              </a:ext>
            </a:extLst>
          </p:cNvPr>
          <p:cNvSpPr/>
          <p:nvPr/>
        </p:nvSpPr>
        <p:spPr>
          <a:xfrm>
            <a:off x="3303402" y="1418313"/>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 name="Oval 30">
            <a:extLst>
              <a:ext uri="{FF2B5EF4-FFF2-40B4-BE49-F238E27FC236}">
                <a16:creationId xmlns:a16="http://schemas.microsoft.com/office/drawing/2014/main" id="{5455C31E-8FC2-C25C-41EB-EDC5CC8FC911}"/>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2" name="Oval 31">
            <a:extLst>
              <a:ext uri="{FF2B5EF4-FFF2-40B4-BE49-F238E27FC236}">
                <a16:creationId xmlns:a16="http://schemas.microsoft.com/office/drawing/2014/main" id="{45A9D0F2-B8FB-AE79-1FF1-CDA67B420733}"/>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33" name="Oval 32">
            <a:extLst>
              <a:ext uri="{FF2B5EF4-FFF2-40B4-BE49-F238E27FC236}">
                <a16:creationId xmlns:a16="http://schemas.microsoft.com/office/drawing/2014/main" id="{2C52E5FC-5FD6-5A54-D07E-5A1D5FED8F15}"/>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34" name="Straight Arrow Connector 33">
            <a:extLst>
              <a:ext uri="{FF2B5EF4-FFF2-40B4-BE49-F238E27FC236}">
                <a16:creationId xmlns:a16="http://schemas.microsoft.com/office/drawing/2014/main" id="{BBB4C4EE-5FEC-F3D7-BA6D-0C8D7D1899DC}"/>
              </a:ext>
            </a:extLst>
          </p:cNvPr>
          <p:cNvCxnSpPr>
            <a:stCxn id="31" idx="7"/>
            <a:endCxn id="32"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A1F756-F9B9-8F39-3380-8AD5130F86B2}"/>
              </a:ext>
            </a:extLst>
          </p:cNvPr>
          <p:cNvCxnSpPr>
            <a:stCxn id="32" idx="7"/>
            <a:endCxn id="33"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DBCF0C-1705-C033-543D-06CD599CFFA2}"/>
              </a:ext>
            </a:extLst>
          </p:cNvPr>
          <p:cNvCxnSpPr>
            <a:cxnSpLocks/>
            <a:stCxn id="32" idx="3"/>
            <a:endCxn id="31"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8927101-1581-DB09-62C0-549631AA68F4}"/>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38" name="TextBox 37">
            <a:extLst>
              <a:ext uri="{FF2B5EF4-FFF2-40B4-BE49-F238E27FC236}">
                <a16:creationId xmlns:a16="http://schemas.microsoft.com/office/drawing/2014/main" id="{F9D6C625-53E3-6094-74E5-A03BB9EC2DB2}"/>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39" name="TextBox 38">
            <a:extLst>
              <a:ext uri="{FF2B5EF4-FFF2-40B4-BE49-F238E27FC236}">
                <a16:creationId xmlns:a16="http://schemas.microsoft.com/office/drawing/2014/main" id="{754CA4C4-E548-DEE5-CFBD-989039020B13}"/>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40" name="Elbow Connector 39">
            <a:extLst>
              <a:ext uri="{FF2B5EF4-FFF2-40B4-BE49-F238E27FC236}">
                <a16:creationId xmlns:a16="http://schemas.microsoft.com/office/drawing/2014/main" id="{EEE90CC1-6A24-7820-C4EC-38871CC3286D}"/>
              </a:ext>
            </a:extLst>
          </p:cNvPr>
          <p:cNvCxnSpPr>
            <a:cxnSpLocks/>
            <a:stCxn id="41" idx="1"/>
            <a:endCxn id="31"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39F1CD9-1543-B8D3-92E8-369EC304FF1F}"/>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42" name="Oval 41">
            <a:extLst>
              <a:ext uri="{FF2B5EF4-FFF2-40B4-BE49-F238E27FC236}">
                <a16:creationId xmlns:a16="http://schemas.microsoft.com/office/drawing/2014/main" id="{00015B44-DA88-5D08-CC9D-89084831EEED}"/>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43" name="Straight Arrow Connector 42">
            <a:extLst>
              <a:ext uri="{FF2B5EF4-FFF2-40B4-BE49-F238E27FC236}">
                <a16:creationId xmlns:a16="http://schemas.microsoft.com/office/drawing/2014/main" id="{39595FEC-8163-FA1B-AC29-6517EFFE98CD}"/>
              </a:ext>
            </a:extLst>
          </p:cNvPr>
          <p:cNvCxnSpPr>
            <a:cxnSpLocks/>
            <a:stCxn id="33" idx="7"/>
            <a:endCxn id="41"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9263AC2-6D83-F517-8CD0-D5287446FA75}"/>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45" name="TextBox 44">
            <a:extLst>
              <a:ext uri="{FF2B5EF4-FFF2-40B4-BE49-F238E27FC236}">
                <a16:creationId xmlns:a16="http://schemas.microsoft.com/office/drawing/2014/main" id="{FB3CA7E8-C1EB-A577-E241-E26DC263C08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46" name="Oval 45">
            <a:extLst>
              <a:ext uri="{FF2B5EF4-FFF2-40B4-BE49-F238E27FC236}">
                <a16:creationId xmlns:a16="http://schemas.microsoft.com/office/drawing/2014/main" id="{F9157E7F-BDE8-5825-F9B0-D632BBD3EE22}"/>
              </a:ext>
            </a:extLst>
          </p:cNvPr>
          <p:cNvSpPr/>
          <p:nvPr/>
        </p:nvSpPr>
        <p:spPr>
          <a:xfrm>
            <a:off x="5807647" y="3830544"/>
            <a:ext cx="597466" cy="597466"/>
          </a:xfrm>
          <a:prstGeom prst="ellipse">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cxnSp>
        <p:nvCxnSpPr>
          <p:cNvPr id="47" name="Straight Arrow Connector 46">
            <a:extLst>
              <a:ext uri="{FF2B5EF4-FFF2-40B4-BE49-F238E27FC236}">
                <a16:creationId xmlns:a16="http://schemas.microsoft.com/office/drawing/2014/main" id="{7C233B4D-1214-D3EA-8FBE-CB4FF9C26CBC}"/>
              </a:ext>
            </a:extLst>
          </p:cNvPr>
          <p:cNvCxnSpPr>
            <a:cxnSpLocks/>
            <a:stCxn id="42" idx="7"/>
            <a:endCxn id="46"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A1D36D1-501C-98C2-7C91-5335DE0CC7C0}"/>
              </a:ext>
            </a:extLst>
          </p:cNvPr>
          <p:cNvCxnSpPr>
            <a:cxnSpLocks/>
            <a:stCxn id="42" idx="3"/>
            <a:endCxn id="41"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5FD77D0-65E8-468F-8C17-02E22E902C39}"/>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0" name="Straight Arrow Connector 49">
            <a:extLst>
              <a:ext uri="{FF2B5EF4-FFF2-40B4-BE49-F238E27FC236}">
                <a16:creationId xmlns:a16="http://schemas.microsoft.com/office/drawing/2014/main" id="{B92E32F1-7805-2466-001F-B86868E68DA8}"/>
              </a:ext>
            </a:extLst>
          </p:cNvPr>
          <p:cNvCxnSpPr>
            <a:cxnSpLocks/>
            <a:stCxn id="41" idx="7"/>
            <a:endCxn id="42"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C2D84A9-FF4F-9220-15B4-559BE9DBFA7D}"/>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52" name="TextBox 51">
            <a:extLst>
              <a:ext uri="{FF2B5EF4-FFF2-40B4-BE49-F238E27FC236}">
                <a16:creationId xmlns:a16="http://schemas.microsoft.com/office/drawing/2014/main" id="{A40B25CC-FF18-01A5-9186-949CDE49788A}"/>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54" name="Oval 53">
            <a:extLst>
              <a:ext uri="{FF2B5EF4-FFF2-40B4-BE49-F238E27FC236}">
                <a16:creationId xmlns:a16="http://schemas.microsoft.com/office/drawing/2014/main" id="{593A05FD-C73B-43C1-8DCE-679686F41685}"/>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55" name="Oval 54">
            <a:extLst>
              <a:ext uri="{FF2B5EF4-FFF2-40B4-BE49-F238E27FC236}">
                <a16:creationId xmlns:a16="http://schemas.microsoft.com/office/drawing/2014/main" id="{A73AA6CA-274D-2B6F-DB0C-566BCA17F978}"/>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56" name="Oval 55">
            <a:extLst>
              <a:ext uri="{FF2B5EF4-FFF2-40B4-BE49-F238E27FC236}">
                <a16:creationId xmlns:a16="http://schemas.microsoft.com/office/drawing/2014/main" id="{E081EEAF-B59A-DECD-AD88-5107DDED5A9A}"/>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0A8EA26A-A93F-5E29-4272-085823A54AC9}"/>
              </a:ext>
            </a:extLst>
          </p:cNvPr>
          <p:cNvCxnSpPr>
            <a:stCxn id="54" idx="7"/>
            <a:endCxn id="55"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F883AC8-1A8A-1502-9A7D-AA214A9C16AA}"/>
              </a:ext>
            </a:extLst>
          </p:cNvPr>
          <p:cNvCxnSpPr>
            <a:stCxn id="55" idx="7"/>
            <a:endCxn id="56"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666FDAD-F44F-D5AF-808F-74470DA5BCE1}"/>
              </a:ext>
            </a:extLst>
          </p:cNvPr>
          <p:cNvCxnSpPr>
            <a:cxnSpLocks/>
            <a:stCxn id="55" idx="3"/>
            <a:endCxn id="54"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4E345A8-0DFF-88E4-2AF3-ED634F7ED962}"/>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61" name="TextBox 60">
            <a:extLst>
              <a:ext uri="{FF2B5EF4-FFF2-40B4-BE49-F238E27FC236}">
                <a16:creationId xmlns:a16="http://schemas.microsoft.com/office/drawing/2014/main" id="{B16E2014-0BF7-6472-8AE4-A2310C6B03B4}"/>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62" name="TextBox 61">
            <a:extLst>
              <a:ext uri="{FF2B5EF4-FFF2-40B4-BE49-F238E27FC236}">
                <a16:creationId xmlns:a16="http://schemas.microsoft.com/office/drawing/2014/main" id="{A59C5880-F7DE-2BFE-EC63-9A737978B5D5}"/>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63" name="Elbow Connector 62">
            <a:extLst>
              <a:ext uri="{FF2B5EF4-FFF2-40B4-BE49-F238E27FC236}">
                <a16:creationId xmlns:a16="http://schemas.microsoft.com/office/drawing/2014/main" id="{30DDFE95-3B62-47E7-5FD1-F476F93EAA38}"/>
              </a:ext>
            </a:extLst>
          </p:cNvPr>
          <p:cNvCxnSpPr>
            <a:cxnSpLocks/>
            <a:stCxn id="65" idx="3"/>
            <a:endCxn id="54"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E73FFC4-66B4-82C9-A0D0-10967362D465}"/>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66" name="Oval 65">
            <a:extLst>
              <a:ext uri="{FF2B5EF4-FFF2-40B4-BE49-F238E27FC236}">
                <a16:creationId xmlns:a16="http://schemas.microsoft.com/office/drawing/2014/main" id="{BB0101B6-CE3E-73AF-38E9-7F92EE0D059D}"/>
              </a:ext>
            </a:extLst>
          </p:cNvPr>
          <p:cNvSpPr/>
          <p:nvPr/>
        </p:nvSpPr>
        <p:spPr>
          <a:xfrm>
            <a:off x="4819942" y="5418730"/>
            <a:ext cx="597466" cy="597466"/>
          </a:xfrm>
          <a:prstGeom prst="ellipse">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67" name="Straight Arrow Connector 66">
            <a:extLst>
              <a:ext uri="{FF2B5EF4-FFF2-40B4-BE49-F238E27FC236}">
                <a16:creationId xmlns:a16="http://schemas.microsoft.com/office/drawing/2014/main" id="{842E6004-6966-3DDA-AE0D-60ACA197396A}"/>
              </a:ext>
            </a:extLst>
          </p:cNvPr>
          <p:cNvCxnSpPr>
            <a:cxnSpLocks/>
            <a:stCxn id="56" idx="7"/>
            <a:endCxn id="65"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77A5B3-218E-1B9A-4551-F91C79553E51}"/>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70" name="Oval 69">
            <a:extLst>
              <a:ext uri="{FF2B5EF4-FFF2-40B4-BE49-F238E27FC236}">
                <a16:creationId xmlns:a16="http://schemas.microsoft.com/office/drawing/2014/main" id="{E86B0885-B30A-E6EB-574F-DFD423BDE234}"/>
              </a:ext>
            </a:extLst>
          </p:cNvPr>
          <p:cNvSpPr/>
          <p:nvPr/>
        </p:nvSpPr>
        <p:spPr>
          <a:xfrm>
            <a:off x="5807647"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cxnSp>
        <p:nvCxnSpPr>
          <p:cNvPr id="72" name="Straight Arrow Connector 71">
            <a:extLst>
              <a:ext uri="{FF2B5EF4-FFF2-40B4-BE49-F238E27FC236}">
                <a16:creationId xmlns:a16="http://schemas.microsoft.com/office/drawing/2014/main" id="{97515192-12C4-E3F7-1CD9-4F3EED0BD8F4}"/>
              </a:ext>
            </a:extLst>
          </p:cNvPr>
          <p:cNvCxnSpPr>
            <a:cxnSpLocks/>
            <a:stCxn id="66" idx="7"/>
            <a:endCxn id="70" idx="1"/>
          </p:cNvCxnSpPr>
          <p:nvPr/>
        </p:nvCxnSpPr>
        <p:spPr>
          <a:xfrm>
            <a:off x="5329911" y="5506227"/>
            <a:ext cx="565233" cy="0"/>
          </a:xfrm>
          <a:prstGeom prst="straightConnector1">
            <a:avLst/>
          </a:prstGeom>
          <a:ln w="25400">
            <a:solidFill>
              <a:schemeClr val="tx1"/>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A5D2FC1-141C-F310-3487-71141F24478E}"/>
              </a:ext>
            </a:extLst>
          </p:cNvPr>
          <p:cNvCxnSpPr>
            <a:cxnSpLocks/>
            <a:stCxn id="66" idx="3"/>
            <a:endCxn id="65" idx="5"/>
          </p:cNvCxnSpPr>
          <p:nvPr/>
        </p:nvCxnSpPr>
        <p:spPr>
          <a:xfrm flipH="1">
            <a:off x="4338177" y="5928699"/>
            <a:ext cx="569262" cy="7616"/>
          </a:xfrm>
          <a:prstGeom prst="straightConnector1">
            <a:avLst/>
          </a:prstGeom>
          <a:ln w="25400">
            <a:solidFill>
              <a:schemeClr val="tx1"/>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FA96FE1-318B-F221-E9B3-24EC99A208BB}"/>
              </a:ext>
            </a:extLst>
          </p:cNvPr>
          <p:cNvSpPr txBox="1"/>
          <p:nvPr/>
        </p:nvSpPr>
        <p:spPr>
          <a:xfrm>
            <a:off x="4405526" y="5920561"/>
            <a:ext cx="482798" cy="246221"/>
          </a:xfrm>
          <a:prstGeom prst="rect">
            <a:avLst/>
          </a:prstGeom>
          <a:noFill/>
        </p:spPr>
        <p:txBody>
          <a:bodyPr wrap="square" rtlCol="0">
            <a:spAutoFit/>
          </a:bodyPr>
          <a:lstStyle/>
          <a:p>
            <a:r>
              <a:rPr lang="en-US" sz="1000" b="1" dirty="0">
                <a:solidFill>
                  <a:schemeClr val="tx1"/>
                </a:solidFill>
              </a:rPr>
              <a:t>d</a:t>
            </a:r>
            <a:r>
              <a:rPr lang="en-JP" sz="1000" b="1" dirty="0">
                <a:solidFill>
                  <a:schemeClr val="tx1"/>
                </a:solidFill>
              </a:rPr>
              <a:t>eny</a:t>
            </a:r>
          </a:p>
        </p:txBody>
      </p:sp>
      <p:cxnSp>
        <p:nvCxnSpPr>
          <p:cNvPr id="75" name="Straight Arrow Connector 74">
            <a:extLst>
              <a:ext uri="{FF2B5EF4-FFF2-40B4-BE49-F238E27FC236}">
                <a16:creationId xmlns:a16="http://schemas.microsoft.com/office/drawing/2014/main" id="{E9066BCE-C362-625C-21D7-4049464FCEFD}"/>
              </a:ext>
            </a:extLst>
          </p:cNvPr>
          <p:cNvCxnSpPr>
            <a:cxnSpLocks/>
            <a:stCxn id="65" idx="7"/>
            <a:endCxn id="6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52E25D4-B9D8-41F3-AFF7-78F45B882C69}"/>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2B544FA4-6FAD-5F85-F705-1802BB27CF95}"/>
              </a:ext>
            </a:extLst>
          </p:cNvPr>
          <p:cNvSpPr txBox="1"/>
          <p:nvPr/>
        </p:nvSpPr>
        <p:spPr>
          <a:xfrm>
            <a:off x="5324243" y="5192891"/>
            <a:ext cx="504298" cy="246221"/>
          </a:xfrm>
          <a:prstGeom prst="rect">
            <a:avLst/>
          </a:prstGeom>
          <a:noFill/>
        </p:spPr>
        <p:txBody>
          <a:bodyPr wrap="square" rtlCol="0">
            <a:spAutoFit/>
          </a:bodyPr>
          <a:lstStyle/>
          <a:p>
            <a:r>
              <a:rPr lang="en-US" sz="1000" b="1" dirty="0">
                <a:solidFill>
                  <a:schemeClr val="tx1"/>
                </a:solidFill>
              </a:rPr>
              <a:t>allow</a:t>
            </a:r>
            <a:endParaRPr lang="en-JP" sz="1000" b="1" dirty="0">
              <a:solidFill>
                <a:schemeClr val="tx1"/>
              </a:solidFill>
            </a:endParaRPr>
          </a:p>
        </p:txBody>
      </p:sp>
      <p:cxnSp>
        <p:nvCxnSpPr>
          <p:cNvPr id="78" name="Straight Arrow Connector 77">
            <a:extLst>
              <a:ext uri="{FF2B5EF4-FFF2-40B4-BE49-F238E27FC236}">
                <a16:creationId xmlns:a16="http://schemas.microsoft.com/office/drawing/2014/main" id="{E35CFC81-FAAB-88EA-0932-6BD8B8BABBF5}"/>
              </a:ext>
            </a:extLst>
          </p:cNvPr>
          <p:cNvCxnSpPr>
            <a:cxnSpLocks/>
            <a:stCxn id="31" idx="3"/>
            <a:endCxn id="54"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D1A6DF9-060B-B1CA-8910-8E015CFEF903}"/>
              </a:ext>
            </a:extLst>
          </p:cNvPr>
          <p:cNvCxnSpPr>
            <a:cxnSpLocks/>
            <a:stCxn id="54" idx="0"/>
            <a:endCxn id="31"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8B565DF-672A-7E01-19AF-3107D5F64812}"/>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89" name="TextBox 88">
            <a:extLst>
              <a:ext uri="{FF2B5EF4-FFF2-40B4-BE49-F238E27FC236}">
                <a16:creationId xmlns:a16="http://schemas.microsoft.com/office/drawing/2014/main" id="{6C849219-CA53-B994-F101-E15B7F0819A1}"/>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90" name="Straight Arrow Connector 89">
            <a:extLst>
              <a:ext uri="{FF2B5EF4-FFF2-40B4-BE49-F238E27FC236}">
                <a16:creationId xmlns:a16="http://schemas.microsoft.com/office/drawing/2014/main" id="{C5B01BAE-C970-A98E-B95F-28AD0B4E54E2}"/>
              </a:ext>
            </a:extLst>
          </p:cNvPr>
          <p:cNvCxnSpPr>
            <a:cxnSpLocks/>
            <a:stCxn id="32" idx="3"/>
            <a:endCxn id="55"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17F1956-62E3-50C7-DFBE-F1A20C1E8711}"/>
              </a:ext>
            </a:extLst>
          </p:cNvPr>
          <p:cNvCxnSpPr>
            <a:cxnSpLocks/>
            <a:stCxn id="55" idx="0"/>
            <a:endCxn id="32"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0E8AB4A-4759-3167-2E7B-4F93A25C5859}"/>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93" name="TextBox 92">
            <a:extLst>
              <a:ext uri="{FF2B5EF4-FFF2-40B4-BE49-F238E27FC236}">
                <a16:creationId xmlns:a16="http://schemas.microsoft.com/office/drawing/2014/main" id="{320B13D1-C3EA-FFDC-BCF2-3DD6BE54BB39}"/>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94" name="Straight Arrow Connector 93">
            <a:extLst>
              <a:ext uri="{FF2B5EF4-FFF2-40B4-BE49-F238E27FC236}">
                <a16:creationId xmlns:a16="http://schemas.microsoft.com/office/drawing/2014/main" id="{7B970785-2D25-76ED-3172-D8C176734A11}"/>
              </a:ext>
            </a:extLst>
          </p:cNvPr>
          <p:cNvCxnSpPr>
            <a:cxnSpLocks/>
            <a:stCxn id="33" idx="3"/>
            <a:endCxn id="56"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74AA374-4D67-8590-2EF7-50A6EF5A342B}"/>
              </a:ext>
            </a:extLst>
          </p:cNvPr>
          <p:cNvCxnSpPr>
            <a:cxnSpLocks/>
            <a:stCxn id="56" idx="0"/>
            <a:endCxn id="33"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16CEC64-142A-E5AA-8448-FE634CC888EF}"/>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97" name="TextBox 96">
            <a:extLst>
              <a:ext uri="{FF2B5EF4-FFF2-40B4-BE49-F238E27FC236}">
                <a16:creationId xmlns:a16="http://schemas.microsoft.com/office/drawing/2014/main" id="{0B8B8F27-8981-7885-D9F6-0BE4CCB07FC5}"/>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98" name="Straight Arrow Connector 97">
            <a:extLst>
              <a:ext uri="{FF2B5EF4-FFF2-40B4-BE49-F238E27FC236}">
                <a16:creationId xmlns:a16="http://schemas.microsoft.com/office/drawing/2014/main" id="{D980C8B1-F8D9-45EA-7A06-7E7682DB6979}"/>
              </a:ext>
            </a:extLst>
          </p:cNvPr>
          <p:cNvCxnSpPr>
            <a:cxnSpLocks/>
            <a:stCxn id="41" idx="3"/>
            <a:endCxn id="65"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E4D96EB-2F25-EE4C-00BF-EC21BB55BC2D}"/>
              </a:ext>
            </a:extLst>
          </p:cNvPr>
          <p:cNvCxnSpPr>
            <a:cxnSpLocks/>
            <a:stCxn id="65" idx="0"/>
            <a:endCxn id="41"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F04906A-AFD4-ABA5-35EA-674BBF7CFADE}"/>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01" name="TextBox 100">
            <a:extLst>
              <a:ext uri="{FF2B5EF4-FFF2-40B4-BE49-F238E27FC236}">
                <a16:creationId xmlns:a16="http://schemas.microsoft.com/office/drawing/2014/main" id="{D994BDE2-D2E7-3C46-F12B-1DA46661BC44}"/>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02" name="Straight Arrow Connector 101">
            <a:extLst>
              <a:ext uri="{FF2B5EF4-FFF2-40B4-BE49-F238E27FC236}">
                <a16:creationId xmlns:a16="http://schemas.microsoft.com/office/drawing/2014/main" id="{3C877367-25AA-F5B8-9473-9C6B09166CAC}"/>
              </a:ext>
            </a:extLst>
          </p:cNvPr>
          <p:cNvCxnSpPr>
            <a:cxnSpLocks/>
            <a:stCxn id="42" idx="3"/>
            <a:endCxn id="6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12462BD-9115-B92E-1221-BFEEBE167F49}"/>
              </a:ext>
            </a:extLst>
          </p:cNvPr>
          <p:cNvCxnSpPr>
            <a:cxnSpLocks/>
            <a:stCxn id="66" idx="0"/>
            <a:endCxn id="42" idx="4"/>
          </p:cNvCxnSpPr>
          <p:nvPr/>
        </p:nvCxnSpPr>
        <p:spPr>
          <a:xfrm flipV="1">
            <a:off x="5118675" y="4428010"/>
            <a:ext cx="0" cy="99072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1E56FF56-932D-830C-306A-27236C826186}"/>
              </a:ext>
            </a:extLst>
          </p:cNvPr>
          <p:cNvSpPr txBox="1"/>
          <p:nvPr/>
        </p:nvSpPr>
        <p:spPr>
          <a:xfrm rot="5400000">
            <a:off x="4893174" y="4813120"/>
            <a:ext cx="706959"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ll clear</a:t>
            </a:r>
          </a:p>
        </p:txBody>
      </p:sp>
      <p:sp>
        <p:nvSpPr>
          <p:cNvPr id="105" name="TextBox 104">
            <a:extLst>
              <a:ext uri="{FF2B5EF4-FFF2-40B4-BE49-F238E27FC236}">
                <a16:creationId xmlns:a16="http://schemas.microsoft.com/office/drawing/2014/main" id="{95CCB896-3151-71DF-EF72-C4749035E20A}"/>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06" name="Straight Arrow Connector 105">
            <a:extLst>
              <a:ext uri="{FF2B5EF4-FFF2-40B4-BE49-F238E27FC236}">
                <a16:creationId xmlns:a16="http://schemas.microsoft.com/office/drawing/2014/main" id="{2B0A3B06-EC3B-7BD3-9856-2A430F19CBDE}"/>
              </a:ext>
            </a:extLst>
          </p:cNvPr>
          <p:cNvCxnSpPr>
            <a:cxnSpLocks/>
            <a:stCxn id="46" idx="3"/>
            <a:endCxn id="70" idx="1"/>
          </p:cNvCxnSpPr>
          <p:nvPr/>
        </p:nvCxnSpPr>
        <p:spPr>
          <a:xfrm>
            <a:off x="5895144" y="4340513"/>
            <a:ext cx="0" cy="1165714"/>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FF01CB5-691F-77A1-2867-94C7F5BD1D20}"/>
              </a:ext>
            </a:extLst>
          </p:cNvPr>
          <p:cNvSpPr txBox="1"/>
          <p:nvPr/>
        </p:nvSpPr>
        <p:spPr>
          <a:xfrm rot="16200000">
            <a:off x="5525637" y="4746885"/>
            <a:ext cx="483301" cy="246221"/>
          </a:xfrm>
          <a:prstGeom prst="rect">
            <a:avLst/>
          </a:prstGeom>
          <a:noFill/>
        </p:spPr>
        <p:txBody>
          <a:bodyPr wrap="square" rtlCol="0">
            <a:spAutoFit/>
          </a:bodyPr>
          <a:lstStyle/>
          <a:p>
            <a:r>
              <a:rPr lang="en-US" sz="1000" b="1" dirty="0">
                <a:solidFill>
                  <a:schemeClr val="tx1"/>
                </a:solidFill>
              </a:rPr>
              <a:t>alert</a:t>
            </a:r>
            <a:endParaRPr lang="en-JP" sz="1000" b="1" dirty="0">
              <a:solidFill>
                <a:schemeClr val="tx1"/>
              </a:solidFill>
            </a:endParaRPr>
          </a:p>
        </p:txBody>
      </p:sp>
      <p:cxnSp>
        <p:nvCxnSpPr>
          <p:cNvPr id="110" name="Straight Arrow Connector 109">
            <a:extLst>
              <a:ext uri="{FF2B5EF4-FFF2-40B4-BE49-F238E27FC236}">
                <a16:creationId xmlns:a16="http://schemas.microsoft.com/office/drawing/2014/main" id="{831BAACF-9DA8-8D10-2816-FB6DCC46020B}"/>
              </a:ext>
            </a:extLst>
          </p:cNvPr>
          <p:cNvCxnSpPr>
            <a:cxnSpLocks/>
            <a:stCxn id="46" idx="6"/>
            <a:endCxn id="25" idx="2"/>
          </p:cNvCxnSpPr>
          <p:nvPr/>
        </p:nvCxnSpPr>
        <p:spPr>
          <a:xfrm>
            <a:off x="6405113" y="4129277"/>
            <a:ext cx="1400267" cy="0"/>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3" name="Rounded Rectangle 112">
            <a:extLst>
              <a:ext uri="{FF2B5EF4-FFF2-40B4-BE49-F238E27FC236}">
                <a16:creationId xmlns:a16="http://schemas.microsoft.com/office/drawing/2014/main" id="{B5CB7F39-77EE-B0EA-8B79-E834C0EA7BFA}"/>
              </a:ext>
            </a:extLst>
          </p:cNvPr>
          <p:cNvSpPr/>
          <p:nvPr/>
        </p:nvSpPr>
        <p:spPr>
          <a:xfrm>
            <a:off x="3690684" y="266521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9" name="TextBox 118">
            <a:extLst>
              <a:ext uri="{FF2B5EF4-FFF2-40B4-BE49-F238E27FC236}">
                <a16:creationId xmlns:a16="http://schemas.microsoft.com/office/drawing/2014/main" id="{98F1DC4F-1533-C34E-754D-4D14F927C12A}"/>
              </a:ext>
            </a:extLst>
          </p:cNvPr>
          <p:cNvSpPr txBox="1"/>
          <p:nvPr/>
        </p:nvSpPr>
        <p:spPr>
          <a:xfrm>
            <a:off x="6699255" y="3854494"/>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sp>
        <p:nvSpPr>
          <p:cNvPr id="18" name="Rounded Rectangle 17">
            <a:extLst>
              <a:ext uri="{FF2B5EF4-FFF2-40B4-BE49-F238E27FC236}">
                <a16:creationId xmlns:a16="http://schemas.microsoft.com/office/drawing/2014/main" id="{33D2D090-9D53-6092-C5AA-3E17E6DB7D95}"/>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19" name="TextBox 18">
            <a:extLst>
              <a:ext uri="{FF2B5EF4-FFF2-40B4-BE49-F238E27FC236}">
                <a16:creationId xmlns:a16="http://schemas.microsoft.com/office/drawing/2014/main" id="{78211ADA-6AAF-B546-FC08-8049A75CD9E2}"/>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17" name="Rounded Rectangular Callout 16">
            <a:extLst>
              <a:ext uri="{FF2B5EF4-FFF2-40B4-BE49-F238E27FC236}">
                <a16:creationId xmlns:a16="http://schemas.microsoft.com/office/drawing/2014/main" id="{0E5BD1C9-C7BD-5DCF-5001-131726670438}"/>
              </a:ext>
            </a:extLst>
          </p:cNvPr>
          <p:cNvSpPr/>
          <p:nvPr/>
        </p:nvSpPr>
        <p:spPr>
          <a:xfrm>
            <a:off x="7679408" y="2824754"/>
            <a:ext cx="804853" cy="806889"/>
          </a:xfrm>
          <a:prstGeom prst="wedgeRoundRectCallout">
            <a:avLst>
              <a:gd name="adj1" fmla="val 2592"/>
              <a:gd name="adj2" fmla="val 76519"/>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Oval 15">
            <a:extLst>
              <a:ext uri="{FF2B5EF4-FFF2-40B4-BE49-F238E27FC236}">
                <a16:creationId xmlns:a16="http://schemas.microsoft.com/office/drawing/2014/main" id="{182BE92F-3F5B-EF0F-5D06-9174712DEA3B}"/>
              </a:ext>
            </a:extLst>
          </p:cNvPr>
          <p:cNvSpPr/>
          <p:nvPr/>
        </p:nvSpPr>
        <p:spPr>
          <a:xfrm>
            <a:off x="7784127" y="2928267"/>
            <a:ext cx="597466" cy="597466"/>
          </a:xfrm>
          <a:prstGeom prst="ellipse">
            <a:avLst/>
          </a:prstGeom>
          <a:solidFill>
            <a:schemeClr val="tx2">
              <a:lumMod val="9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6,0</a:t>
            </a:r>
          </a:p>
          <a:p>
            <a:pPr algn="ctr"/>
            <a:r>
              <a:rPr lang="en-JP" sz="1200" b="1" dirty="0">
                <a:solidFill>
                  <a:schemeClr val="tx1"/>
                </a:solidFill>
              </a:rPr>
              <a:t>(-1)</a:t>
            </a:r>
            <a:endParaRPr lang="en-JP" sz="1800" b="1" dirty="0">
              <a:solidFill>
                <a:schemeClr val="tx1"/>
              </a:solidFill>
            </a:endParaRPr>
          </a:p>
        </p:txBody>
      </p:sp>
      <p:sp>
        <p:nvSpPr>
          <p:cNvPr id="15" name="TextBox 14">
            <a:extLst>
              <a:ext uri="{FF2B5EF4-FFF2-40B4-BE49-F238E27FC236}">
                <a16:creationId xmlns:a16="http://schemas.microsoft.com/office/drawing/2014/main" id="{13EAFB5B-7BF2-2564-494D-F8B1B9B9970C}"/>
              </a:ext>
            </a:extLst>
          </p:cNvPr>
          <p:cNvSpPr txBox="1"/>
          <p:nvPr/>
        </p:nvSpPr>
        <p:spPr>
          <a:xfrm>
            <a:off x="4307425" y="6190741"/>
            <a:ext cx="4668252" cy="523220"/>
          </a:xfrm>
          <a:prstGeom prst="rect">
            <a:avLst/>
          </a:prstGeom>
          <a:solidFill>
            <a:srgbClr val="F20153"/>
          </a:solidFill>
        </p:spPr>
        <p:txBody>
          <a:bodyPr wrap="square">
            <a:spAutoFit/>
          </a:bodyPr>
          <a:lstStyle/>
          <a:p>
            <a:pPr marL="38100" indent="0">
              <a:buClr>
                <a:schemeClr val="tx2">
                  <a:lumMod val="25000"/>
                </a:schemeClr>
              </a:buClr>
              <a:buNone/>
            </a:pP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④遷移先状態が安全性を違反するならば遷移</a:t>
            </a:r>
            <a:r>
              <a:rPr lang="ja-JP" altLang="en-JP" sz="1400">
                <a:solidFill>
                  <a:schemeClr val="bg1"/>
                </a:solidFill>
                <a:latin typeface="Lato" panose="020F0502020204030203" pitchFamily="34" charset="0"/>
                <a:ea typeface="Lato" panose="020F0502020204030203" pitchFamily="34" charset="0"/>
                <a:cs typeface="Lato" panose="020F0502020204030203" pitchFamily="34" charset="0"/>
              </a:rPr>
              <a:t>先を</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構築済みの違反状態に変更する</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82708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47</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ゲーム空間の一括構築アルゴリズム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3" name="Picture 2">
            <a:extLst>
              <a:ext uri="{FF2B5EF4-FFF2-40B4-BE49-F238E27FC236}">
                <a16:creationId xmlns:a16="http://schemas.microsoft.com/office/drawing/2014/main" id="{EF8081F8-031E-F938-B397-393B627142D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196" y="1428992"/>
            <a:ext cx="3475771" cy="602358"/>
          </a:xfrm>
          <a:prstGeom prst="rect">
            <a:avLst/>
          </a:prstGeom>
          <a:ln>
            <a:noFill/>
          </a:ln>
        </p:spPr>
      </p:pic>
      <p:pic>
        <p:nvPicPr>
          <p:cNvPr id="9" name="Picture 8">
            <a:extLst>
              <a:ext uri="{FF2B5EF4-FFF2-40B4-BE49-F238E27FC236}">
                <a16:creationId xmlns:a16="http://schemas.microsoft.com/office/drawing/2014/main" id="{8787652D-D3A1-2C93-CCE1-9B93B4071AF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41299" y="2069585"/>
            <a:ext cx="915668" cy="500314"/>
          </a:xfrm>
          <a:prstGeom prst="rect">
            <a:avLst/>
          </a:prstGeom>
          <a:ln>
            <a:noFill/>
          </a:ln>
        </p:spPr>
      </p:pic>
      <p:sp>
        <p:nvSpPr>
          <p:cNvPr id="10" name="TextBox 9">
            <a:extLst>
              <a:ext uri="{FF2B5EF4-FFF2-40B4-BE49-F238E27FC236}">
                <a16:creationId xmlns:a16="http://schemas.microsoft.com/office/drawing/2014/main" id="{AFC7BC3A-1345-EEDE-2AA6-04E858882CD6}"/>
              </a:ext>
            </a:extLst>
          </p:cNvPr>
          <p:cNvSpPr txBox="1"/>
          <p:nvPr/>
        </p:nvSpPr>
        <p:spPr>
          <a:xfrm>
            <a:off x="237443" y="1526276"/>
            <a:ext cx="707102" cy="276999"/>
          </a:xfrm>
          <a:prstGeom prst="rect">
            <a:avLst/>
          </a:prstGeom>
          <a:noFill/>
        </p:spPr>
        <p:txBody>
          <a:bodyPr wrap="square" rtlCol="0">
            <a:spAutoFit/>
          </a:bodyPr>
          <a:lstStyle/>
          <a:p>
            <a:r>
              <a:rPr lang="en-JP" sz="1200" b="1" dirty="0"/>
              <a:t>ROOM</a:t>
            </a:r>
          </a:p>
        </p:txBody>
      </p:sp>
      <p:sp>
        <p:nvSpPr>
          <p:cNvPr id="11" name="TextBox 10">
            <a:extLst>
              <a:ext uri="{FF2B5EF4-FFF2-40B4-BE49-F238E27FC236}">
                <a16:creationId xmlns:a16="http://schemas.microsoft.com/office/drawing/2014/main" id="{2F4CA112-0A3D-E32C-E9A1-9217004885EF}"/>
              </a:ext>
            </a:extLst>
          </p:cNvPr>
          <p:cNvSpPr txBox="1"/>
          <p:nvPr/>
        </p:nvSpPr>
        <p:spPr>
          <a:xfrm>
            <a:off x="2784886" y="2178460"/>
            <a:ext cx="743994" cy="276999"/>
          </a:xfrm>
          <a:prstGeom prst="rect">
            <a:avLst/>
          </a:prstGeom>
          <a:noFill/>
        </p:spPr>
        <p:txBody>
          <a:bodyPr wrap="square" rtlCol="0">
            <a:spAutoFit/>
          </a:bodyPr>
          <a:lstStyle/>
          <a:p>
            <a:r>
              <a:rPr lang="en-JP" sz="1200" b="1" dirty="0"/>
              <a:t>ALERT</a:t>
            </a:r>
          </a:p>
        </p:txBody>
      </p:sp>
      <p:pic>
        <p:nvPicPr>
          <p:cNvPr id="12" name="Picture 11" descr="A yellow circle with black circles and black arrows&#10;&#10;Description automatically generated">
            <a:extLst>
              <a:ext uri="{FF2B5EF4-FFF2-40B4-BE49-F238E27FC236}">
                <a16:creationId xmlns:a16="http://schemas.microsoft.com/office/drawing/2014/main" id="{5E772E61-B138-62DD-1BC9-C2C49EA6C4A5}"/>
              </a:ext>
            </a:extLst>
          </p:cNvPr>
          <p:cNvPicPr>
            <a:picLocks noChangeAspect="1"/>
          </p:cNvPicPr>
          <p:nvPr/>
        </p:nvPicPr>
        <p:blipFill>
          <a:blip r:embed="rId7"/>
          <a:stretch>
            <a:fillRect/>
          </a:stretch>
        </p:blipFill>
        <p:spPr>
          <a:xfrm>
            <a:off x="3422049" y="2620240"/>
            <a:ext cx="934918" cy="409027"/>
          </a:xfrm>
          <a:prstGeom prst="rect">
            <a:avLst/>
          </a:prstGeom>
          <a:ln>
            <a:noFill/>
          </a:ln>
        </p:spPr>
      </p:pic>
      <p:sp>
        <p:nvSpPr>
          <p:cNvPr id="13" name="TextBox 12">
            <a:extLst>
              <a:ext uri="{FF2B5EF4-FFF2-40B4-BE49-F238E27FC236}">
                <a16:creationId xmlns:a16="http://schemas.microsoft.com/office/drawing/2014/main" id="{54B69FA4-A686-9256-0C48-8B6AD77E1BF9}"/>
              </a:ext>
            </a:extLst>
          </p:cNvPr>
          <p:cNvSpPr txBox="1"/>
          <p:nvPr/>
        </p:nvSpPr>
        <p:spPr>
          <a:xfrm>
            <a:off x="2648596" y="2678879"/>
            <a:ext cx="860963" cy="276999"/>
          </a:xfrm>
          <a:prstGeom prst="rect">
            <a:avLst/>
          </a:prstGeom>
          <a:noFill/>
        </p:spPr>
        <p:txBody>
          <a:bodyPr wrap="square" rtlCol="0">
            <a:spAutoFit/>
          </a:bodyPr>
          <a:lstStyle/>
          <a:p>
            <a:r>
              <a:rPr lang="en-JP" sz="1200" b="1" dirty="0"/>
              <a:t>SAFETY</a:t>
            </a:r>
          </a:p>
        </p:txBody>
      </p:sp>
      <p:sp>
        <p:nvSpPr>
          <p:cNvPr id="27" name="Oval 26">
            <a:extLst>
              <a:ext uri="{FF2B5EF4-FFF2-40B4-BE49-F238E27FC236}">
                <a16:creationId xmlns:a16="http://schemas.microsoft.com/office/drawing/2014/main" id="{40C092E6-922A-55F6-8857-2DA6A825B797}"/>
              </a:ext>
            </a:extLst>
          </p:cNvPr>
          <p:cNvSpPr/>
          <p:nvPr/>
        </p:nvSpPr>
        <p:spPr>
          <a:xfrm>
            <a:off x="3133522" y="1509225"/>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Oval 27">
            <a:extLst>
              <a:ext uri="{FF2B5EF4-FFF2-40B4-BE49-F238E27FC236}">
                <a16:creationId xmlns:a16="http://schemas.microsoft.com/office/drawing/2014/main" id="{350B662D-B288-376A-9933-4AF7F04EC880}"/>
              </a:ext>
            </a:extLst>
          </p:cNvPr>
          <p:cNvSpPr/>
          <p:nvPr/>
        </p:nvSpPr>
        <p:spPr>
          <a:xfrm>
            <a:off x="3998833" y="215836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Oval 28">
            <a:extLst>
              <a:ext uri="{FF2B5EF4-FFF2-40B4-BE49-F238E27FC236}">
                <a16:creationId xmlns:a16="http://schemas.microsoft.com/office/drawing/2014/main" id="{E648E5AC-1061-6AA0-6F08-6762FE762D49}"/>
              </a:ext>
            </a:extLst>
          </p:cNvPr>
          <p:cNvSpPr/>
          <p:nvPr/>
        </p:nvSpPr>
        <p:spPr>
          <a:xfrm>
            <a:off x="4016333" y="2663491"/>
            <a:ext cx="307777" cy="3077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Chevron 7">
            <a:extLst>
              <a:ext uri="{FF2B5EF4-FFF2-40B4-BE49-F238E27FC236}">
                <a16:creationId xmlns:a16="http://schemas.microsoft.com/office/drawing/2014/main" id="{43E79D1B-7354-5C96-F450-D51156C1FD76}"/>
              </a:ext>
            </a:extLst>
          </p:cNvPr>
          <p:cNvSpPr/>
          <p:nvPr/>
        </p:nvSpPr>
        <p:spPr>
          <a:xfrm>
            <a:off x="4909685" y="1977361"/>
            <a:ext cx="1398347"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14" name="Elbow Connector 13">
            <a:extLst>
              <a:ext uri="{FF2B5EF4-FFF2-40B4-BE49-F238E27FC236}">
                <a16:creationId xmlns:a16="http://schemas.microsoft.com/office/drawing/2014/main" id="{04C07A74-9DDD-8F98-EE00-A3461604F12A}"/>
              </a:ext>
            </a:extLst>
          </p:cNvPr>
          <p:cNvCxnSpPr>
            <a:cxnSpLocks/>
            <a:stCxn id="3" idx="3"/>
            <a:endCxn id="8" idx="1"/>
          </p:cNvCxnSpPr>
          <p:nvPr/>
        </p:nvCxnSpPr>
        <p:spPr>
          <a:xfrm>
            <a:off x="4356967" y="1730171"/>
            <a:ext cx="690983" cy="589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7A7B9D8-183F-70D0-8CBB-7D9FC34AD3FE}"/>
              </a:ext>
            </a:extLst>
          </p:cNvPr>
          <p:cNvCxnSpPr>
            <a:cxnSpLocks/>
            <a:stCxn id="9" idx="3"/>
            <a:endCxn id="8" idx="1"/>
          </p:cNvCxnSpPr>
          <p:nvPr/>
        </p:nvCxnSpPr>
        <p:spPr>
          <a:xfrm flipV="1">
            <a:off x="4356967" y="2319331"/>
            <a:ext cx="690983" cy="4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0E8B4CC-8E2D-40A6-F4B1-91B96EA5D8BB}"/>
              </a:ext>
            </a:extLst>
          </p:cNvPr>
          <p:cNvCxnSpPr>
            <a:cxnSpLocks/>
            <a:stCxn id="12" idx="3"/>
            <a:endCxn id="8" idx="1"/>
          </p:cNvCxnSpPr>
          <p:nvPr/>
        </p:nvCxnSpPr>
        <p:spPr>
          <a:xfrm flipV="1">
            <a:off x="4356967" y="2319331"/>
            <a:ext cx="690983" cy="505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14D2ACB4-2CFF-9C5F-67FF-4039301F7B8F}"/>
              </a:ext>
            </a:extLst>
          </p:cNvPr>
          <p:cNvCxnSpPr>
            <a:cxnSpLocks/>
            <a:stCxn id="8" idx="3"/>
          </p:cNvCxnSpPr>
          <p:nvPr/>
        </p:nvCxnSpPr>
        <p:spPr>
          <a:xfrm>
            <a:off x="6308032" y="2319331"/>
            <a:ext cx="1423673" cy="825147"/>
          </a:xfrm>
          <a:prstGeom prst="bentConnector3">
            <a:avLst>
              <a:gd name="adj1" fmla="val 996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A5306E3F-DA8D-45DB-4A3A-77D38C60F186}"/>
              </a:ext>
            </a:extLst>
          </p:cNvPr>
          <p:cNvSpPr/>
          <p:nvPr/>
        </p:nvSpPr>
        <p:spPr>
          <a:xfrm>
            <a:off x="568225" y="3154316"/>
            <a:ext cx="8026404" cy="3412503"/>
          </a:xfrm>
          <a:prstGeom prst="roundRect">
            <a:avLst>
              <a:gd name="adj" fmla="val 948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71" name="TextBox 70">
            <a:extLst>
              <a:ext uri="{FF2B5EF4-FFF2-40B4-BE49-F238E27FC236}">
                <a16:creationId xmlns:a16="http://schemas.microsoft.com/office/drawing/2014/main" id="{088DF948-F149-1FF2-25BA-21E9B0DEA196}"/>
              </a:ext>
            </a:extLst>
          </p:cNvPr>
          <p:cNvSpPr txBox="1"/>
          <p:nvPr/>
        </p:nvSpPr>
        <p:spPr>
          <a:xfrm>
            <a:off x="7364776" y="6251724"/>
            <a:ext cx="1098378" cy="307777"/>
          </a:xfrm>
          <a:prstGeom prst="rect">
            <a:avLst/>
          </a:prstGeom>
          <a:noFill/>
        </p:spPr>
        <p:txBody>
          <a:bodyPr wrap="none" rtlCol="0">
            <a:spAutoFit/>
          </a:bodyPr>
          <a:lstStyle/>
          <a:p>
            <a:r>
              <a:rPr lang="en-JP" b="1" dirty="0"/>
              <a:t>ゲーム空間</a:t>
            </a:r>
          </a:p>
        </p:txBody>
      </p:sp>
      <p:sp>
        <p:nvSpPr>
          <p:cNvPr id="26" name="Rounded Rectangle 25">
            <a:extLst>
              <a:ext uri="{FF2B5EF4-FFF2-40B4-BE49-F238E27FC236}">
                <a16:creationId xmlns:a16="http://schemas.microsoft.com/office/drawing/2014/main" id="{943A2D9B-C8B7-0CDD-7255-E6578E10CA7D}"/>
              </a:ext>
            </a:extLst>
          </p:cNvPr>
          <p:cNvSpPr/>
          <p:nvPr/>
        </p:nvSpPr>
        <p:spPr>
          <a:xfrm>
            <a:off x="3303402" y="1418313"/>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 name="Rounded Rectangle 112">
            <a:extLst>
              <a:ext uri="{FF2B5EF4-FFF2-40B4-BE49-F238E27FC236}">
                <a16:creationId xmlns:a16="http://schemas.microsoft.com/office/drawing/2014/main" id="{B5CB7F39-77EE-B0EA-8B79-E834C0EA7BFA}"/>
              </a:ext>
            </a:extLst>
          </p:cNvPr>
          <p:cNvSpPr/>
          <p:nvPr/>
        </p:nvSpPr>
        <p:spPr>
          <a:xfrm>
            <a:off x="3690684" y="2665215"/>
            <a:ext cx="366390" cy="11613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Oval 14">
            <a:extLst>
              <a:ext uri="{FF2B5EF4-FFF2-40B4-BE49-F238E27FC236}">
                <a16:creationId xmlns:a16="http://schemas.microsoft.com/office/drawing/2014/main" id="{C598D202-1F9E-49D3-54A7-BBE6E4E6F95B}"/>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18" name="Oval 17">
            <a:extLst>
              <a:ext uri="{FF2B5EF4-FFF2-40B4-BE49-F238E27FC236}">
                <a16:creationId xmlns:a16="http://schemas.microsoft.com/office/drawing/2014/main" id="{865BCC1B-CEDB-2461-A990-5C47E499EF48}"/>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19" name="Oval 18">
            <a:extLst>
              <a:ext uri="{FF2B5EF4-FFF2-40B4-BE49-F238E27FC236}">
                <a16:creationId xmlns:a16="http://schemas.microsoft.com/office/drawing/2014/main" id="{DEC98790-8798-51D9-02C6-24CA0AC0F4C1}"/>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21" name="Straight Arrow Connector 20">
            <a:extLst>
              <a:ext uri="{FF2B5EF4-FFF2-40B4-BE49-F238E27FC236}">
                <a16:creationId xmlns:a16="http://schemas.microsoft.com/office/drawing/2014/main" id="{FEDD81AB-D198-110D-0F2C-100655198F6A}"/>
              </a:ext>
            </a:extLst>
          </p:cNvPr>
          <p:cNvCxnSpPr>
            <a:stCxn id="15" idx="7"/>
            <a:endCxn id="18"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0D5B24-25D9-69C8-4AEC-487B26D4EB31}"/>
              </a:ext>
            </a:extLst>
          </p:cNvPr>
          <p:cNvCxnSpPr>
            <a:stCxn id="18" idx="7"/>
            <a:endCxn id="1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757A1D-8CD2-AF90-2FA3-C4547EAF44AF}"/>
              </a:ext>
            </a:extLst>
          </p:cNvPr>
          <p:cNvCxnSpPr>
            <a:cxnSpLocks/>
            <a:stCxn id="18" idx="3"/>
            <a:endCxn id="15"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5D13B-8B89-0022-CAB3-CB27E1C5C04C}"/>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53" name="TextBox 52">
            <a:extLst>
              <a:ext uri="{FF2B5EF4-FFF2-40B4-BE49-F238E27FC236}">
                <a16:creationId xmlns:a16="http://schemas.microsoft.com/office/drawing/2014/main" id="{2AD4AE1F-7660-9118-3305-B281E75F5365}"/>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80" name="TextBox 79">
            <a:extLst>
              <a:ext uri="{FF2B5EF4-FFF2-40B4-BE49-F238E27FC236}">
                <a16:creationId xmlns:a16="http://schemas.microsoft.com/office/drawing/2014/main" id="{1AFE17C6-9495-5A14-ADCF-1177E2C07D65}"/>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81" name="Elbow Connector 80">
            <a:extLst>
              <a:ext uri="{FF2B5EF4-FFF2-40B4-BE49-F238E27FC236}">
                <a16:creationId xmlns:a16="http://schemas.microsoft.com/office/drawing/2014/main" id="{833310D6-5168-7E74-13EF-1D33FE8CD175}"/>
              </a:ext>
            </a:extLst>
          </p:cNvPr>
          <p:cNvCxnSpPr>
            <a:cxnSpLocks/>
            <a:stCxn id="83" idx="1"/>
            <a:endCxn id="15"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EDA5D00-FAFA-E5B2-9EF3-422F1A64597E}"/>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84" name="Oval 83">
            <a:extLst>
              <a:ext uri="{FF2B5EF4-FFF2-40B4-BE49-F238E27FC236}">
                <a16:creationId xmlns:a16="http://schemas.microsoft.com/office/drawing/2014/main" id="{94AE51F2-D543-6FD0-9759-27110A9E8E63}"/>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85" name="Straight Arrow Connector 84">
            <a:extLst>
              <a:ext uri="{FF2B5EF4-FFF2-40B4-BE49-F238E27FC236}">
                <a16:creationId xmlns:a16="http://schemas.microsoft.com/office/drawing/2014/main" id="{48D00749-5324-C1E0-130B-A7E75E8EEC0E}"/>
              </a:ext>
            </a:extLst>
          </p:cNvPr>
          <p:cNvCxnSpPr>
            <a:cxnSpLocks/>
            <a:stCxn id="19" idx="7"/>
            <a:endCxn id="83"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00DA723-CB9C-818D-28F0-97106ED3A41B}"/>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88" name="TextBox 87">
            <a:extLst>
              <a:ext uri="{FF2B5EF4-FFF2-40B4-BE49-F238E27FC236}">
                <a16:creationId xmlns:a16="http://schemas.microsoft.com/office/drawing/2014/main" id="{C5D7B893-57D4-8592-073E-F93C5E84FA33}"/>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108" name="Oval 107">
            <a:extLst>
              <a:ext uri="{FF2B5EF4-FFF2-40B4-BE49-F238E27FC236}">
                <a16:creationId xmlns:a16="http://schemas.microsoft.com/office/drawing/2014/main" id="{639C33BC-2C83-FE58-E1E4-931A5B15C827}"/>
              </a:ext>
            </a:extLst>
          </p:cNvPr>
          <p:cNvSpPr/>
          <p:nvPr/>
        </p:nvSpPr>
        <p:spPr>
          <a:xfrm>
            <a:off x="5807647"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sp>
        <p:nvSpPr>
          <p:cNvPr id="109" name="Oval 108">
            <a:extLst>
              <a:ext uri="{FF2B5EF4-FFF2-40B4-BE49-F238E27FC236}">
                <a16:creationId xmlns:a16="http://schemas.microsoft.com/office/drawing/2014/main" id="{ADA1D4CE-6733-4AC2-234F-524F494F9058}"/>
              </a:ext>
            </a:extLst>
          </p:cNvPr>
          <p:cNvSpPr/>
          <p:nvPr/>
        </p:nvSpPr>
        <p:spPr>
          <a:xfrm>
            <a:off x="7805380"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-1</a:t>
            </a:r>
          </a:p>
        </p:txBody>
      </p:sp>
      <p:cxnSp>
        <p:nvCxnSpPr>
          <p:cNvPr id="111" name="Straight Arrow Connector 110">
            <a:extLst>
              <a:ext uri="{FF2B5EF4-FFF2-40B4-BE49-F238E27FC236}">
                <a16:creationId xmlns:a16="http://schemas.microsoft.com/office/drawing/2014/main" id="{4CD91326-6876-7AC3-0741-64E804F6A77E}"/>
              </a:ext>
            </a:extLst>
          </p:cNvPr>
          <p:cNvCxnSpPr>
            <a:cxnSpLocks/>
            <a:stCxn id="84" idx="7"/>
            <a:endCxn id="10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BB7A1CC-949D-819C-E697-2991E2FB561B}"/>
              </a:ext>
            </a:extLst>
          </p:cNvPr>
          <p:cNvCxnSpPr>
            <a:cxnSpLocks/>
            <a:stCxn id="84" idx="3"/>
            <a:endCxn id="83"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56F6F11-C1B2-4A37-E66F-6377B1CB3497}"/>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115" name="Straight Arrow Connector 114">
            <a:extLst>
              <a:ext uri="{FF2B5EF4-FFF2-40B4-BE49-F238E27FC236}">
                <a16:creationId xmlns:a16="http://schemas.microsoft.com/office/drawing/2014/main" id="{3C40376C-D57F-7173-12D6-2AB8B812B01C}"/>
              </a:ext>
            </a:extLst>
          </p:cNvPr>
          <p:cNvCxnSpPr>
            <a:cxnSpLocks/>
            <a:stCxn id="83" idx="7"/>
            <a:endCxn id="84"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69B8FBC-9250-5F80-8721-E258C945B6A2}"/>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117" name="TextBox 116">
            <a:extLst>
              <a:ext uri="{FF2B5EF4-FFF2-40B4-BE49-F238E27FC236}">
                <a16:creationId xmlns:a16="http://schemas.microsoft.com/office/drawing/2014/main" id="{E03AED8F-C824-7AD5-9892-B8EC8F64E902}"/>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118" name="Oval 117">
            <a:extLst>
              <a:ext uri="{FF2B5EF4-FFF2-40B4-BE49-F238E27FC236}">
                <a16:creationId xmlns:a16="http://schemas.microsoft.com/office/drawing/2014/main" id="{F5CFF045-0AAF-52B0-2A89-7AA73748AA25}"/>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120" name="Oval 119">
            <a:extLst>
              <a:ext uri="{FF2B5EF4-FFF2-40B4-BE49-F238E27FC236}">
                <a16:creationId xmlns:a16="http://schemas.microsoft.com/office/drawing/2014/main" id="{086B768C-F675-D229-B12D-CEA143F94F8A}"/>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121" name="Oval 120">
            <a:extLst>
              <a:ext uri="{FF2B5EF4-FFF2-40B4-BE49-F238E27FC236}">
                <a16:creationId xmlns:a16="http://schemas.microsoft.com/office/drawing/2014/main" id="{320CB177-C8FB-70A3-4969-7726C0FB02C9}"/>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122" name="Straight Arrow Connector 121">
            <a:extLst>
              <a:ext uri="{FF2B5EF4-FFF2-40B4-BE49-F238E27FC236}">
                <a16:creationId xmlns:a16="http://schemas.microsoft.com/office/drawing/2014/main" id="{74546EED-9187-3407-3366-4ADF3B7234F6}"/>
              </a:ext>
            </a:extLst>
          </p:cNvPr>
          <p:cNvCxnSpPr>
            <a:stCxn id="118" idx="7"/>
            <a:endCxn id="120"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A06969B-77F9-BEC4-A638-105F81CBE7CB}"/>
              </a:ext>
            </a:extLst>
          </p:cNvPr>
          <p:cNvCxnSpPr>
            <a:stCxn id="120" idx="7"/>
            <a:endCxn id="121"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EAE51A9-9ACF-365B-81FE-178A6A3C91F1}"/>
              </a:ext>
            </a:extLst>
          </p:cNvPr>
          <p:cNvCxnSpPr>
            <a:cxnSpLocks/>
            <a:stCxn id="120" idx="3"/>
            <a:endCxn id="118"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5F56363-854E-5D43-4A05-45CC4DE71867}"/>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126" name="TextBox 125">
            <a:extLst>
              <a:ext uri="{FF2B5EF4-FFF2-40B4-BE49-F238E27FC236}">
                <a16:creationId xmlns:a16="http://schemas.microsoft.com/office/drawing/2014/main" id="{BE327F55-4718-5983-450C-6B11BC22ED09}"/>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127" name="TextBox 126">
            <a:extLst>
              <a:ext uri="{FF2B5EF4-FFF2-40B4-BE49-F238E27FC236}">
                <a16:creationId xmlns:a16="http://schemas.microsoft.com/office/drawing/2014/main" id="{804EDD22-5B09-74AA-CEC0-C4B151310B7E}"/>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128" name="Elbow Connector 127">
            <a:extLst>
              <a:ext uri="{FF2B5EF4-FFF2-40B4-BE49-F238E27FC236}">
                <a16:creationId xmlns:a16="http://schemas.microsoft.com/office/drawing/2014/main" id="{A481A80C-7890-EA88-9DBA-E5E3C1C50277}"/>
              </a:ext>
            </a:extLst>
          </p:cNvPr>
          <p:cNvCxnSpPr>
            <a:cxnSpLocks/>
            <a:stCxn id="129" idx="3"/>
            <a:endCxn id="118"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AA042FDA-0A29-BA21-3196-A525B7DB8A47}"/>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130" name="Oval 129">
            <a:extLst>
              <a:ext uri="{FF2B5EF4-FFF2-40B4-BE49-F238E27FC236}">
                <a16:creationId xmlns:a16="http://schemas.microsoft.com/office/drawing/2014/main" id="{C2D5E6F9-50A2-0BE9-0304-3363B26EED91}"/>
              </a:ext>
            </a:extLst>
          </p:cNvPr>
          <p:cNvSpPr/>
          <p:nvPr/>
        </p:nvSpPr>
        <p:spPr>
          <a:xfrm>
            <a:off x="4819942"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131" name="Straight Arrow Connector 130">
            <a:extLst>
              <a:ext uri="{FF2B5EF4-FFF2-40B4-BE49-F238E27FC236}">
                <a16:creationId xmlns:a16="http://schemas.microsoft.com/office/drawing/2014/main" id="{2705100C-F11D-A046-DFA7-ADA1F687E55D}"/>
              </a:ext>
            </a:extLst>
          </p:cNvPr>
          <p:cNvCxnSpPr>
            <a:cxnSpLocks/>
            <a:stCxn id="121" idx="7"/>
            <a:endCxn id="129"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9AD9F399-D543-0587-E9E5-EE4DBEACC7E9}"/>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133" name="TextBox 132">
            <a:extLst>
              <a:ext uri="{FF2B5EF4-FFF2-40B4-BE49-F238E27FC236}">
                <a16:creationId xmlns:a16="http://schemas.microsoft.com/office/drawing/2014/main" id="{7712D15C-5CAA-4A68-BC8D-3260AD187571}"/>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134" name="Oval 133">
            <a:extLst>
              <a:ext uri="{FF2B5EF4-FFF2-40B4-BE49-F238E27FC236}">
                <a16:creationId xmlns:a16="http://schemas.microsoft.com/office/drawing/2014/main" id="{E25CC089-4C44-8A70-3BFC-D66F46DDD0CA}"/>
              </a:ext>
            </a:extLst>
          </p:cNvPr>
          <p:cNvSpPr/>
          <p:nvPr/>
        </p:nvSpPr>
        <p:spPr>
          <a:xfrm>
            <a:off x="5807647"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cxnSp>
        <p:nvCxnSpPr>
          <p:cNvPr id="135" name="Straight Arrow Connector 134">
            <a:extLst>
              <a:ext uri="{FF2B5EF4-FFF2-40B4-BE49-F238E27FC236}">
                <a16:creationId xmlns:a16="http://schemas.microsoft.com/office/drawing/2014/main" id="{14DB9801-4ED1-C6B3-4C3B-16431139B71D}"/>
              </a:ext>
            </a:extLst>
          </p:cNvPr>
          <p:cNvCxnSpPr>
            <a:cxnSpLocks/>
            <a:stCxn id="130" idx="7"/>
            <a:endCxn id="134"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FCE16A-E290-2E88-9B3E-3A1F067E6224}"/>
              </a:ext>
            </a:extLst>
          </p:cNvPr>
          <p:cNvCxnSpPr>
            <a:cxnSpLocks/>
            <a:stCxn id="130" idx="3"/>
            <a:endCxn id="129"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97DB6E79-1D95-099F-54D8-C58A3BF3D34B}"/>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138" name="Straight Arrow Connector 137">
            <a:extLst>
              <a:ext uri="{FF2B5EF4-FFF2-40B4-BE49-F238E27FC236}">
                <a16:creationId xmlns:a16="http://schemas.microsoft.com/office/drawing/2014/main" id="{B5AFB566-4BDC-7FC9-48AD-2B35823472D3}"/>
              </a:ext>
            </a:extLst>
          </p:cNvPr>
          <p:cNvCxnSpPr>
            <a:cxnSpLocks/>
            <a:stCxn id="129" idx="7"/>
            <a:endCxn id="130"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91A49DA-315B-690F-D73E-F44C8275CB3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140" name="TextBox 139">
            <a:extLst>
              <a:ext uri="{FF2B5EF4-FFF2-40B4-BE49-F238E27FC236}">
                <a16:creationId xmlns:a16="http://schemas.microsoft.com/office/drawing/2014/main" id="{8A299C0F-9165-0315-65DC-7BD8AFAD9AB2}"/>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141" name="TextBox 140">
            <a:extLst>
              <a:ext uri="{FF2B5EF4-FFF2-40B4-BE49-F238E27FC236}">
                <a16:creationId xmlns:a16="http://schemas.microsoft.com/office/drawing/2014/main" id="{5155EB26-179A-55AC-D15D-B15DEFBA2FBB}"/>
              </a:ext>
            </a:extLst>
          </p:cNvPr>
          <p:cNvSpPr txBox="1"/>
          <p:nvPr/>
        </p:nvSpPr>
        <p:spPr>
          <a:xfrm>
            <a:off x="6692424" y="5447214"/>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cxnSp>
        <p:nvCxnSpPr>
          <p:cNvPr id="142" name="Straight Arrow Connector 141">
            <a:extLst>
              <a:ext uri="{FF2B5EF4-FFF2-40B4-BE49-F238E27FC236}">
                <a16:creationId xmlns:a16="http://schemas.microsoft.com/office/drawing/2014/main" id="{BA01EC7A-CE15-7A32-8F70-82D54511BF5E}"/>
              </a:ext>
            </a:extLst>
          </p:cNvPr>
          <p:cNvCxnSpPr>
            <a:cxnSpLocks/>
            <a:stCxn id="15" idx="3"/>
            <a:endCxn id="118"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C1E3B38-F462-CD1A-2B0A-5CB7E77F37E0}"/>
              </a:ext>
            </a:extLst>
          </p:cNvPr>
          <p:cNvCxnSpPr>
            <a:cxnSpLocks/>
            <a:stCxn id="118" idx="0"/>
            <a:endCxn id="15"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22F85684-64CE-D789-6351-BCB63A3C7004}"/>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45" name="TextBox 144">
            <a:extLst>
              <a:ext uri="{FF2B5EF4-FFF2-40B4-BE49-F238E27FC236}">
                <a16:creationId xmlns:a16="http://schemas.microsoft.com/office/drawing/2014/main" id="{D622CD73-472D-C14A-7940-0A40747B8B4E}"/>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46" name="Straight Arrow Connector 145">
            <a:extLst>
              <a:ext uri="{FF2B5EF4-FFF2-40B4-BE49-F238E27FC236}">
                <a16:creationId xmlns:a16="http://schemas.microsoft.com/office/drawing/2014/main" id="{E26DB5D7-DC75-1EC3-3DF5-79CDD31553EE}"/>
              </a:ext>
            </a:extLst>
          </p:cNvPr>
          <p:cNvCxnSpPr>
            <a:cxnSpLocks/>
            <a:stCxn id="18" idx="3"/>
            <a:endCxn id="120"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471A6ED7-C3CB-3DB8-F4EA-715CF648B9F9}"/>
              </a:ext>
            </a:extLst>
          </p:cNvPr>
          <p:cNvCxnSpPr>
            <a:cxnSpLocks/>
            <a:stCxn id="120" idx="0"/>
            <a:endCxn id="18"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3264E6B-C8E4-1AB8-9FC8-FB58BCCC9F0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49" name="TextBox 148">
            <a:extLst>
              <a:ext uri="{FF2B5EF4-FFF2-40B4-BE49-F238E27FC236}">
                <a16:creationId xmlns:a16="http://schemas.microsoft.com/office/drawing/2014/main" id="{4EDCE805-F3EC-EDA3-3AB0-BF5B13380FD9}"/>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50" name="Straight Arrow Connector 149">
            <a:extLst>
              <a:ext uri="{FF2B5EF4-FFF2-40B4-BE49-F238E27FC236}">
                <a16:creationId xmlns:a16="http://schemas.microsoft.com/office/drawing/2014/main" id="{BA7EC789-7AA8-AB68-223C-6FF086C0094A}"/>
              </a:ext>
            </a:extLst>
          </p:cNvPr>
          <p:cNvCxnSpPr>
            <a:cxnSpLocks/>
            <a:stCxn id="19" idx="3"/>
            <a:endCxn id="121"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3AFC0C82-A054-DD72-77DD-60CAD4EDCF08}"/>
              </a:ext>
            </a:extLst>
          </p:cNvPr>
          <p:cNvCxnSpPr>
            <a:cxnSpLocks/>
            <a:stCxn id="121" idx="0"/>
            <a:endCxn id="1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8E5007A1-ABE1-85F5-0208-5E71B02770FC}"/>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53" name="TextBox 152">
            <a:extLst>
              <a:ext uri="{FF2B5EF4-FFF2-40B4-BE49-F238E27FC236}">
                <a16:creationId xmlns:a16="http://schemas.microsoft.com/office/drawing/2014/main" id="{4DFFD5C6-C964-31F4-B776-AEFCB33264F7}"/>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54" name="Straight Arrow Connector 153">
            <a:extLst>
              <a:ext uri="{FF2B5EF4-FFF2-40B4-BE49-F238E27FC236}">
                <a16:creationId xmlns:a16="http://schemas.microsoft.com/office/drawing/2014/main" id="{5395D65B-D640-C825-6822-39978D5597BE}"/>
              </a:ext>
            </a:extLst>
          </p:cNvPr>
          <p:cNvCxnSpPr>
            <a:cxnSpLocks/>
            <a:stCxn id="83" idx="3"/>
            <a:endCxn id="129"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BC92E23-BE06-472C-4790-CE784690FED0}"/>
              </a:ext>
            </a:extLst>
          </p:cNvPr>
          <p:cNvCxnSpPr>
            <a:cxnSpLocks/>
            <a:stCxn id="129" idx="0"/>
            <a:endCxn id="83"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9913B24C-9403-90FF-0044-B6E772ED29B5}"/>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57" name="TextBox 156">
            <a:extLst>
              <a:ext uri="{FF2B5EF4-FFF2-40B4-BE49-F238E27FC236}">
                <a16:creationId xmlns:a16="http://schemas.microsoft.com/office/drawing/2014/main" id="{BE852B29-3DD5-3F74-B40E-3387719D2259}"/>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58" name="Straight Arrow Connector 157">
            <a:extLst>
              <a:ext uri="{FF2B5EF4-FFF2-40B4-BE49-F238E27FC236}">
                <a16:creationId xmlns:a16="http://schemas.microsoft.com/office/drawing/2014/main" id="{223723DF-7738-8D80-32FD-2DBEA3E51A53}"/>
              </a:ext>
            </a:extLst>
          </p:cNvPr>
          <p:cNvCxnSpPr>
            <a:cxnSpLocks/>
            <a:stCxn id="84" idx="3"/>
            <a:endCxn id="130"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C0B57DB-F896-F105-9531-2F8983FEDD0A}"/>
              </a:ext>
            </a:extLst>
          </p:cNvPr>
          <p:cNvCxnSpPr>
            <a:cxnSpLocks/>
            <a:stCxn id="130" idx="0"/>
            <a:endCxn id="84"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EBD5AC3D-4986-E3E0-1F64-3C269113F12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61" name="TextBox 160">
            <a:extLst>
              <a:ext uri="{FF2B5EF4-FFF2-40B4-BE49-F238E27FC236}">
                <a16:creationId xmlns:a16="http://schemas.microsoft.com/office/drawing/2014/main" id="{41F0CD81-67D2-8956-B846-C646BFFB3C1D}"/>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62" name="Straight Arrow Connector 161">
            <a:extLst>
              <a:ext uri="{FF2B5EF4-FFF2-40B4-BE49-F238E27FC236}">
                <a16:creationId xmlns:a16="http://schemas.microsoft.com/office/drawing/2014/main" id="{1DD1E69A-7CCB-ECDF-A773-0181F8A709B0}"/>
              </a:ext>
            </a:extLst>
          </p:cNvPr>
          <p:cNvCxnSpPr>
            <a:cxnSpLocks/>
            <a:stCxn id="108" idx="3"/>
            <a:endCxn id="134" idx="1"/>
          </p:cNvCxnSpPr>
          <p:nvPr/>
        </p:nvCxnSpPr>
        <p:spPr>
          <a:xfrm>
            <a:off x="5895144"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206DCA9-92DA-83BA-246C-AF84D3752793}"/>
              </a:ext>
            </a:extLst>
          </p:cNvPr>
          <p:cNvCxnSpPr>
            <a:cxnSpLocks/>
            <a:stCxn id="134" idx="0"/>
            <a:endCxn id="108" idx="4"/>
          </p:cNvCxnSpPr>
          <p:nvPr/>
        </p:nvCxnSpPr>
        <p:spPr>
          <a:xfrm flipV="1">
            <a:off x="6106380" y="4428010"/>
            <a:ext cx="0" cy="99072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9E9A4DC-D0FB-DABA-CE7E-7B736925DF4A}"/>
              </a:ext>
            </a:extLst>
          </p:cNvPr>
          <p:cNvSpPr txBox="1"/>
          <p:nvPr/>
        </p:nvSpPr>
        <p:spPr>
          <a:xfrm rot="5400000">
            <a:off x="5877008" y="4792702"/>
            <a:ext cx="706959"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ll clear</a:t>
            </a:r>
          </a:p>
        </p:txBody>
      </p:sp>
      <p:sp>
        <p:nvSpPr>
          <p:cNvPr id="165" name="TextBox 164">
            <a:extLst>
              <a:ext uri="{FF2B5EF4-FFF2-40B4-BE49-F238E27FC236}">
                <a16:creationId xmlns:a16="http://schemas.microsoft.com/office/drawing/2014/main" id="{968FBE41-E9B6-347B-0A6B-D2BAF7DE1B93}"/>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cxnSp>
        <p:nvCxnSpPr>
          <p:cNvPr id="166" name="Straight Arrow Connector 165">
            <a:extLst>
              <a:ext uri="{FF2B5EF4-FFF2-40B4-BE49-F238E27FC236}">
                <a16:creationId xmlns:a16="http://schemas.microsoft.com/office/drawing/2014/main" id="{E8EAE7F3-282D-F116-3999-F85427C103FA}"/>
              </a:ext>
            </a:extLst>
          </p:cNvPr>
          <p:cNvCxnSpPr>
            <a:cxnSpLocks/>
            <a:stCxn id="108" idx="6"/>
            <a:endCxn id="109" idx="2"/>
          </p:cNvCxnSpPr>
          <p:nvPr/>
        </p:nvCxnSpPr>
        <p:spPr>
          <a:xfrm>
            <a:off x="6405113" y="4129277"/>
            <a:ext cx="1400267" cy="0"/>
          </a:xfrm>
          <a:prstGeom prst="straightConnector1">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7" name="Elbow Connector 166">
            <a:extLst>
              <a:ext uri="{FF2B5EF4-FFF2-40B4-BE49-F238E27FC236}">
                <a16:creationId xmlns:a16="http://schemas.microsoft.com/office/drawing/2014/main" id="{010B6045-4C3B-883F-9CF4-2C776193D2D1}"/>
              </a:ext>
            </a:extLst>
          </p:cNvPr>
          <p:cNvCxnSpPr>
            <a:cxnSpLocks/>
            <a:stCxn id="134" idx="6"/>
            <a:endCxn id="109" idx="4"/>
          </p:cNvCxnSpPr>
          <p:nvPr/>
        </p:nvCxnSpPr>
        <p:spPr>
          <a:xfrm flipV="1">
            <a:off x="6405113" y="4428010"/>
            <a:ext cx="1699000" cy="1289453"/>
          </a:xfrm>
          <a:prstGeom prst="bentConnector2">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CF1F158D-E5D5-FC85-E45B-CDFF3BF99701}"/>
              </a:ext>
            </a:extLst>
          </p:cNvPr>
          <p:cNvSpPr txBox="1"/>
          <p:nvPr/>
        </p:nvSpPr>
        <p:spPr>
          <a:xfrm>
            <a:off x="6692424" y="3857014"/>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sp>
        <p:nvSpPr>
          <p:cNvPr id="17" name="Rounded Rectangular Callout 16">
            <a:extLst>
              <a:ext uri="{FF2B5EF4-FFF2-40B4-BE49-F238E27FC236}">
                <a16:creationId xmlns:a16="http://schemas.microsoft.com/office/drawing/2014/main" id="{0E5BD1C9-C7BD-5DCF-5001-131726670438}"/>
              </a:ext>
            </a:extLst>
          </p:cNvPr>
          <p:cNvSpPr/>
          <p:nvPr/>
        </p:nvSpPr>
        <p:spPr>
          <a:xfrm>
            <a:off x="7340481" y="2813430"/>
            <a:ext cx="1448578" cy="806889"/>
          </a:xfrm>
          <a:prstGeom prst="wedgeRoundRectCallout">
            <a:avLst>
              <a:gd name="adj1" fmla="val 2975"/>
              <a:gd name="adj2" fmla="val 8119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Oval 15">
            <a:extLst>
              <a:ext uri="{FF2B5EF4-FFF2-40B4-BE49-F238E27FC236}">
                <a16:creationId xmlns:a16="http://schemas.microsoft.com/office/drawing/2014/main" id="{182BE92F-3F5B-EF0F-5D06-9174712DEA3B}"/>
              </a:ext>
            </a:extLst>
          </p:cNvPr>
          <p:cNvSpPr/>
          <p:nvPr/>
        </p:nvSpPr>
        <p:spPr>
          <a:xfrm>
            <a:off x="7426346" y="2916943"/>
            <a:ext cx="597466" cy="597466"/>
          </a:xfrm>
          <a:prstGeom prst="ellipse">
            <a:avLst/>
          </a:prstGeom>
          <a:solidFill>
            <a:schemeClr val="tx2">
              <a:lumMod val="9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6,0</a:t>
            </a:r>
          </a:p>
          <a:p>
            <a:pPr algn="ctr"/>
            <a:r>
              <a:rPr lang="en-JP" sz="1200" b="1" dirty="0">
                <a:solidFill>
                  <a:schemeClr val="tx1"/>
                </a:solidFill>
              </a:rPr>
              <a:t>(-1)</a:t>
            </a:r>
            <a:endParaRPr lang="en-JP" sz="1800" b="1" dirty="0">
              <a:solidFill>
                <a:schemeClr val="tx1"/>
              </a:solidFill>
            </a:endParaRPr>
          </a:p>
        </p:txBody>
      </p:sp>
      <p:sp>
        <p:nvSpPr>
          <p:cNvPr id="2" name="Oval 1">
            <a:extLst>
              <a:ext uri="{FF2B5EF4-FFF2-40B4-BE49-F238E27FC236}">
                <a16:creationId xmlns:a16="http://schemas.microsoft.com/office/drawing/2014/main" id="{38394BE0-B8B3-549D-69B4-9000A1DE0184}"/>
              </a:ext>
            </a:extLst>
          </p:cNvPr>
          <p:cNvSpPr/>
          <p:nvPr/>
        </p:nvSpPr>
        <p:spPr>
          <a:xfrm>
            <a:off x="8097947" y="2910565"/>
            <a:ext cx="597466" cy="597466"/>
          </a:xfrm>
          <a:prstGeom prst="ellipse">
            <a:avLst/>
          </a:prstGeom>
          <a:solidFill>
            <a:schemeClr val="tx2">
              <a:lumMod val="9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6,1</a:t>
            </a:r>
          </a:p>
          <a:p>
            <a:pPr algn="ctr"/>
            <a:r>
              <a:rPr lang="en-JP" sz="1200" b="1" dirty="0">
                <a:solidFill>
                  <a:schemeClr val="tx1"/>
                </a:solidFill>
              </a:rPr>
              <a:t>(-1)</a:t>
            </a:r>
            <a:endParaRPr lang="en-JP" sz="1800" b="1" dirty="0">
              <a:solidFill>
                <a:schemeClr val="tx1"/>
              </a:solidFill>
            </a:endParaRPr>
          </a:p>
        </p:txBody>
      </p:sp>
      <p:sp>
        <p:nvSpPr>
          <p:cNvPr id="25" name="TextBox 24">
            <a:extLst>
              <a:ext uri="{FF2B5EF4-FFF2-40B4-BE49-F238E27FC236}">
                <a16:creationId xmlns:a16="http://schemas.microsoft.com/office/drawing/2014/main" id="{322071A7-B08A-1E7A-FB50-70221BE4CEE4}"/>
              </a:ext>
            </a:extLst>
          </p:cNvPr>
          <p:cNvSpPr txBox="1"/>
          <p:nvPr/>
        </p:nvSpPr>
        <p:spPr>
          <a:xfrm>
            <a:off x="4307425" y="6190741"/>
            <a:ext cx="4668252" cy="523220"/>
          </a:xfrm>
          <a:prstGeom prst="rect">
            <a:avLst/>
          </a:prstGeom>
          <a:solidFill>
            <a:srgbClr val="F20153"/>
          </a:solidFill>
        </p:spPr>
        <p:txBody>
          <a:bodyPr wrap="square">
            <a:spAutoFit/>
          </a:bodyPr>
          <a:lstStyle/>
          <a:p>
            <a:pPr marL="38100" indent="0">
              <a:buClr>
                <a:schemeClr val="tx2">
                  <a:lumMod val="25000"/>
                </a:schemeClr>
              </a:buClr>
              <a:buNone/>
            </a:pP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④遷移先状態が安全性を違反するならば遷移</a:t>
            </a:r>
            <a:r>
              <a:rPr lang="ja-JP" altLang="en-JP" sz="1400">
                <a:solidFill>
                  <a:schemeClr val="bg1"/>
                </a:solidFill>
                <a:latin typeface="Lato" panose="020F0502020204030203" pitchFamily="34" charset="0"/>
                <a:ea typeface="Lato" panose="020F0502020204030203" pitchFamily="34" charset="0"/>
                <a:cs typeface="Lato" panose="020F0502020204030203" pitchFamily="34" charset="0"/>
              </a:rPr>
              <a:t>先を</a:t>
            </a:r>
            <a:r>
              <a:rPr lang="ja-JP" altLang="en-US" sz="1400">
                <a:solidFill>
                  <a:schemeClr val="bg1"/>
                </a:solidFill>
                <a:latin typeface="Lato" panose="020F0502020204030203" pitchFamily="34" charset="0"/>
                <a:ea typeface="Lato" panose="020F0502020204030203" pitchFamily="34" charset="0"/>
                <a:cs typeface="Lato" panose="020F0502020204030203" pitchFamily="34" charset="0"/>
              </a:rPr>
              <a:t>構築済みの違反状態に変更する</a:t>
            </a:r>
            <a:endParaRPr lang="en-US" altLang="ja-JP"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1" name="Rounded Rectangular Callout 30">
            <a:extLst>
              <a:ext uri="{FF2B5EF4-FFF2-40B4-BE49-F238E27FC236}">
                <a16:creationId xmlns:a16="http://schemas.microsoft.com/office/drawing/2014/main" id="{7906988D-9912-29CA-2EDA-B8FBB28F12A7}"/>
              </a:ext>
            </a:extLst>
          </p:cNvPr>
          <p:cNvSpPr/>
          <p:nvPr/>
        </p:nvSpPr>
        <p:spPr>
          <a:xfrm>
            <a:off x="1145407" y="1194717"/>
            <a:ext cx="5772228" cy="1568733"/>
          </a:xfrm>
          <a:prstGeom prst="wedgeRoundRectCallout">
            <a:avLst>
              <a:gd name="adj1" fmla="val 65442"/>
              <a:gd name="adj2" fmla="val 127940"/>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dirty="0"/>
              <a:t>安全性を違反する全状態（-1を含む状態）を</a:t>
            </a:r>
          </a:p>
          <a:p>
            <a:pPr algn="ctr"/>
            <a:r>
              <a:rPr lang="en-JP" sz="1800" dirty="0"/>
              <a:t>構築済みの違反状態にまとめることで</a:t>
            </a:r>
          </a:p>
          <a:p>
            <a:pPr algn="ctr"/>
            <a:r>
              <a:rPr lang="en-JP" sz="1800" b="1" u="sng" dirty="0"/>
              <a:t>安全性ゲームに不要な状態空間</a:t>
            </a:r>
            <a:r>
              <a:rPr lang="en-JP" sz="1800" dirty="0"/>
              <a:t>の構築と探索を回避</a:t>
            </a:r>
          </a:p>
        </p:txBody>
      </p:sp>
    </p:spTree>
    <p:extLst>
      <p:ext uri="{BB962C8B-B14F-4D97-AF65-F5344CB8AC3E}">
        <p14:creationId xmlns:p14="http://schemas.microsoft.com/office/powerpoint/2010/main" val="3508545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48</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948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Lato" panose="020F0502020204030203" pitchFamily="34" charset="0"/>
                <a:cs typeface="Lato" panose="020F0502020204030203" pitchFamily="34" charset="0"/>
              </a:rPr>
              <a:t>環境モデルと監視モデルから</a:t>
            </a:r>
            <a:r>
              <a:rPr lang="ja-JP" altLang="en-US" sz="2400" i="0">
                <a:solidFill>
                  <a:schemeClr val="tx2">
                    <a:lumMod val="25000"/>
                  </a:schemeClr>
                </a:solidFill>
                <a:effectLst/>
                <a:latin typeface="Lato" panose="020F0502020204030203" pitchFamily="34" charset="0"/>
                <a:cs typeface="Lato" panose="020F0502020204030203" pitchFamily="34" charset="0"/>
              </a:rPr>
              <a:t>直接ゲーム空間構築</a:t>
            </a:r>
          </a:p>
          <a:p>
            <a:pPr>
              <a:buClr>
                <a:schemeClr val="tx2">
                  <a:lumMod val="25000"/>
                </a:schemeClr>
              </a:buClr>
              <a:buFont typeface="Wingdings" pitchFamily="2" charset="2"/>
              <a:buChar char="v"/>
            </a:pPr>
            <a:r>
              <a:rPr lang="ja-JP" altLang="en-JP" sz="2400" u="sng">
                <a:solidFill>
                  <a:srgbClr val="FF0000"/>
                </a:solidFill>
                <a:latin typeface="Lato" panose="020F0502020204030203" pitchFamily="34" charset="0"/>
                <a:cs typeface="Lato" panose="020F0502020204030203" pitchFamily="34" charset="0"/>
              </a:rPr>
              <a:t>安全性を違反する</a:t>
            </a:r>
            <a:r>
              <a:rPr lang="ja-JP" altLang="en-US" sz="2400" u="sng">
                <a:solidFill>
                  <a:srgbClr val="FF0000"/>
                </a:solidFill>
                <a:latin typeface="Lato" panose="020F0502020204030203" pitchFamily="34" charset="0"/>
                <a:cs typeface="Lato" panose="020F0502020204030203" pitchFamily="34" charset="0"/>
              </a:rPr>
              <a:t>状態の構築を回避</a:t>
            </a:r>
            <a:r>
              <a:rPr lang="ja-JP" altLang="en-US" sz="2400">
                <a:solidFill>
                  <a:schemeClr val="tx2">
                    <a:lumMod val="25000"/>
                  </a:schemeClr>
                </a:solidFill>
                <a:latin typeface="Lato" panose="020F0502020204030203" pitchFamily="34" charset="0"/>
                <a:cs typeface="Lato" panose="020F0502020204030203" pitchFamily="34" charset="0"/>
              </a:rPr>
              <a:t>しつつ，</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初期状態から順に環境モデルと監視モデルを重ね合わせる</a:t>
            </a:r>
            <a:br>
              <a:rPr lang="en-US" altLang="ja-JP" sz="2400" dirty="0">
                <a:solidFill>
                  <a:schemeClr val="tx2">
                    <a:lumMod val="25000"/>
                  </a:schemeClr>
                </a:solidFill>
                <a:latin typeface="Lato" panose="020F0502020204030203" pitchFamily="34" charset="0"/>
                <a:cs typeface="Lato" panose="020F0502020204030203" pitchFamily="34" charset="0"/>
              </a:rPr>
            </a:br>
            <a:r>
              <a:rPr lang="en-US" altLang="ja-JP" sz="2400" dirty="0">
                <a:solidFill>
                  <a:schemeClr val="tx2">
                    <a:lumMod val="25000"/>
                  </a:schemeClr>
                </a:solidFill>
                <a:latin typeface="Lato" panose="020F0502020204030203" pitchFamily="34" charset="0"/>
                <a:cs typeface="Lato" panose="020F0502020204030203" pitchFamily="34" charset="0"/>
              </a:rPr>
              <a:t>( = </a:t>
            </a:r>
            <a:r>
              <a:rPr lang="ja-JP" altLang="en-US" sz="2400">
                <a:solidFill>
                  <a:schemeClr val="tx2">
                    <a:lumMod val="25000"/>
                  </a:schemeClr>
                </a:solidFill>
                <a:latin typeface="Lato" panose="020F0502020204030203" pitchFamily="34" charset="0"/>
                <a:cs typeface="Lato" panose="020F0502020204030203" pitchFamily="34" charset="0"/>
              </a:rPr>
              <a:t>並列合成</a:t>
            </a:r>
            <a:r>
              <a:rPr lang="en-US" altLang="ja-JP" sz="2400" dirty="0">
                <a:solidFill>
                  <a:schemeClr val="tx2">
                    <a:lumMod val="25000"/>
                  </a:schemeClr>
                </a:solidFill>
                <a:latin typeface="Lato" panose="020F0502020204030203" pitchFamily="34" charset="0"/>
                <a:cs typeface="Lato" panose="020F0502020204030203" pitchFamily="34" charset="0"/>
              </a:rPr>
              <a:t> + </a:t>
            </a:r>
            <a:r>
              <a:rPr lang="ja-JP" altLang="en-US" sz="2400">
                <a:solidFill>
                  <a:schemeClr val="tx2">
                    <a:lumMod val="25000"/>
                  </a:schemeClr>
                </a:solidFill>
                <a:latin typeface="Lato" panose="020F0502020204030203" pitchFamily="34" charset="0"/>
                <a:cs typeface="Lato" panose="020F0502020204030203" pitchFamily="34" charset="0"/>
              </a:rPr>
              <a:t>改変並列合成</a:t>
            </a:r>
            <a:r>
              <a:rPr lang="en-US" altLang="ja-JP" sz="2400" dirty="0">
                <a:solidFill>
                  <a:schemeClr val="tx2">
                    <a:lumMod val="25000"/>
                  </a:schemeClr>
                </a:solidFill>
                <a:latin typeface="Lato" panose="020F0502020204030203" pitchFamily="34" charset="0"/>
                <a:cs typeface="Lato" panose="020F0502020204030203" pitchFamily="34" charset="0"/>
              </a:rPr>
              <a:t> + </a:t>
            </a:r>
            <a:r>
              <a:rPr lang="ja-JP" altLang="en-US" sz="2400">
                <a:solidFill>
                  <a:schemeClr val="tx2">
                    <a:lumMod val="25000"/>
                  </a:schemeClr>
                </a:solidFill>
                <a:latin typeface="Lato" panose="020F0502020204030203" pitchFamily="34" charset="0"/>
                <a:cs typeface="Lato" panose="020F0502020204030203" pitchFamily="34" charset="0"/>
              </a:rPr>
              <a:t>空間圧縮を一括実行</a:t>
            </a:r>
            <a:r>
              <a:rPr lang="en-US" altLang="ja-JP" sz="2400" dirty="0">
                <a:solidFill>
                  <a:schemeClr val="tx2">
                    <a:lumMod val="25000"/>
                  </a:schemeClr>
                </a:solidFill>
                <a:latin typeface="Lato" panose="020F0502020204030203" pitchFamily="34" charset="0"/>
                <a:cs typeface="Lato" panose="020F0502020204030203" pitchFamily="34" charset="0"/>
              </a:rPr>
              <a:t>)</a:t>
            </a:r>
          </a:p>
          <a:p>
            <a:pPr>
              <a:buClr>
                <a:schemeClr val="tx2">
                  <a:lumMod val="25000"/>
                </a:schemeClr>
              </a:buClr>
              <a:buFont typeface="Wingdings" pitchFamily="2" charset="2"/>
              <a:buChar char="v"/>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ectangle 1">
            <a:extLst>
              <a:ext uri="{FF2B5EF4-FFF2-40B4-BE49-F238E27FC236}">
                <a16:creationId xmlns:a16="http://schemas.microsoft.com/office/drawing/2014/main" id="{87A6179A-7511-958D-BBAA-606EFD3D3315}"/>
              </a:ext>
            </a:extLst>
          </p:cNvPr>
          <p:cNvSpPr/>
          <p:nvPr/>
        </p:nvSpPr>
        <p:spPr>
          <a:xfrm>
            <a:off x="1075571" y="5205335"/>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監視モデル(LTS)</a:t>
            </a:r>
          </a:p>
        </p:txBody>
      </p:sp>
      <p:sp>
        <p:nvSpPr>
          <p:cNvPr id="3" name="Chevron 2">
            <a:extLst>
              <a:ext uri="{FF2B5EF4-FFF2-40B4-BE49-F238E27FC236}">
                <a16:creationId xmlns:a16="http://schemas.microsoft.com/office/drawing/2014/main" id="{387F9FB3-4B02-B8BE-426F-7999C42D240E}"/>
              </a:ext>
            </a:extLst>
          </p:cNvPr>
          <p:cNvSpPr/>
          <p:nvPr/>
        </p:nvSpPr>
        <p:spPr>
          <a:xfrm>
            <a:off x="3436818" y="4780035"/>
            <a:ext cx="1775904" cy="729440"/>
          </a:xfrm>
          <a:prstGeom prst="chevron">
            <a:avLst>
              <a:gd name="adj" fmla="val 2415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b="1" dirty="0">
                <a:solidFill>
                  <a:schemeClr val="bg1"/>
                </a:solidFill>
              </a:rPr>
              <a:t>ゲーム空間の</a:t>
            </a:r>
          </a:p>
          <a:p>
            <a:pPr algn="ctr"/>
            <a:r>
              <a:rPr lang="en-JP" sz="1600" b="1" dirty="0">
                <a:solidFill>
                  <a:schemeClr val="bg1"/>
                </a:solidFill>
              </a:rPr>
              <a:t>一括構築</a:t>
            </a:r>
          </a:p>
        </p:txBody>
      </p:sp>
      <p:sp>
        <p:nvSpPr>
          <p:cNvPr id="7" name="Rectangle 6">
            <a:extLst>
              <a:ext uri="{FF2B5EF4-FFF2-40B4-BE49-F238E27FC236}">
                <a16:creationId xmlns:a16="http://schemas.microsoft.com/office/drawing/2014/main" id="{16612F4F-4ECE-85C9-E53A-002149DB7622}"/>
              </a:ext>
            </a:extLst>
          </p:cNvPr>
          <p:cNvSpPr/>
          <p:nvPr/>
        </p:nvSpPr>
        <p:spPr>
          <a:xfrm>
            <a:off x="5513540" y="4355559"/>
            <a:ext cx="2990308" cy="1578391"/>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ゲーム空間（LTS）</a:t>
            </a:r>
          </a:p>
        </p:txBody>
      </p:sp>
      <p:cxnSp>
        <p:nvCxnSpPr>
          <p:cNvPr id="8" name="Elbow Connector 7">
            <a:extLst>
              <a:ext uri="{FF2B5EF4-FFF2-40B4-BE49-F238E27FC236}">
                <a16:creationId xmlns:a16="http://schemas.microsoft.com/office/drawing/2014/main" id="{13A3BCB2-EAE1-8293-C480-2D5E782AAE64}"/>
              </a:ext>
            </a:extLst>
          </p:cNvPr>
          <p:cNvCxnSpPr>
            <a:cxnSpLocks/>
            <a:stCxn id="11" idx="3"/>
            <a:endCxn id="3" idx="1"/>
          </p:cNvCxnSpPr>
          <p:nvPr/>
        </p:nvCxnSpPr>
        <p:spPr>
          <a:xfrm>
            <a:off x="3003727" y="4557579"/>
            <a:ext cx="609280" cy="587176"/>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14AA2114-AD59-78F8-C226-345560AD947B}"/>
              </a:ext>
            </a:extLst>
          </p:cNvPr>
          <p:cNvCxnSpPr>
            <a:cxnSpLocks/>
            <a:stCxn id="2" idx="3"/>
            <a:endCxn id="3" idx="1"/>
          </p:cNvCxnSpPr>
          <p:nvPr/>
        </p:nvCxnSpPr>
        <p:spPr>
          <a:xfrm flipV="1">
            <a:off x="3003727" y="5144755"/>
            <a:ext cx="609280" cy="604202"/>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8173D5-3947-44C8-52EE-B74F0AA3CA7B}"/>
              </a:ext>
            </a:extLst>
          </p:cNvPr>
          <p:cNvCxnSpPr>
            <a:cxnSpLocks/>
          </p:cNvCxnSpPr>
          <p:nvPr/>
        </p:nvCxnSpPr>
        <p:spPr>
          <a:xfrm>
            <a:off x="4785341" y="5144755"/>
            <a:ext cx="300818" cy="0"/>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8E6BC73-1149-D3C9-041F-1D91D4E03F82}"/>
              </a:ext>
            </a:extLst>
          </p:cNvPr>
          <p:cNvSpPr/>
          <p:nvPr/>
        </p:nvSpPr>
        <p:spPr>
          <a:xfrm>
            <a:off x="1075571" y="4013957"/>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環境モデル (LTS)</a:t>
            </a:r>
          </a:p>
        </p:txBody>
      </p:sp>
      <p:pic>
        <p:nvPicPr>
          <p:cNvPr id="12" name="Picture 11">
            <a:extLst>
              <a:ext uri="{FF2B5EF4-FFF2-40B4-BE49-F238E27FC236}">
                <a16:creationId xmlns:a16="http://schemas.microsoft.com/office/drawing/2014/main" id="{BCC6AFF9-E12A-0806-3A7F-B38C6D0263F8}"/>
              </a:ext>
            </a:extLst>
          </p:cNvPr>
          <p:cNvPicPr>
            <a:picLocks noChangeAspect="1"/>
          </p:cNvPicPr>
          <p:nvPr/>
        </p:nvPicPr>
        <p:blipFill>
          <a:blip r:embed="rId3"/>
          <a:stretch>
            <a:fillRect/>
          </a:stretch>
        </p:blipFill>
        <p:spPr>
          <a:xfrm>
            <a:off x="1104426" y="4205066"/>
            <a:ext cx="1868647" cy="574968"/>
          </a:xfrm>
          <a:prstGeom prst="rect">
            <a:avLst/>
          </a:prstGeom>
        </p:spPr>
      </p:pic>
      <p:pic>
        <p:nvPicPr>
          <p:cNvPr id="14" name="Picture 13" descr="A yellow circle with black circles and black arrows&#10;&#10;Description automatically generated">
            <a:extLst>
              <a:ext uri="{FF2B5EF4-FFF2-40B4-BE49-F238E27FC236}">
                <a16:creationId xmlns:a16="http://schemas.microsoft.com/office/drawing/2014/main" id="{520FE688-79C7-54C0-FDED-59A17839086B}"/>
              </a:ext>
            </a:extLst>
          </p:cNvPr>
          <p:cNvPicPr>
            <a:picLocks noChangeAspect="1"/>
          </p:cNvPicPr>
          <p:nvPr/>
        </p:nvPicPr>
        <p:blipFill>
          <a:blip r:embed="rId4"/>
          <a:stretch>
            <a:fillRect/>
          </a:stretch>
        </p:blipFill>
        <p:spPr>
          <a:xfrm>
            <a:off x="1470389" y="5411473"/>
            <a:ext cx="1217018" cy="532445"/>
          </a:xfrm>
          <a:prstGeom prst="rect">
            <a:avLst/>
          </a:prstGeom>
        </p:spPr>
      </p:pic>
      <p:pic>
        <p:nvPicPr>
          <p:cNvPr id="28" name="Picture 27">
            <a:extLst>
              <a:ext uri="{FF2B5EF4-FFF2-40B4-BE49-F238E27FC236}">
                <a16:creationId xmlns:a16="http://schemas.microsoft.com/office/drawing/2014/main" id="{93AC648F-AD30-92B2-748B-E8E654EE2961}"/>
              </a:ext>
            </a:extLst>
          </p:cNvPr>
          <p:cNvPicPr>
            <a:picLocks noChangeAspect="1"/>
          </p:cNvPicPr>
          <p:nvPr/>
        </p:nvPicPr>
        <p:blipFill>
          <a:blip r:embed="rId5"/>
          <a:stretch>
            <a:fillRect/>
          </a:stretch>
        </p:blipFill>
        <p:spPr>
          <a:xfrm>
            <a:off x="5586256" y="4371451"/>
            <a:ext cx="2907653" cy="1358205"/>
          </a:xfrm>
          <a:prstGeom prst="rect">
            <a:avLst/>
          </a:prstGeom>
        </p:spPr>
      </p:pic>
      <p:sp>
        <p:nvSpPr>
          <p:cNvPr id="38" name="Rounded Rectangle 37">
            <a:extLst>
              <a:ext uri="{FF2B5EF4-FFF2-40B4-BE49-F238E27FC236}">
                <a16:creationId xmlns:a16="http://schemas.microsoft.com/office/drawing/2014/main" id="{FE7F29CD-F59C-1B21-FE58-0153223638B0}"/>
              </a:ext>
            </a:extLst>
          </p:cNvPr>
          <p:cNvSpPr/>
          <p:nvPr/>
        </p:nvSpPr>
        <p:spPr>
          <a:xfrm>
            <a:off x="3859241" y="3089959"/>
            <a:ext cx="3289852" cy="103392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dirty="0">
                <a:solidFill>
                  <a:schemeClr val="tx2">
                    <a:lumMod val="25000"/>
                  </a:schemeClr>
                </a:solidFill>
              </a:rPr>
              <a:t>３つを一括実行</a:t>
            </a:r>
          </a:p>
        </p:txBody>
      </p:sp>
      <p:sp>
        <p:nvSpPr>
          <p:cNvPr id="39" name="Chevron 38">
            <a:extLst>
              <a:ext uri="{FF2B5EF4-FFF2-40B4-BE49-F238E27FC236}">
                <a16:creationId xmlns:a16="http://schemas.microsoft.com/office/drawing/2014/main" id="{8D4423FF-338C-0902-3C8F-7ED27EB22CBC}"/>
              </a:ext>
            </a:extLst>
          </p:cNvPr>
          <p:cNvSpPr/>
          <p:nvPr/>
        </p:nvSpPr>
        <p:spPr>
          <a:xfrm>
            <a:off x="4029213" y="3192456"/>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40" name="Chevron 39">
            <a:extLst>
              <a:ext uri="{FF2B5EF4-FFF2-40B4-BE49-F238E27FC236}">
                <a16:creationId xmlns:a16="http://schemas.microsoft.com/office/drawing/2014/main" id="{E4899820-4C39-7F42-F1FA-DB051407D9A7}"/>
              </a:ext>
            </a:extLst>
          </p:cNvPr>
          <p:cNvSpPr/>
          <p:nvPr/>
        </p:nvSpPr>
        <p:spPr>
          <a:xfrm>
            <a:off x="5121695" y="319245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41" name="Chevron 40">
            <a:extLst>
              <a:ext uri="{FF2B5EF4-FFF2-40B4-BE49-F238E27FC236}">
                <a16:creationId xmlns:a16="http://schemas.microsoft.com/office/drawing/2014/main" id="{92DA3302-DD0E-BADE-DD09-A162C064DBC7}"/>
              </a:ext>
            </a:extLst>
          </p:cNvPr>
          <p:cNvSpPr/>
          <p:nvPr/>
        </p:nvSpPr>
        <p:spPr>
          <a:xfrm>
            <a:off x="6260188" y="319245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42" name="TextBox 41">
            <a:extLst>
              <a:ext uri="{FF2B5EF4-FFF2-40B4-BE49-F238E27FC236}">
                <a16:creationId xmlns:a16="http://schemas.microsoft.com/office/drawing/2014/main" id="{30338147-DCC9-477A-F3F5-D0C595D361E0}"/>
              </a:ext>
            </a:extLst>
          </p:cNvPr>
          <p:cNvSpPr txBox="1"/>
          <p:nvPr/>
        </p:nvSpPr>
        <p:spPr>
          <a:xfrm>
            <a:off x="4774313" y="3328851"/>
            <a:ext cx="364202" cy="307777"/>
          </a:xfrm>
          <a:prstGeom prst="rect">
            <a:avLst/>
          </a:prstGeom>
          <a:noFill/>
        </p:spPr>
        <p:txBody>
          <a:bodyPr wrap="none" rtlCol="0">
            <a:spAutoFit/>
          </a:bodyPr>
          <a:lstStyle/>
          <a:p>
            <a:r>
              <a:rPr lang="en-JP" dirty="0"/>
              <a:t>＋</a:t>
            </a:r>
          </a:p>
        </p:txBody>
      </p:sp>
      <p:sp>
        <p:nvSpPr>
          <p:cNvPr id="43" name="TextBox 42">
            <a:extLst>
              <a:ext uri="{FF2B5EF4-FFF2-40B4-BE49-F238E27FC236}">
                <a16:creationId xmlns:a16="http://schemas.microsoft.com/office/drawing/2014/main" id="{6D95797E-8492-E276-E76A-2C718154C3B5}"/>
              </a:ext>
            </a:extLst>
          </p:cNvPr>
          <p:cNvSpPr txBox="1"/>
          <p:nvPr/>
        </p:nvSpPr>
        <p:spPr>
          <a:xfrm>
            <a:off x="5963466" y="3324287"/>
            <a:ext cx="364202" cy="307777"/>
          </a:xfrm>
          <a:prstGeom prst="rect">
            <a:avLst/>
          </a:prstGeom>
          <a:noFill/>
        </p:spPr>
        <p:txBody>
          <a:bodyPr wrap="none" rtlCol="0">
            <a:spAutoFit/>
          </a:bodyPr>
          <a:lstStyle/>
          <a:p>
            <a:r>
              <a:rPr lang="en-JP" dirty="0"/>
              <a:t>＋</a:t>
            </a:r>
          </a:p>
        </p:txBody>
      </p:sp>
      <p:cxnSp>
        <p:nvCxnSpPr>
          <p:cNvPr id="45" name="Straight Arrow Connector 44">
            <a:extLst>
              <a:ext uri="{FF2B5EF4-FFF2-40B4-BE49-F238E27FC236}">
                <a16:creationId xmlns:a16="http://schemas.microsoft.com/office/drawing/2014/main" id="{01FDB556-5270-65E0-193A-98BEF0A0518A}"/>
              </a:ext>
            </a:extLst>
          </p:cNvPr>
          <p:cNvCxnSpPr>
            <a:cxnSpLocks/>
            <a:stCxn id="38" idx="2"/>
          </p:cNvCxnSpPr>
          <p:nvPr/>
        </p:nvCxnSpPr>
        <p:spPr>
          <a:xfrm flipH="1">
            <a:off x="4774313" y="4123888"/>
            <a:ext cx="729854" cy="584398"/>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86A17B4-6285-6506-9BB4-42D1C300B201}"/>
              </a:ext>
            </a:extLst>
          </p:cNvPr>
          <p:cNvCxnSpPr>
            <a:cxnSpLocks/>
            <a:stCxn id="3" idx="3"/>
            <a:endCxn id="7" idx="1"/>
          </p:cNvCxnSpPr>
          <p:nvPr/>
        </p:nvCxnSpPr>
        <p:spPr>
          <a:xfrm>
            <a:off x="5212722" y="5144755"/>
            <a:ext cx="3008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573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27016D2-67D1-B540-A8A6-7C2D9BBA936C}"/>
              </a:ext>
            </a:extLst>
          </p:cNvPr>
          <p:cNvGrpSpPr/>
          <p:nvPr/>
        </p:nvGrpSpPr>
        <p:grpSpPr>
          <a:xfrm>
            <a:off x="8077447" y="-91837"/>
            <a:ext cx="1106894" cy="1157419"/>
            <a:chOff x="8077447" y="-91837"/>
            <a:chExt cx="1106894" cy="1157419"/>
          </a:xfrm>
        </p:grpSpPr>
        <p:sp>
          <p:nvSpPr>
            <p:cNvPr id="24" name="Right Triangle 23">
              <a:extLst>
                <a:ext uri="{FF2B5EF4-FFF2-40B4-BE49-F238E27FC236}">
                  <a16:creationId xmlns:a16="http://schemas.microsoft.com/office/drawing/2014/main" id="{7757E83D-F178-C64C-A66A-7577DAD7096B}"/>
                </a:ext>
              </a:extLst>
            </p:cNvPr>
            <p:cNvSpPr/>
            <p:nvPr/>
          </p:nvSpPr>
          <p:spPr>
            <a:xfrm>
              <a:off x="8077447" y="-14418"/>
              <a:ext cx="1080000" cy="1080000"/>
            </a:xfrm>
            <a:prstGeom prst="rtTriangle">
              <a:avLst/>
            </a:prstGeom>
            <a:solidFill>
              <a:schemeClr val="bg1">
                <a:lumMod val="65000"/>
              </a:schemeClr>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25" name="Slide Number Placeholder 3">
              <a:extLst>
                <a:ext uri="{FF2B5EF4-FFF2-40B4-BE49-F238E27FC236}">
                  <a16:creationId xmlns:a16="http://schemas.microsoft.com/office/drawing/2014/main" id="{111638C5-8F26-9543-B07B-9138EB0FC401}"/>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49</a:t>
              </a:fld>
              <a:endParaRPr lang="en" sz="3600" dirty="0">
                <a:solidFill>
                  <a:schemeClr val="bg1"/>
                </a:solidFill>
              </a:endParaRPr>
            </a:p>
          </p:txBody>
        </p:sp>
      </p:grpSp>
      <p:sp>
        <p:nvSpPr>
          <p:cNvPr id="12" name="Title 1">
            <a:extLst>
              <a:ext uri="{FF2B5EF4-FFF2-40B4-BE49-F238E27FC236}">
                <a16:creationId xmlns:a16="http://schemas.microsoft.com/office/drawing/2014/main" id="{DAD164EE-F6AF-3CBB-19D7-4836BCB9CAA0}"/>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評価</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7" name="Text Placeholder 2">
            <a:extLst>
              <a:ext uri="{FF2B5EF4-FFF2-40B4-BE49-F238E27FC236}">
                <a16:creationId xmlns:a16="http://schemas.microsoft.com/office/drawing/2014/main" id="{CA070599-771E-3427-1665-ABB52D90DF69}"/>
              </a:ext>
            </a:extLst>
          </p:cNvPr>
          <p:cNvSpPr txBox="1">
            <a:spLocks/>
          </p:cNvSpPr>
          <p:nvPr/>
        </p:nvSpPr>
        <p:spPr>
          <a:xfrm>
            <a:off x="488950" y="2318325"/>
            <a:ext cx="8166100" cy="2035562"/>
          </a:xfrm>
          <a:prstGeom prst="rect">
            <a:avLst/>
          </a:prstGeom>
          <a:noFill/>
          <a:ln>
            <a:solidFill>
              <a:schemeClr val="tx2">
                <a:lumMod val="25000"/>
              </a:schemeClr>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8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Research Question</a:t>
            </a: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RQ1</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：計算空間の状態数と遷移数はどれだけ削減されたか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RQ2</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：計算空間削減によって，必要主記憶量と計算時間は</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どれだけ削減されたか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Text Placeholder 2">
            <a:extLst>
              <a:ext uri="{FF2B5EF4-FFF2-40B4-BE49-F238E27FC236}">
                <a16:creationId xmlns:a16="http://schemas.microsoft.com/office/drawing/2014/main" id="{D9FD1FFC-CA5F-6C03-1607-BFEED0B6541F}"/>
              </a:ext>
            </a:extLst>
          </p:cNvPr>
          <p:cNvSpPr txBox="1">
            <a:spLocks/>
          </p:cNvSpPr>
          <p:nvPr/>
        </p:nvSpPr>
        <p:spPr>
          <a:xfrm>
            <a:off x="558800" y="1143001"/>
            <a:ext cx="8585200" cy="99915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一括構築手法の有効性を確認するために，以下の</a:t>
            </a:r>
            <a:r>
              <a:rPr lang="en-US" altLang="ja-JP" sz="2400" dirty="0">
                <a:solidFill>
                  <a:schemeClr val="tx2">
                    <a:lumMod val="25000"/>
                  </a:schemeClr>
                </a:solidFill>
                <a:latin typeface="Lato" panose="020F0502020204030203" pitchFamily="34" charset="0"/>
                <a:cs typeface="Lato" panose="020F0502020204030203" pitchFamily="34" charset="0"/>
              </a:rPr>
              <a:t>Research Question</a:t>
            </a:r>
            <a:r>
              <a:rPr lang="ja-JP" altLang="en-US" sz="2400">
                <a:solidFill>
                  <a:schemeClr val="tx2">
                    <a:lumMod val="25000"/>
                  </a:schemeClr>
                </a:solidFill>
                <a:latin typeface="Lato" panose="020F0502020204030203" pitchFamily="34" charset="0"/>
                <a:cs typeface="Lato" panose="020F0502020204030203" pitchFamily="34" charset="0"/>
              </a:rPr>
              <a:t>を設定し確認する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上記</a:t>
            </a:r>
            <a:r>
              <a:rPr lang="en-US" altLang="ja-JP" sz="2400" dirty="0">
                <a:solidFill>
                  <a:schemeClr val="tx2">
                    <a:lumMod val="25000"/>
                  </a:schemeClr>
                </a:solidFill>
                <a:latin typeface="Lato" panose="020F0502020204030203" pitchFamily="34" charset="0"/>
                <a:cs typeface="Lato" panose="020F0502020204030203" pitchFamily="34" charset="0"/>
              </a:rPr>
              <a:t>RQ</a:t>
            </a:r>
            <a:r>
              <a:rPr lang="ja-JP" altLang="en-US" sz="2400">
                <a:solidFill>
                  <a:schemeClr val="tx2">
                    <a:lumMod val="25000"/>
                  </a:schemeClr>
                </a:solidFill>
                <a:latin typeface="Lato" panose="020F0502020204030203" pitchFamily="34" charset="0"/>
                <a:cs typeface="Lato" panose="020F0502020204030203" pitchFamily="34" charset="0"/>
              </a:rPr>
              <a:t>の確認のために，以下の実験を実施</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r>
              <a:rPr lang="en-US" altLang="ja-JP" sz="2400" dirty="0">
                <a:solidFill>
                  <a:schemeClr val="tx2">
                    <a:lumMod val="25000"/>
                  </a:schemeClr>
                </a:solidFill>
                <a:latin typeface="Lato" panose="020F0502020204030203" pitchFamily="34" charset="0"/>
                <a:cs typeface="Lato" panose="020F0502020204030203" pitchFamily="34" charset="0"/>
              </a:rPr>
              <a:t>5</a:t>
            </a:r>
            <a:r>
              <a:rPr lang="ja-JP" altLang="en-US" sz="2400">
                <a:solidFill>
                  <a:schemeClr val="tx2">
                    <a:lumMod val="25000"/>
                  </a:schemeClr>
                </a:solidFill>
                <a:latin typeface="Lato" panose="020F0502020204030203" pitchFamily="34" charset="0"/>
                <a:cs typeface="Lato" panose="020F0502020204030203" pitchFamily="34" charset="0"/>
              </a:rPr>
              <a:t>つの評価シナリオで既存手法と提案手法で制御器を合成</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・合成時にかかった計算空間とオーバヘッドを</a:t>
            </a:r>
            <a:r>
              <a:rPr lang="ja-JP" altLang="en-JP" sz="2400">
                <a:solidFill>
                  <a:schemeClr val="tx2">
                    <a:lumMod val="25000"/>
                  </a:schemeClr>
                </a:solidFill>
                <a:latin typeface="Lato" panose="020F0502020204030203" pitchFamily="34" charset="0"/>
                <a:cs typeface="Lato" panose="020F0502020204030203" pitchFamily="34" charset="0"/>
              </a:rPr>
              <a:t>計測</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53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1113CA-37B9-CC71-DE5A-410E74EBF0DE}"/>
              </a:ext>
            </a:extLst>
          </p:cNvPr>
          <p:cNvPicPr>
            <a:picLocks noChangeAspect="1"/>
          </p:cNvPicPr>
          <p:nvPr/>
        </p:nvPicPr>
        <p:blipFill>
          <a:blip r:embed="rId3"/>
          <a:stretch>
            <a:fillRect/>
          </a:stretch>
        </p:blipFill>
        <p:spPr>
          <a:xfrm>
            <a:off x="280837" y="3710217"/>
            <a:ext cx="4792604" cy="2631931"/>
          </a:xfrm>
          <a:prstGeom prst="rect">
            <a:avLst/>
          </a:prstGeom>
          <a:ln>
            <a:solidFill>
              <a:schemeClr val="tx1"/>
            </a:solidFill>
          </a:ln>
        </p:spPr>
      </p:pic>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a:t>
              </a:fld>
              <a:endParaRPr lang="en" sz="3600" dirty="0">
                <a:solidFill>
                  <a:schemeClr val="bg1"/>
                </a:solidFill>
              </a:endParaRPr>
            </a:p>
          </p:txBody>
        </p:sp>
      </p:grpSp>
      <p:sp>
        <p:nvSpPr>
          <p:cNvPr id="10" name="Title 1">
            <a:extLst>
              <a:ext uri="{FF2B5EF4-FFF2-40B4-BE49-F238E27FC236}">
                <a16:creationId xmlns:a16="http://schemas.microsoft.com/office/drawing/2014/main" id="{D20305FE-8F99-5C39-0389-743804A18AD2}"/>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離散事象システムの開発</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&gt; </a:t>
            </a:r>
            <a:r>
              <a:rPr lang="ja-JP" altLang="en-US" sz="28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環境上で保障すべき安全性の設計</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 Placeholder 2">
            <a:extLst>
              <a:ext uri="{FF2B5EF4-FFF2-40B4-BE49-F238E27FC236}">
                <a16:creationId xmlns:a16="http://schemas.microsoft.com/office/drawing/2014/main" id="{7979CB80-7C23-34B4-C264-139C8D25FAC8}"/>
              </a:ext>
            </a:extLst>
          </p:cNvPr>
          <p:cNvSpPr txBox="1">
            <a:spLocks/>
          </p:cNvSpPr>
          <p:nvPr/>
        </p:nvSpPr>
        <p:spPr>
          <a:xfrm>
            <a:off x="558800" y="1422399"/>
            <a:ext cx="8585200" cy="156182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1"/>
                </a:solidFill>
              </a:rPr>
              <a:t>安全性</a:t>
            </a:r>
            <a:r>
              <a:rPr lang="en-US" altLang="ja-JP" sz="2000" dirty="0">
                <a:solidFill>
                  <a:schemeClr val="tx2">
                    <a:lumMod val="25000"/>
                  </a:schemeClr>
                </a:solidFill>
              </a:rPr>
              <a:t>[1]</a:t>
            </a:r>
            <a:r>
              <a:rPr lang="ja-JP" altLang="en-US" sz="2800">
                <a:solidFill>
                  <a:schemeClr val="tx2">
                    <a:lumMod val="25000"/>
                  </a:schemeClr>
                </a:solidFill>
              </a:rPr>
              <a:t>を</a:t>
            </a:r>
            <a:r>
              <a:rPr lang="ja-JP" altLang="en-US" sz="2800" b="1" u="sng">
                <a:solidFill>
                  <a:srgbClr val="FF0000"/>
                </a:solidFill>
              </a:rPr>
              <a:t>監視モデル</a:t>
            </a:r>
            <a:r>
              <a:rPr lang="ja-JP" altLang="en-US" sz="2800">
                <a:solidFill>
                  <a:schemeClr val="tx2">
                    <a:lumMod val="25000"/>
                  </a:schemeClr>
                </a:solidFill>
              </a:rPr>
              <a:t>としてモデル化</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監視モデル：悪い事象が発生すると違反状態に遷移する</a:t>
            </a:r>
            <a:endParaRPr lang="en-US" altLang="ja-JP" sz="24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違反状態：安全性を違反する状態（</a:t>
            </a:r>
            <a:r>
              <a:rPr lang="en-US" altLang="ja-JP" sz="2400">
                <a:solidFill>
                  <a:schemeClr val="tx2">
                    <a:lumMod val="25000"/>
                  </a:schemeClr>
                </a:solidFill>
              </a:rPr>
              <a:t>-1</a:t>
            </a:r>
            <a:r>
              <a:rPr lang="ja-JP" altLang="en-US" sz="2400">
                <a:solidFill>
                  <a:schemeClr val="tx2">
                    <a:lumMod val="25000"/>
                  </a:schemeClr>
                </a:solidFill>
              </a:rPr>
              <a:t>の状態）</a:t>
            </a:r>
            <a:endParaRPr lang="en-US" altLang="ja-JP" sz="2400" dirty="0">
              <a:solidFill>
                <a:schemeClr val="tx2">
                  <a:lumMod val="25000"/>
                </a:schemeClr>
              </a:solidFill>
            </a:endParaRPr>
          </a:p>
          <a:p>
            <a:pPr marL="38100" indent="0">
              <a:buClr>
                <a:schemeClr val="tx2">
                  <a:lumMod val="25000"/>
                </a:schemeClr>
              </a:buClr>
              <a:buNone/>
            </a:pPr>
            <a:endParaRPr lang="en-US" altLang="ja-JP" sz="2400" dirty="0">
              <a:solidFill>
                <a:schemeClr val="tx2">
                  <a:lumMod val="25000"/>
                </a:schemeClr>
              </a:solidFill>
            </a:endParaRPr>
          </a:p>
        </p:txBody>
      </p:sp>
      <p:sp>
        <p:nvSpPr>
          <p:cNvPr id="8" name="TextBox 7">
            <a:extLst>
              <a:ext uri="{FF2B5EF4-FFF2-40B4-BE49-F238E27FC236}">
                <a16:creationId xmlns:a16="http://schemas.microsoft.com/office/drawing/2014/main" id="{9C228058-3780-B48C-E5D1-1FEBD7B6CF75}"/>
              </a:ext>
            </a:extLst>
          </p:cNvPr>
          <p:cNvSpPr txBox="1"/>
          <p:nvPr/>
        </p:nvSpPr>
        <p:spPr>
          <a:xfrm>
            <a:off x="178606" y="6588006"/>
            <a:ext cx="8808822" cy="261610"/>
          </a:xfrm>
          <a:prstGeom prst="rect">
            <a:avLst/>
          </a:prstGeom>
          <a:noFill/>
          <a:ln>
            <a:noFill/>
          </a:ln>
        </p:spPr>
        <p:txBody>
          <a:bodyPr wrap="square" rtlCol="0">
            <a:spAutoFit/>
          </a:bodyPr>
          <a:lstStyle/>
          <a:p>
            <a:r>
              <a:rPr lang="en-JP" sz="1100" dirty="0">
                <a:solidFill>
                  <a:schemeClr val="tx2">
                    <a:lumMod val="50000"/>
                  </a:schemeClr>
                </a:solidFill>
                <a:latin typeface="+mn-lt"/>
              </a:rPr>
              <a:t>[1] </a:t>
            </a:r>
            <a:r>
              <a:rPr lang="en-US" sz="1100" dirty="0">
                <a:solidFill>
                  <a:schemeClr val="tx2">
                    <a:lumMod val="50000"/>
                  </a:schemeClr>
                </a:solidFill>
              </a:rPr>
              <a:t>Bowen </a:t>
            </a:r>
            <a:r>
              <a:rPr lang="en-US" sz="1100" dirty="0" err="1">
                <a:solidFill>
                  <a:schemeClr val="tx2">
                    <a:lumMod val="50000"/>
                  </a:schemeClr>
                </a:solidFill>
              </a:rPr>
              <a:t>Alpern</a:t>
            </a:r>
            <a:r>
              <a:rPr lang="en-US" sz="1100" dirty="0">
                <a:solidFill>
                  <a:schemeClr val="tx2">
                    <a:lumMod val="50000"/>
                  </a:schemeClr>
                </a:solidFill>
              </a:rPr>
              <a:t> and Fred B. Schneider. Recognizing safety and liveness. Distributed Computing, 2(3):117126, 1987.</a:t>
            </a:r>
            <a:endParaRPr lang="en-JP" sz="1100" dirty="0">
              <a:solidFill>
                <a:schemeClr val="tx2">
                  <a:lumMod val="50000"/>
                </a:schemeClr>
              </a:solidFill>
            </a:endParaRPr>
          </a:p>
        </p:txBody>
      </p:sp>
      <p:pic>
        <p:nvPicPr>
          <p:cNvPr id="14" name="Picture 13" descr="A yellow circle with black circles and black arrows&#10;&#10;Description automatically generated">
            <a:extLst>
              <a:ext uri="{FF2B5EF4-FFF2-40B4-BE49-F238E27FC236}">
                <a16:creationId xmlns:a16="http://schemas.microsoft.com/office/drawing/2014/main" id="{1990A09D-7373-C5B7-9137-9D6A88F98A94}"/>
              </a:ext>
            </a:extLst>
          </p:cNvPr>
          <p:cNvPicPr>
            <a:picLocks noChangeAspect="1"/>
          </p:cNvPicPr>
          <p:nvPr/>
        </p:nvPicPr>
        <p:blipFill>
          <a:blip r:embed="rId4"/>
          <a:stretch>
            <a:fillRect/>
          </a:stretch>
        </p:blipFill>
        <p:spPr>
          <a:xfrm>
            <a:off x="6666769" y="5059783"/>
            <a:ext cx="2249869" cy="984318"/>
          </a:xfrm>
          <a:prstGeom prst="rect">
            <a:avLst/>
          </a:prstGeom>
          <a:ln>
            <a:solidFill>
              <a:schemeClr val="tx1"/>
            </a:solidFill>
          </a:ln>
        </p:spPr>
      </p:pic>
      <p:sp>
        <p:nvSpPr>
          <p:cNvPr id="16" name="TextBox 15">
            <a:extLst>
              <a:ext uri="{FF2B5EF4-FFF2-40B4-BE49-F238E27FC236}">
                <a16:creationId xmlns:a16="http://schemas.microsoft.com/office/drawing/2014/main" id="{491AE2CE-F130-6EDC-0414-1D5050ED1067}"/>
              </a:ext>
            </a:extLst>
          </p:cNvPr>
          <p:cNvSpPr txBox="1"/>
          <p:nvPr/>
        </p:nvSpPr>
        <p:spPr>
          <a:xfrm>
            <a:off x="6606809" y="4698449"/>
            <a:ext cx="2249869" cy="338554"/>
          </a:xfrm>
          <a:prstGeom prst="rect">
            <a:avLst/>
          </a:prstGeom>
          <a:noFill/>
        </p:spPr>
        <p:txBody>
          <a:bodyPr wrap="square" rtlCol="0">
            <a:spAutoFit/>
          </a:bodyPr>
          <a:lstStyle/>
          <a:p>
            <a:r>
              <a:rPr lang="en-JP" sz="1600" b="1" dirty="0"/>
              <a:t>SAFETY</a:t>
            </a:r>
            <a:r>
              <a:rPr lang="en-JP" dirty="0">
                <a:solidFill>
                  <a:schemeClr val="tx1"/>
                </a:solidFill>
              </a:rPr>
              <a:t>：</a:t>
            </a:r>
            <a:r>
              <a:rPr lang="en-JP" b="1" dirty="0">
                <a:solidFill>
                  <a:schemeClr val="tx1"/>
                </a:solidFill>
              </a:rPr>
              <a:t>監視モデル</a:t>
            </a:r>
            <a:endParaRPr lang="en-JP" sz="1200" b="1" dirty="0">
              <a:solidFill>
                <a:schemeClr val="tx1"/>
              </a:solidFill>
            </a:endParaRPr>
          </a:p>
        </p:txBody>
      </p:sp>
      <p:sp>
        <p:nvSpPr>
          <p:cNvPr id="21" name="Bent Arrow 20">
            <a:extLst>
              <a:ext uri="{FF2B5EF4-FFF2-40B4-BE49-F238E27FC236}">
                <a16:creationId xmlns:a16="http://schemas.microsoft.com/office/drawing/2014/main" id="{34D59331-FD74-CB31-B0A7-2420B3FE16C0}"/>
              </a:ext>
            </a:extLst>
          </p:cNvPr>
          <p:cNvSpPr/>
          <p:nvPr/>
        </p:nvSpPr>
        <p:spPr>
          <a:xfrm flipV="1">
            <a:off x="5314743" y="4662640"/>
            <a:ext cx="1292066" cy="1184958"/>
          </a:xfrm>
          <a:prstGeom prst="bentArrow">
            <a:avLst>
              <a:gd name="adj1" fmla="val 32217"/>
              <a:gd name="adj2" fmla="val 24510"/>
              <a:gd name="adj3" fmla="val 25000"/>
              <a:gd name="adj4" fmla="val 43750"/>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3" name="TextBox 22">
            <a:extLst>
              <a:ext uri="{FF2B5EF4-FFF2-40B4-BE49-F238E27FC236}">
                <a16:creationId xmlns:a16="http://schemas.microsoft.com/office/drawing/2014/main" id="{33E25457-34DC-F718-F7BC-D50BBAB415AC}"/>
              </a:ext>
            </a:extLst>
          </p:cNvPr>
          <p:cNvSpPr txBox="1"/>
          <p:nvPr/>
        </p:nvSpPr>
        <p:spPr>
          <a:xfrm>
            <a:off x="5414363" y="5401459"/>
            <a:ext cx="997576" cy="338554"/>
          </a:xfrm>
          <a:prstGeom prst="rect">
            <a:avLst/>
          </a:prstGeom>
          <a:noFill/>
        </p:spPr>
        <p:txBody>
          <a:bodyPr wrap="square">
            <a:spAutoFit/>
          </a:bodyPr>
          <a:lstStyle/>
          <a:p>
            <a:r>
              <a:rPr lang="en-JP" sz="1600" dirty="0">
                <a:solidFill>
                  <a:schemeClr val="bg1"/>
                </a:solidFill>
              </a:rPr>
              <a:t>モデル化</a:t>
            </a:r>
          </a:p>
        </p:txBody>
      </p:sp>
      <p:sp>
        <p:nvSpPr>
          <p:cNvPr id="15" name="TextBox 14">
            <a:extLst>
              <a:ext uri="{FF2B5EF4-FFF2-40B4-BE49-F238E27FC236}">
                <a16:creationId xmlns:a16="http://schemas.microsoft.com/office/drawing/2014/main" id="{4F00DED0-531D-DA74-581D-3182ACB573F2}"/>
              </a:ext>
            </a:extLst>
          </p:cNvPr>
          <p:cNvSpPr txBox="1"/>
          <p:nvPr/>
        </p:nvSpPr>
        <p:spPr>
          <a:xfrm>
            <a:off x="249857" y="3356538"/>
            <a:ext cx="1826141" cy="338554"/>
          </a:xfrm>
          <a:prstGeom prst="rect">
            <a:avLst/>
          </a:prstGeom>
          <a:noFill/>
        </p:spPr>
        <p:txBody>
          <a:bodyPr wrap="none" rtlCol="0">
            <a:spAutoFit/>
          </a:bodyPr>
          <a:lstStyle/>
          <a:p>
            <a:r>
              <a:rPr lang="en-JP" sz="1600"/>
              <a:t>人数管理システム</a:t>
            </a:r>
          </a:p>
        </p:txBody>
      </p:sp>
      <p:sp>
        <p:nvSpPr>
          <p:cNvPr id="20" name="Rounded Rectangular Callout 19">
            <a:extLst>
              <a:ext uri="{FF2B5EF4-FFF2-40B4-BE49-F238E27FC236}">
                <a16:creationId xmlns:a16="http://schemas.microsoft.com/office/drawing/2014/main" id="{2B4CFC93-4BB2-0398-2365-2BF9E97CE921}"/>
              </a:ext>
            </a:extLst>
          </p:cNvPr>
          <p:cNvSpPr/>
          <p:nvPr/>
        </p:nvSpPr>
        <p:spPr>
          <a:xfrm>
            <a:off x="5061820" y="3093655"/>
            <a:ext cx="3630918" cy="1264792"/>
          </a:xfrm>
          <a:prstGeom prst="wedgeRoundRectCallout">
            <a:avLst>
              <a:gd name="adj1" fmla="val -58041"/>
              <a:gd name="adj2" fmla="val 7095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2000">
                <a:solidFill>
                  <a:schemeClr val="tx2">
                    <a:lumMod val="25000"/>
                  </a:schemeClr>
                </a:solidFill>
              </a:rPr>
              <a:t>安全性</a:t>
            </a:r>
          </a:p>
        </p:txBody>
      </p:sp>
      <p:sp>
        <p:nvSpPr>
          <p:cNvPr id="18" name="Rounded Rectangle 17">
            <a:extLst>
              <a:ext uri="{FF2B5EF4-FFF2-40B4-BE49-F238E27FC236}">
                <a16:creationId xmlns:a16="http://schemas.microsoft.com/office/drawing/2014/main" id="{CAA140FE-6469-3CCA-3A21-D0B760B3B5AD}"/>
              </a:ext>
            </a:extLst>
          </p:cNvPr>
          <p:cNvSpPr/>
          <p:nvPr/>
        </p:nvSpPr>
        <p:spPr>
          <a:xfrm>
            <a:off x="5243490" y="3616811"/>
            <a:ext cx="3305510" cy="55430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600" dirty="0">
                <a:solidFill>
                  <a:schemeClr val="tx1"/>
                </a:solidFill>
              </a:rPr>
              <a:t>常に2人目を到着させない</a:t>
            </a:r>
          </a:p>
        </p:txBody>
      </p:sp>
    </p:spTree>
    <p:extLst>
      <p:ext uri="{BB962C8B-B14F-4D97-AF65-F5344CB8AC3E}">
        <p14:creationId xmlns:p14="http://schemas.microsoft.com/office/powerpoint/2010/main" val="416189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27016D2-67D1-B540-A8A6-7C2D9BBA936C}"/>
              </a:ext>
            </a:extLst>
          </p:cNvPr>
          <p:cNvGrpSpPr/>
          <p:nvPr/>
        </p:nvGrpSpPr>
        <p:grpSpPr>
          <a:xfrm>
            <a:off x="8077447" y="-91837"/>
            <a:ext cx="1106894" cy="1157419"/>
            <a:chOff x="8077447" y="-91837"/>
            <a:chExt cx="1106894" cy="1157419"/>
          </a:xfrm>
        </p:grpSpPr>
        <p:sp>
          <p:nvSpPr>
            <p:cNvPr id="24" name="Right Triangle 23">
              <a:extLst>
                <a:ext uri="{FF2B5EF4-FFF2-40B4-BE49-F238E27FC236}">
                  <a16:creationId xmlns:a16="http://schemas.microsoft.com/office/drawing/2014/main" id="{7757E83D-F178-C64C-A66A-7577DAD7096B}"/>
                </a:ext>
              </a:extLst>
            </p:cNvPr>
            <p:cNvSpPr/>
            <p:nvPr/>
          </p:nvSpPr>
          <p:spPr>
            <a:xfrm>
              <a:off x="8077447" y="-14418"/>
              <a:ext cx="1080000" cy="1080000"/>
            </a:xfrm>
            <a:prstGeom prst="rtTriangle">
              <a:avLst/>
            </a:prstGeom>
            <a:solidFill>
              <a:schemeClr val="bg1">
                <a:lumMod val="65000"/>
              </a:schemeClr>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25" name="Slide Number Placeholder 3">
              <a:extLst>
                <a:ext uri="{FF2B5EF4-FFF2-40B4-BE49-F238E27FC236}">
                  <a16:creationId xmlns:a16="http://schemas.microsoft.com/office/drawing/2014/main" id="{111638C5-8F26-9543-B07B-9138EB0FC401}"/>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50</a:t>
              </a:fld>
              <a:endParaRPr lang="en" sz="3600" dirty="0">
                <a:solidFill>
                  <a:schemeClr val="bg1"/>
                </a:solidFill>
              </a:endParaRPr>
            </a:p>
          </p:txBody>
        </p:sp>
      </p:grpSp>
      <p:sp>
        <p:nvSpPr>
          <p:cNvPr id="12" name="Title 1">
            <a:extLst>
              <a:ext uri="{FF2B5EF4-FFF2-40B4-BE49-F238E27FC236}">
                <a16:creationId xmlns:a16="http://schemas.microsoft.com/office/drawing/2014/main" id="{DAD164EE-F6AF-3CBB-19D7-4836BCB9CAA0}"/>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実験設定</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7" name="Text Placeholder 2">
            <a:extLst>
              <a:ext uri="{FF2B5EF4-FFF2-40B4-BE49-F238E27FC236}">
                <a16:creationId xmlns:a16="http://schemas.microsoft.com/office/drawing/2014/main" id="{CA070599-771E-3427-1665-ABB52D90DF69}"/>
              </a:ext>
            </a:extLst>
          </p:cNvPr>
          <p:cNvSpPr txBox="1">
            <a:spLocks/>
          </p:cNvSpPr>
          <p:nvPr/>
        </p:nvSpPr>
        <p:spPr>
          <a:xfrm>
            <a:off x="558800" y="1065582"/>
            <a:ext cx="8585200" cy="496402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評価シナリオ</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JP" sz="20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関連</a:t>
            </a:r>
            <a:r>
              <a:rPr lang="ja-JP" altLang="en-US" sz="20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研究の評価で使用された</a:t>
            </a:r>
            <a:r>
              <a:rPr lang="ja-JP" altLang="en-US" sz="2000" b="1" u="sng">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５つのシナリオ</a:t>
            </a:r>
            <a:endParaRPr lang="en-US" altLang="ja-JP" sz="20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Head Count </a:t>
            </a:r>
            <a:r>
              <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：人数管理システム</a:t>
            </a:r>
            <a:endPar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Auto Warehouse </a:t>
            </a:r>
            <a:r>
              <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：自動倉庫管理システム</a:t>
            </a:r>
            <a:endPar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Air Traﬃc </a:t>
            </a:r>
            <a:r>
              <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[2]</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：管制塔システム</a:t>
            </a:r>
            <a:endPar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Bidding Workﬂow </a:t>
            </a:r>
            <a:r>
              <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[2]</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：企画書確認ワークフロー</a:t>
            </a:r>
            <a:endPar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Cat and Mouse</a:t>
            </a:r>
            <a:r>
              <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[2] </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追跡ロボット管理システム</a:t>
            </a:r>
            <a:endPar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105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使用した計算機</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OS</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Windows 10 Pro (64bit)</a:t>
            </a:r>
          </a:p>
          <a:p>
            <a:pPr marL="38100" indent="0">
              <a:buClr>
                <a:schemeClr val="tx2">
                  <a:lumMod val="25000"/>
                </a:schemeClr>
              </a:buClr>
              <a:buNone/>
            </a:pP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CPU</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Intel Xeon W-2265</a:t>
            </a:r>
          </a:p>
          <a:p>
            <a:pPr marL="38100" indent="0">
              <a:buClr>
                <a:schemeClr val="tx2">
                  <a:lumMod val="25000"/>
                </a:schemeClr>
              </a:buClr>
              <a:buNone/>
            </a:pP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RAM</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256GB(64GB × 4) </a:t>
            </a:r>
          </a:p>
          <a:p>
            <a:pPr marL="38100" indent="0">
              <a:buClr>
                <a:schemeClr val="tx2">
                  <a:lumMod val="25000"/>
                </a:schemeClr>
              </a:buClr>
              <a:buNone/>
            </a:pP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DCS Tool</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Modal Transition </a:t>
            </a:r>
            <a:r>
              <a:rPr lang="en-US" altLang="ja-JP" sz="18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Synstem</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Analyzer</a:t>
            </a:r>
            <a:r>
              <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[3]</a:t>
            </a:r>
            <a:endPar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C8C3CED9-810E-09AD-3CF2-E19471D0277D}"/>
              </a:ext>
            </a:extLst>
          </p:cNvPr>
          <p:cNvSpPr txBox="1"/>
          <p:nvPr/>
        </p:nvSpPr>
        <p:spPr>
          <a:xfrm>
            <a:off x="167589" y="6109168"/>
            <a:ext cx="8808822" cy="600164"/>
          </a:xfrm>
          <a:prstGeom prst="rect">
            <a:avLst/>
          </a:prstGeom>
          <a:noFill/>
          <a:ln>
            <a:solidFill>
              <a:schemeClr val="tx1"/>
            </a:solidFill>
          </a:ln>
        </p:spPr>
        <p:txBody>
          <a:bodyPr wrap="square" rtlCol="0">
            <a:spAutoFit/>
          </a:bodyPr>
          <a:lstStyle/>
          <a:p>
            <a:r>
              <a:rPr lang="en-JP" sz="1100" dirty="0">
                <a:solidFill>
                  <a:schemeClr val="tx2">
                    <a:lumMod val="50000"/>
                  </a:schemeClr>
                </a:solidFill>
              </a:rPr>
              <a:t>[1] </a:t>
            </a:r>
            <a:r>
              <a:rPr lang="ja-JP" altLang="en-US" sz="1100">
                <a:solidFill>
                  <a:schemeClr val="tx2">
                    <a:lumMod val="50000"/>
                  </a:schemeClr>
                </a:solidFill>
              </a:rPr>
              <a:t>山内</a:t>
            </a:r>
            <a:r>
              <a:rPr lang="en-US" altLang="ja-JP" sz="1100" dirty="0">
                <a:solidFill>
                  <a:schemeClr val="tx2">
                    <a:lumMod val="50000"/>
                  </a:schemeClr>
                </a:solidFill>
              </a:rPr>
              <a:t> </a:t>
            </a:r>
            <a:r>
              <a:rPr lang="ja-JP" altLang="en-US" sz="1100">
                <a:solidFill>
                  <a:schemeClr val="tx2">
                    <a:lumMod val="50000"/>
                  </a:schemeClr>
                </a:solidFill>
              </a:rPr>
              <a:t>拓人</a:t>
            </a:r>
            <a:r>
              <a:rPr lang="en-US" sz="1100" dirty="0">
                <a:solidFill>
                  <a:schemeClr val="tx2">
                    <a:lumMod val="50000"/>
                  </a:schemeClr>
                </a:solidFill>
              </a:rPr>
              <a:t>, et. al.,</a:t>
            </a:r>
            <a:r>
              <a:rPr lang="en-US" altLang="ja-JP" sz="1100" dirty="0">
                <a:solidFill>
                  <a:schemeClr val="tx2">
                    <a:lumMod val="50000"/>
                  </a:schemeClr>
                </a:solidFill>
              </a:rPr>
              <a:t> “</a:t>
            </a:r>
            <a:r>
              <a:rPr lang="ja-JP" altLang="en-US" sz="1100">
                <a:solidFill>
                  <a:schemeClr val="tx2">
                    <a:lumMod val="50000"/>
                  </a:schemeClr>
                </a:solidFill>
              </a:rPr>
              <a:t>段階的な部分合成による離散制御器合成の分析空間削減</a:t>
            </a:r>
            <a:r>
              <a:rPr lang="en-US" altLang="ja-JP" sz="1100" dirty="0">
                <a:solidFill>
                  <a:schemeClr val="tx2">
                    <a:lumMod val="50000"/>
                  </a:schemeClr>
                </a:solidFill>
              </a:rPr>
              <a:t>”, </a:t>
            </a:r>
            <a:r>
              <a:rPr lang="ja-JP" altLang="en-US" sz="1100">
                <a:solidFill>
                  <a:schemeClr val="tx2">
                    <a:lumMod val="50000"/>
                  </a:schemeClr>
                </a:solidFill>
              </a:rPr>
              <a:t>電子情報通信学会論文誌 </a:t>
            </a:r>
            <a:r>
              <a:rPr lang="en-US" sz="1100" dirty="0">
                <a:solidFill>
                  <a:schemeClr val="tx2">
                    <a:lumMod val="50000"/>
                  </a:schemeClr>
                </a:solidFill>
              </a:rPr>
              <a:t>D, 2023.</a:t>
            </a:r>
            <a:endParaRPr lang="en-JP" sz="1100" dirty="0">
              <a:solidFill>
                <a:schemeClr val="tx2">
                  <a:lumMod val="50000"/>
                </a:schemeClr>
              </a:solidFill>
            </a:endParaRPr>
          </a:p>
          <a:p>
            <a:r>
              <a:rPr lang="en-JP" sz="1100" dirty="0">
                <a:solidFill>
                  <a:schemeClr val="tx2">
                    <a:lumMod val="50000"/>
                  </a:schemeClr>
                </a:solidFill>
              </a:rPr>
              <a:t>[2]</a:t>
            </a:r>
            <a:r>
              <a:rPr lang="en-US" sz="1100" dirty="0">
                <a:solidFill>
                  <a:schemeClr val="tx2">
                    <a:lumMod val="50000"/>
                  </a:schemeClr>
                </a:solidFill>
              </a:rPr>
              <a:t> </a:t>
            </a:r>
            <a:r>
              <a:rPr lang="en-US" sz="1100" dirty="0" err="1">
                <a:solidFill>
                  <a:schemeClr val="tx2">
                    <a:lumMod val="50000"/>
                  </a:schemeClr>
                </a:solidFill>
              </a:rPr>
              <a:t>Tom´as</a:t>
            </a:r>
            <a:r>
              <a:rPr lang="en-US" sz="1100" dirty="0">
                <a:solidFill>
                  <a:schemeClr val="tx2">
                    <a:lumMod val="50000"/>
                  </a:schemeClr>
                </a:solidFill>
              </a:rPr>
              <a:t> Delgado, et. al., “Exploration policies for on-the-ﬂy controller synthesis: A reinforcement learning approach”, AAAI Press, 2023.</a:t>
            </a:r>
            <a:r>
              <a:rPr lang="en-JP" sz="1100" dirty="0">
                <a:solidFill>
                  <a:schemeClr val="tx2">
                    <a:lumMod val="50000"/>
                  </a:schemeClr>
                </a:solidFill>
              </a:rPr>
              <a:t> </a:t>
            </a:r>
          </a:p>
          <a:p>
            <a:r>
              <a:rPr lang="en-JP" sz="1100" dirty="0">
                <a:solidFill>
                  <a:schemeClr val="tx2">
                    <a:lumMod val="50000"/>
                  </a:schemeClr>
                </a:solidFill>
              </a:rPr>
              <a:t>[3] </a:t>
            </a:r>
            <a:r>
              <a:rPr lang="en-US" sz="1100" dirty="0" err="1">
                <a:solidFill>
                  <a:schemeClr val="tx2">
                    <a:lumMod val="50000"/>
                  </a:schemeClr>
                </a:solidFill>
              </a:rPr>
              <a:t>Nicol´as</a:t>
            </a:r>
            <a:r>
              <a:rPr lang="en-US" sz="1100" dirty="0">
                <a:solidFill>
                  <a:schemeClr val="tx2">
                    <a:lumMod val="50000"/>
                  </a:schemeClr>
                </a:solidFill>
              </a:rPr>
              <a:t> </a:t>
            </a:r>
            <a:r>
              <a:rPr lang="en-US" sz="1100" dirty="0" err="1">
                <a:solidFill>
                  <a:schemeClr val="tx2">
                    <a:lumMod val="50000"/>
                  </a:schemeClr>
                </a:solidFill>
              </a:rPr>
              <a:t>D’Ippolito</a:t>
            </a:r>
            <a:r>
              <a:rPr lang="en-US" sz="1100" dirty="0">
                <a:solidFill>
                  <a:schemeClr val="tx2">
                    <a:lumMod val="50000"/>
                  </a:schemeClr>
                </a:solidFill>
              </a:rPr>
              <a:t>, et. al., “MTSA: the modal transition system </a:t>
            </a:r>
            <a:r>
              <a:rPr lang="en-US" sz="1100" dirty="0" err="1">
                <a:solidFill>
                  <a:schemeClr val="tx2">
                    <a:lumMod val="50000"/>
                  </a:schemeClr>
                </a:solidFill>
              </a:rPr>
              <a:t>analyser</a:t>
            </a:r>
            <a:r>
              <a:rPr lang="en-US" sz="1100" dirty="0">
                <a:solidFill>
                  <a:schemeClr val="tx2">
                    <a:lumMod val="50000"/>
                  </a:schemeClr>
                </a:solidFill>
              </a:rPr>
              <a:t>” ICSE2008, 2008.</a:t>
            </a:r>
            <a:endParaRPr lang="en-JP" sz="1100" dirty="0">
              <a:solidFill>
                <a:schemeClr val="tx2">
                  <a:lumMod val="50000"/>
                </a:schemeClr>
              </a:solidFill>
            </a:endParaRPr>
          </a:p>
        </p:txBody>
      </p:sp>
      <p:sp>
        <p:nvSpPr>
          <p:cNvPr id="3" name="Rectangular Callout 2">
            <a:extLst>
              <a:ext uri="{FF2B5EF4-FFF2-40B4-BE49-F238E27FC236}">
                <a16:creationId xmlns:a16="http://schemas.microsoft.com/office/drawing/2014/main" id="{3F03EC23-367A-A4A2-4D0C-2A60D58E507B}"/>
              </a:ext>
            </a:extLst>
          </p:cNvPr>
          <p:cNvSpPr/>
          <p:nvPr/>
        </p:nvSpPr>
        <p:spPr>
          <a:xfrm>
            <a:off x="5212049" y="476974"/>
            <a:ext cx="3028098" cy="1018095"/>
          </a:xfrm>
          <a:prstGeom prst="wedgeRectCallout">
            <a:avLst>
              <a:gd name="adj1" fmla="val -47441"/>
              <a:gd name="adj2" fmla="val 72638"/>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JP" u="sng" dirty="0">
                <a:solidFill>
                  <a:schemeClr val="tx2">
                    <a:lumMod val="25000"/>
                  </a:schemeClr>
                </a:solidFill>
              </a:rPr>
              <a:t>全シナリオに以下パラメータが存在</a:t>
            </a:r>
          </a:p>
          <a:p>
            <a:endParaRPr lang="en-JP" sz="1200" dirty="0">
              <a:solidFill>
                <a:schemeClr val="tx2">
                  <a:lumMod val="25000"/>
                </a:schemeClr>
              </a:solidFill>
            </a:endParaRPr>
          </a:p>
          <a:p>
            <a:r>
              <a:rPr lang="en-JP" sz="1200" b="1" dirty="0">
                <a:solidFill>
                  <a:schemeClr val="tx2">
                    <a:lumMod val="25000"/>
                  </a:schemeClr>
                </a:solidFill>
              </a:rPr>
              <a:t>N</a:t>
            </a:r>
            <a:r>
              <a:rPr lang="en-JP" sz="1200" dirty="0">
                <a:solidFill>
                  <a:schemeClr val="tx2">
                    <a:lumMod val="25000"/>
                  </a:schemeClr>
                </a:solidFill>
              </a:rPr>
              <a:t>：環境モデルの数が変化する要素</a:t>
            </a:r>
          </a:p>
          <a:p>
            <a:r>
              <a:rPr lang="en-JP" sz="1200" b="1" dirty="0">
                <a:solidFill>
                  <a:schemeClr val="tx2">
                    <a:lumMod val="25000"/>
                  </a:schemeClr>
                </a:solidFill>
              </a:rPr>
              <a:t>K</a:t>
            </a:r>
            <a:r>
              <a:rPr lang="en-JP" sz="1200" dirty="0">
                <a:solidFill>
                  <a:schemeClr val="tx2">
                    <a:lumMod val="25000"/>
                  </a:schemeClr>
                </a:solidFill>
              </a:rPr>
              <a:t>：環境モデルのサイズが変化する要素</a:t>
            </a:r>
          </a:p>
        </p:txBody>
      </p:sp>
    </p:spTree>
    <p:extLst>
      <p:ext uri="{BB962C8B-B14F-4D97-AF65-F5344CB8AC3E}">
        <p14:creationId xmlns:p14="http://schemas.microsoft.com/office/powerpoint/2010/main" val="1039482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D164EE-F6AF-3CBB-19D7-4836BCB9CAA0}"/>
              </a:ext>
            </a:extLst>
          </p:cNvPr>
          <p:cNvSpPr txBox="1">
            <a:spLocks/>
          </p:cNvSpPr>
          <p:nvPr/>
        </p:nvSpPr>
        <p:spPr>
          <a:xfrm>
            <a:off x="0" y="-5"/>
            <a:ext cx="2686639" cy="6868063"/>
          </a:xfrm>
          <a:prstGeom prst="rect">
            <a:avLst/>
          </a:prstGeom>
          <a:gradFill flip="none" rotWithShape="1">
            <a:gsLst>
              <a:gs pos="0">
                <a:schemeClr val="bg1">
                  <a:lumMod val="85000"/>
                </a:schemeClr>
              </a:gs>
              <a:gs pos="100000">
                <a:schemeClr val="bg1"/>
              </a:gs>
            </a:gsLst>
            <a:lin ang="0" scaled="1"/>
            <a:tileRect/>
          </a:grad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pPr algn="ct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10" name="Group 9">
            <a:extLst>
              <a:ext uri="{FF2B5EF4-FFF2-40B4-BE49-F238E27FC236}">
                <a16:creationId xmlns:a16="http://schemas.microsoft.com/office/drawing/2014/main" id="{6113A607-7103-75B8-EE47-1050DFE8AFAF}"/>
              </a:ext>
            </a:extLst>
          </p:cNvPr>
          <p:cNvGrpSpPr/>
          <p:nvPr/>
        </p:nvGrpSpPr>
        <p:grpSpPr>
          <a:xfrm>
            <a:off x="2762053" y="-4"/>
            <a:ext cx="6297104" cy="6868063"/>
            <a:chOff x="2846896" y="-4"/>
            <a:chExt cx="6297104" cy="6868063"/>
          </a:xfrm>
        </p:grpSpPr>
        <p:grpSp>
          <p:nvGrpSpPr>
            <p:cNvPr id="8" name="Group 7">
              <a:extLst>
                <a:ext uri="{FF2B5EF4-FFF2-40B4-BE49-F238E27FC236}">
                  <a16:creationId xmlns:a16="http://schemas.microsoft.com/office/drawing/2014/main" id="{E5E45418-5E92-6DAF-92FE-2289F9778B73}"/>
                </a:ext>
              </a:extLst>
            </p:cNvPr>
            <p:cNvGrpSpPr/>
            <p:nvPr/>
          </p:nvGrpSpPr>
          <p:grpSpPr>
            <a:xfrm>
              <a:off x="2846896" y="-4"/>
              <a:ext cx="6297104" cy="6868063"/>
              <a:chOff x="2790333" y="113118"/>
              <a:chExt cx="6297104" cy="6868063"/>
            </a:xfrm>
          </p:grpSpPr>
          <p:pic>
            <p:nvPicPr>
              <p:cNvPr id="3" name="Picture 2">
                <a:extLst>
                  <a:ext uri="{FF2B5EF4-FFF2-40B4-BE49-F238E27FC236}">
                    <a16:creationId xmlns:a16="http://schemas.microsoft.com/office/drawing/2014/main" id="{260F5CDA-FBE6-52DA-DDC5-91874B74ABD6}"/>
                  </a:ext>
                </a:extLst>
              </p:cNvPr>
              <p:cNvPicPr>
                <a:picLocks noChangeAspect="1"/>
              </p:cNvPicPr>
              <p:nvPr/>
            </p:nvPicPr>
            <p:blipFill>
              <a:blip r:embed="rId3"/>
              <a:stretch>
                <a:fillRect/>
              </a:stretch>
            </p:blipFill>
            <p:spPr>
              <a:xfrm>
                <a:off x="2790333" y="113118"/>
                <a:ext cx="6297104" cy="6868063"/>
              </a:xfrm>
              <a:prstGeom prst="rect">
                <a:avLst/>
              </a:prstGeom>
            </p:spPr>
          </p:pic>
          <p:sp>
            <p:nvSpPr>
              <p:cNvPr id="5" name="Rectangle 4">
                <a:extLst>
                  <a:ext uri="{FF2B5EF4-FFF2-40B4-BE49-F238E27FC236}">
                    <a16:creationId xmlns:a16="http://schemas.microsoft.com/office/drawing/2014/main" id="{F0E0B2EB-716A-57A4-33E5-1B84E2E7B829}"/>
                  </a:ext>
                </a:extLst>
              </p:cNvPr>
              <p:cNvSpPr/>
              <p:nvPr/>
            </p:nvSpPr>
            <p:spPr>
              <a:xfrm>
                <a:off x="7164371" y="339365"/>
                <a:ext cx="433633" cy="113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Rectangle 5">
                <a:extLst>
                  <a:ext uri="{FF2B5EF4-FFF2-40B4-BE49-F238E27FC236}">
                    <a16:creationId xmlns:a16="http://schemas.microsoft.com/office/drawing/2014/main" id="{8C7C60C8-01CB-B35E-D826-5818393DA207}"/>
                  </a:ext>
                </a:extLst>
              </p:cNvPr>
              <p:cNvSpPr/>
              <p:nvPr/>
            </p:nvSpPr>
            <p:spPr>
              <a:xfrm>
                <a:off x="4355183" y="339365"/>
                <a:ext cx="584462" cy="113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4" name="TextBox 3">
              <a:extLst>
                <a:ext uri="{FF2B5EF4-FFF2-40B4-BE49-F238E27FC236}">
                  <a16:creationId xmlns:a16="http://schemas.microsoft.com/office/drawing/2014/main" id="{8D95B989-8444-961C-A2D0-BC06FDD3F469}"/>
                </a:ext>
              </a:extLst>
            </p:cNvPr>
            <p:cNvSpPr txBox="1"/>
            <p:nvPr/>
          </p:nvSpPr>
          <p:spPr>
            <a:xfrm>
              <a:off x="6884851" y="152202"/>
              <a:ext cx="1313180" cy="215444"/>
            </a:xfrm>
            <a:prstGeom prst="rect">
              <a:avLst/>
            </a:prstGeom>
            <a:noFill/>
          </p:spPr>
          <p:txBody>
            <a:bodyPr wrap="none" rtlCol="0">
              <a:spAutoFit/>
            </a:bodyPr>
            <a:lstStyle/>
            <a:p>
              <a:r>
                <a:rPr lang="en-JP" sz="800" dirty="0"/>
                <a:t>ゲーム空間一括構築手法</a:t>
              </a:r>
            </a:p>
          </p:txBody>
        </p:sp>
        <p:sp>
          <p:nvSpPr>
            <p:cNvPr id="9" name="TextBox 8">
              <a:extLst>
                <a:ext uri="{FF2B5EF4-FFF2-40B4-BE49-F238E27FC236}">
                  <a16:creationId xmlns:a16="http://schemas.microsoft.com/office/drawing/2014/main" id="{B66641AC-A661-B420-EA05-DFEEA79D0A38}"/>
                </a:ext>
              </a:extLst>
            </p:cNvPr>
            <p:cNvSpPr txBox="1"/>
            <p:nvPr/>
          </p:nvSpPr>
          <p:spPr>
            <a:xfrm>
              <a:off x="4073681" y="152202"/>
              <a:ext cx="1210588" cy="215444"/>
            </a:xfrm>
            <a:prstGeom prst="rect">
              <a:avLst/>
            </a:prstGeom>
            <a:noFill/>
          </p:spPr>
          <p:txBody>
            <a:bodyPr wrap="none" rtlCol="0">
              <a:spAutoFit/>
            </a:bodyPr>
            <a:lstStyle/>
            <a:p>
              <a:r>
                <a:rPr lang="en-JP" sz="800" dirty="0"/>
                <a:t>従来の離散制御器合成</a:t>
              </a:r>
            </a:p>
          </p:txBody>
        </p:sp>
      </p:grpSp>
    </p:spTree>
    <p:extLst>
      <p:ext uri="{BB962C8B-B14F-4D97-AF65-F5344CB8AC3E}">
        <p14:creationId xmlns:p14="http://schemas.microsoft.com/office/powerpoint/2010/main" val="2102566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D164EE-F6AF-3CBB-19D7-4836BCB9CAA0}"/>
              </a:ext>
            </a:extLst>
          </p:cNvPr>
          <p:cNvSpPr txBox="1">
            <a:spLocks/>
          </p:cNvSpPr>
          <p:nvPr/>
        </p:nvSpPr>
        <p:spPr>
          <a:xfrm>
            <a:off x="0" y="-5"/>
            <a:ext cx="2686639" cy="6868063"/>
          </a:xfrm>
          <a:prstGeom prst="rect">
            <a:avLst/>
          </a:prstGeom>
          <a:gradFill flip="none" rotWithShape="1">
            <a:gsLst>
              <a:gs pos="0">
                <a:schemeClr val="bg1">
                  <a:lumMod val="95000"/>
                </a:schemeClr>
              </a:gs>
              <a:gs pos="100000">
                <a:schemeClr val="bg1"/>
              </a:gs>
            </a:gsLst>
            <a:lin ang="0" scaled="1"/>
            <a:tileRect/>
          </a:gra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pPr algn="ctr"/>
            <a:endParaRPr lang="en-US" sz="16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a:p>
            <a:pPr algn="ctr"/>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RQ</a:t>
            </a:r>
            <a:r>
              <a:rPr lang="en-US" altLang="ja-JP"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1</a:t>
            </a:r>
          </a:p>
          <a:p>
            <a:pPr algn="ctr"/>
            <a:r>
              <a:rPr lang="en-US" sz="18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計算空間が</a:t>
            </a:r>
            <a:br>
              <a:rPr lang="en-US"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en-US" sz="18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どれだけ削減されたか</a:t>
            </a:r>
            <a:endParaRPr lang="en-US"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0" name="Group 9">
            <a:extLst>
              <a:ext uri="{FF2B5EF4-FFF2-40B4-BE49-F238E27FC236}">
                <a16:creationId xmlns:a16="http://schemas.microsoft.com/office/drawing/2014/main" id="{6113A607-7103-75B8-EE47-1050DFE8AFAF}"/>
              </a:ext>
            </a:extLst>
          </p:cNvPr>
          <p:cNvGrpSpPr/>
          <p:nvPr/>
        </p:nvGrpSpPr>
        <p:grpSpPr>
          <a:xfrm>
            <a:off x="2762053" y="-4"/>
            <a:ext cx="6297104" cy="6868063"/>
            <a:chOff x="2846896" y="-4"/>
            <a:chExt cx="6297104" cy="6868063"/>
          </a:xfrm>
        </p:grpSpPr>
        <p:grpSp>
          <p:nvGrpSpPr>
            <p:cNvPr id="8" name="Group 7">
              <a:extLst>
                <a:ext uri="{FF2B5EF4-FFF2-40B4-BE49-F238E27FC236}">
                  <a16:creationId xmlns:a16="http://schemas.microsoft.com/office/drawing/2014/main" id="{E5E45418-5E92-6DAF-92FE-2289F9778B73}"/>
                </a:ext>
              </a:extLst>
            </p:cNvPr>
            <p:cNvGrpSpPr/>
            <p:nvPr/>
          </p:nvGrpSpPr>
          <p:grpSpPr>
            <a:xfrm>
              <a:off x="2846896" y="-4"/>
              <a:ext cx="6297104" cy="6868063"/>
              <a:chOff x="2790333" y="113118"/>
              <a:chExt cx="6297104" cy="6868063"/>
            </a:xfrm>
          </p:grpSpPr>
          <p:pic>
            <p:nvPicPr>
              <p:cNvPr id="3" name="Picture 2">
                <a:extLst>
                  <a:ext uri="{FF2B5EF4-FFF2-40B4-BE49-F238E27FC236}">
                    <a16:creationId xmlns:a16="http://schemas.microsoft.com/office/drawing/2014/main" id="{260F5CDA-FBE6-52DA-DDC5-91874B74ABD6}"/>
                  </a:ext>
                </a:extLst>
              </p:cNvPr>
              <p:cNvPicPr>
                <a:picLocks noChangeAspect="1"/>
              </p:cNvPicPr>
              <p:nvPr/>
            </p:nvPicPr>
            <p:blipFill>
              <a:blip r:embed="rId3"/>
              <a:stretch>
                <a:fillRect/>
              </a:stretch>
            </p:blipFill>
            <p:spPr>
              <a:xfrm>
                <a:off x="2790333" y="113118"/>
                <a:ext cx="6297104" cy="6868063"/>
              </a:xfrm>
              <a:prstGeom prst="rect">
                <a:avLst/>
              </a:prstGeom>
            </p:spPr>
          </p:pic>
          <p:sp>
            <p:nvSpPr>
              <p:cNvPr id="5" name="Rectangle 4">
                <a:extLst>
                  <a:ext uri="{FF2B5EF4-FFF2-40B4-BE49-F238E27FC236}">
                    <a16:creationId xmlns:a16="http://schemas.microsoft.com/office/drawing/2014/main" id="{F0E0B2EB-716A-57A4-33E5-1B84E2E7B829}"/>
                  </a:ext>
                </a:extLst>
              </p:cNvPr>
              <p:cNvSpPr/>
              <p:nvPr/>
            </p:nvSpPr>
            <p:spPr>
              <a:xfrm>
                <a:off x="7164371" y="339365"/>
                <a:ext cx="433633" cy="113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Rectangle 5">
                <a:extLst>
                  <a:ext uri="{FF2B5EF4-FFF2-40B4-BE49-F238E27FC236}">
                    <a16:creationId xmlns:a16="http://schemas.microsoft.com/office/drawing/2014/main" id="{8C7C60C8-01CB-B35E-D826-5818393DA207}"/>
                  </a:ext>
                </a:extLst>
              </p:cNvPr>
              <p:cNvSpPr/>
              <p:nvPr/>
            </p:nvSpPr>
            <p:spPr>
              <a:xfrm>
                <a:off x="4355183" y="339365"/>
                <a:ext cx="584462" cy="113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4" name="TextBox 3">
              <a:extLst>
                <a:ext uri="{FF2B5EF4-FFF2-40B4-BE49-F238E27FC236}">
                  <a16:creationId xmlns:a16="http://schemas.microsoft.com/office/drawing/2014/main" id="{8D95B989-8444-961C-A2D0-BC06FDD3F469}"/>
                </a:ext>
              </a:extLst>
            </p:cNvPr>
            <p:cNvSpPr txBox="1"/>
            <p:nvPr/>
          </p:nvSpPr>
          <p:spPr>
            <a:xfrm>
              <a:off x="6884851" y="152202"/>
              <a:ext cx="1313180" cy="215444"/>
            </a:xfrm>
            <a:prstGeom prst="rect">
              <a:avLst/>
            </a:prstGeom>
            <a:noFill/>
          </p:spPr>
          <p:txBody>
            <a:bodyPr wrap="none" rtlCol="0">
              <a:spAutoFit/>
            </a:bodyPr>
            <a:lstStyle/>
            <a:p>
              <a:r>
                <a:rPr lang="en-JP" sz="800" dirty="0"/>
                <a:t>ゲーム空間一括構築手法</a:t>
              </a:r>
            </a:p>
          </p:txBody>
        </p:sp>
        <p:sp>
          <p:nvSpPr>
            <p:cNvPr id="9" name="TextBox 8">
              <a:extLst>
                <a:ext uri="{FF2B5EF4-FFF2-40B4-BE49-F238E27FC236}">
                  <a16:creationId xmlns:a16="http://schemas.microsoft.com/office/drawing/2014/main" id="{B66641AC-A661-B420-EA05-DFEEA79D0A38}"/>
                </a:ext>
              </a:extLst>
            </p:cNvPr>
            <p:cNvSpPr txBox="1"/>
            <p:nvPr/>
          </p:nvSpPr>
          <p:spPr>
            <a:xfrm>
              <a:off x="4073681" y="152202"/>
              <a:ext cx="1210588" cy="215444"/>
            </a:xfrm>
            <a:prstGeom prst="rect">
              <a:avLst/>
            </a:prstGeom>
            <a:noFill/>
          </p:spPr>
          <p:txBody>
            <a:bodyPr wrap="none" rtlCol="0">
              <a:spAutoFit/>
            </a:bodyPr>
            <a:lstStyle/>
            <a:p>
              <a:r>
                <a:rPr lang="en-JP" sz="800" dirty="0"/>
                <a:t>従来の離散制御器合成</a:t>
              </a:r>
            </a:p>
          </p:txBody>
        </p:sp>
      </p:grpSp>
      <p:sp>
        <p:nvSpPr>
          <p:cNvPr id="7" name="Rectangular Callout 6">
            <a:extLst>
              <a:ext uri="{FF2B5EF4-FFF2-40B4-BE49-F238E27FC236}">
                <a16:creationId xmlns:a16="http://schemas.microsoft.com/office/drawing/2014/main" id="{7702BAF4-3E21-A733-2633-B30E65088F62}"/>
              </a:ext>
            </a:extLst>
          </p:cNvPr>
          <p:cNvSpPr/>
          <p:nvPr/>
        </p:nvSpPr>
        <p:spPr>
          <a:xfrm>
            <a:off x="284377" y="1921565"/>
            <a:ext cx="3757469" cy="4784233"/>
          </a:xfrm>
          <a:prstGeom prst="wedgeRectCallout">
            <a:avLst>
              <a:gd name="adj1" fmla="val 21002"/>
              <a:gd name="adj2" fmla="val -1893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Headcount Control</a:t>
            </a:r>
            <a:br>
              <a:rPr lang="en-JP" sz="1600" dirty="0">
                <a:solidFill>
                  <a:schemeClr val="tx2">
                    <a:lumMod val="25000"/>
                  </a:schemeClr>
                </a:solidFill>
              </a:rPr>
            </a:br>
            <a:r>
              <a:rPr lang="en-JP" sz="1600" dirty="0">
                <a:solidFill>
                  <a:schemeClr val="tx2">
                    <a:lumMod val="25000"/>
                  </a:schemeClr>
                </a:solidFill>
              </a:rPr>
              <a:t>状態：平均-98.5%，最大-99.9%</a:t>
            </a:r>
            <a:br>
              <a:rPr lang="en-JP" sz="1600" dirty="0">
                <a:solidFill>
                  <a:schemeClr val="tx2">
                    <a:lumMod val="25000"/>
                  </a:schemeClr>
                </a:solidFill>
              </a:rPr>
            </a:br>
            <a:r>
              <a:rPr lang="en-JP" sz="1600" dirty="0">
                <a:solidFill>
                  <a:schemeClr val="tx2">
                    <a:lumMod val="25000"/>
                  </a:schemeClr>
                </a:solidFill>
              </a:rPr>
              <a:t>遷移：平均-98.5%，最大-99.9%</a:t>
            </a:r>
          </a:p>
          <a:p>
            <a:pPr marL="285750" indent="-285750">
              <a:buFont typeface="Wingdings" pitchFamily="2" charset="2"/>
              <a:buChar char="v"/>
            </a:pPr>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Auto Warahouse</a:t>
            </a:r>
            <a:br>
              <a:rPr lang="en-JP" sz="1600" dirty="0">
                <a:solidFill>
                  <a:schemeClr val="tx2">
                    <a:lumMod val="25000"/>
                  </a:schemeClr>
                </a:solidFill>
              </a:rPr>
            </a:br>
            <a:r>
              <a:rPr lang="en-JP" sz="1600" dirty="0">
                <a:solidFill>
                  <a:schemeClr val="tx2">
                    <a:lumMod val="25000"/>
                  </a:schemeClr>
                </a:solidFill>
              </a:rPr>
              <a:t>状態：平均-77.6%，最大-93.4%</a:t>
            </a:r>
            <a:br>
              <a:rPr lang="en-JP" sz="1600" dirty="0">
                <a:solidFill>
                  <a:schemeClr val="tx2">
                    <a:lumMod val="25000"/>
                  </a:schemeClr>
                </a:solidFill>
              </a:rPr>
            </a:br>
            <a:r>
              <a:rPr lang="en-JP" sz="1600" dirty="0">
                <a:solidFill>
                  <a:schemeClr val="tx2">
                    <a:lumMod val="25000"/>
                  </a:schemeClr>
                </a:solidFill>
              </a:rPr>
              <a:t>遷移：平均-78.4%，最大-93.6%</a:t>
            </a:r>
            <a:br>
              <a:rPr lang="en-JP" sz="1600" dirty="0">
                <a:solidFill>
                  <a:schemeClr val="tx2">
                    <a:lumMod val="25000"/>
                  </a:schemeClr>
                </a:solidFill>
              </a:rPr>
            </a:br>
            <a:r>
              <a:rPr lang="en-JP" sz="1200" dirty="0">
                <a:solidFill>
                  <a:schemeClr val="tx2">
                    <a:lumMod val="25000"/>
                  </a:schemeClr>
                </a:solidFill>
              </a:rPr>
              <a:t>※一部，削減効果が見られなかった （0%）</a:t>
            </a:r>
            <a:endParaRPr lang="en-JP" sz="1600" dirty="0">
              <a:solidFill>
                <a:schemeClr val="tx2">
                  <a:lumMod val="25000"/>
                </a:schemeClr>
              </a:solidFill>
            </a:endParaRPr>
          </a:p>
          <a:p>
            <a:pPr marL="285750" indent="-285750">
              <a:buFont typeface="Wingdings" pitchFamily="2" charset="2"/>
              <a:buChar char="v"/>
            </a:pPr>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Air Trafic</a:t>
            </a:r>
            <a:br>
              <a:rPr lang="en-JP" sz="1600" dirty="0">
                <a:solidFill>
                  <a:schemeClr val="tx2">
                    <a:lumMod val="25000"/>
                  </a:schemeClr>
                </a:solidFill>
              </a:rPr>
            </a:br>
            <a:r>
              <a:rPr lang="en-JP" sz="1600" dirty="0">
                <a:solidFill>
                  <a:schemeClr val="tx2">
                    <a:lumMod val="25000"/>
                  </a:schemeClr>
                </a:solidFill>
              </a:rPr>
              <a:t>状態：平均-26.9%，最大65.6%</a:t>
            </a:r>
            <a:br>
              <a:rPr lang="en-JP" sz="1600" dirty="0">
                <a:solidFill>
                  <a:schemeClr val="tx2">
                    <a:lumMod val="25000"/>
                  </a:schemeClr>
                </a:solidFill>
              </a:rPr>
            </a:br>
            <a:r>
              <a:rPr lang="en-JP" sz="1600" dirty="0">
                <a:solidFill>
                  <a:schemeClr val="tx2">
                    <a:lumMod val="25000"/>
                  </a:schemeClr>
                </a:solidFill>
              </a:rPr>
              <a:t>遷移：平均-65.6%，最大65.8%</a:t>
            </a:r>
          </a:p>
          <a:p>
            <a:pPr marL="285750" indent="-285750">
              <a:buFont typeface="Wingdings" pitchFamily="2" charset="2"/>
              <a:buChar char="v"/>
            </a:pPr>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Bidding Workflow</a:t>
            </a:r>
            <a:br>
              <a:rPr lang="en-JP" sz="1600" dirty="0">
                <a:solidFill>
                  <a:schemeClr val="tx2">
                    <a:lumMod val="25000"/>
                  </a:schemeClr>
                </a:solidFill>
              </a:rPr>
            </a:br>
            <a:r>
              <a:rPr lang="en-JP" sz="1600" dirty="0">
                <a:solidFill>
                  <a:schemeClr val="tx2">
                    <a:lumMod val="25000"/>
                  </a:schemeClr>
                </a:solidFill>
              </a:rPr>
              <a:t>削減効果が見られなかった（0%）</a:t>
            </a:r>
          </a:p>
          <a:p>
            <a:pPr marL="285750" indent="-285750">
              <a:buFont typeface="Wingdings" pitchFamily="2" charset="2"/>
              <a:buChar char="v"/>
            </a:pPr>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Cat and Mouse</a:t>
            </a:r>
            <a:br>
              <a:rPr lang="en-JP" sz="1600" dirty="0">
                <a:solidFill>
                  <a:schemeClr val="tx2">
                    <a:lumMod val="25000"/>
                  </a:schemeClr>
                </a:solidFill>
              </a:rPr>
            </a:br>
            <a:r>
              <a:rPr lang="en-JP" sz="1600" dirty="0">
                <a:solidFill>
                  <a:schemeClr val="tx2">
                    <a:lumMod val="25000"/>
                  </a:schemeClr>
                </a:solidFill>
              </a:rPr>
              <a:t>状態：平均-38.0%，最大-78.3%</a:t>
            </a:r>
            <a:br>
              <a:rPr lang="en-JP" sz="1600" dirty="0">
                <a:solidFill>
                  <a:schemeClr val="tx2">
                    <a:lumMod val="25000"/>
                  </a:schemeClr>
                </a:solidFill>
              </a:rPr>
            </a:br>
            <a:r>
              <a:rPr lang="en-JP" sz="1600" dirty="0">
                <a:solidFill>
                  <a:schemeClr val="tx2">
                    <a:lumMod val="25000"/>
                  </a:schemeClr>
                </a:solidFill>
              </a:rPr>
              <a:t>遷移：平均-78.3%，最大-79.2%</a:t>
            </a:r>
          </a:p>
        </p:txBody>
      </p:sp>
      <p:sp>
        <p:nvSpPr>
          <p:cNvPr id="11" name="Rectangle 10">
            <a:extLst>
              <a:ext uri="{FF2B5EF4-FFF2-40B4-BE49-F238E27FC236}">
                <a16:creationId xmlns:a16="http://schemas.microsoft.com/office/drawing/2014/main" id="{82C830C5-2362-C694-FAB7-98944064BA32}"/>
              </a:ext>
            </a:extLst>
          </p:cNvPr>
          <p:cNvSpPr/>
          <p:nvPr/>
        </p:nvSpPr>
        <p:spPr>
          <a:xfrm>
            <a:off x="5995447" y="339365"/>
            <a:ext cx="1480008" cy="6231117"/>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Rectangular Callout 1">
            <a:extLst>
              <a:ext uri="{FF2B5EF4-FFF2-40B4-BE49-F238E27FC236}">
                <a16:creationId xmlns:a16="http://schemas.microsoft.com/office/drawing/2014/main" id="{4145E884-C44A-231F-2BA7-F66510A2B9A0}"/>
              </a:ext>
            </a:extLst>
          </p:cNvPr>
          <p:cNvSpPr/>
          <p:nvPr/>
        </p:nvSpPr>
        <p:spPr>
          <a:xfrm>
            <a:off x="2718533" y="441687"/>
            <a:ext cx="3161673" cy="979769"/>
          </a:xfrm>
          <a:prstGeom prst="wedgeRectCallout">
            <a:avLst>
              <a:gd name="adj1" fmla="val 55070"/>
              <a:gd name="adj2" fmla="val 76169"/>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全体</a:t>
            </a:r>
          </a:p>
          <a:p>
            <a:pPr marL="0" indent="0">
              <a:buNone/>
            </a:pPr>
            <a:r>
              <a:rPr lang="en-JP" sz="1600" dirty="0">
                <a:solidFill>
                  <a:schemeClr val="tx2">
                    <a:lumMod val="25000"/>
                  </a:schemeClr>
                </a:solidFill>
              </a:rPr>
              <a:t>状態：平均-49.5%，最大-99.9%</a:t>
            </a:r>
            <a:endParaRPr lang="en-JP" sz="1100" dirty="0">
              <a:solidFill>
                <a:schemeClr val="tx2">
                  <a:lumMod val="25000"/>
                </a:schemeClr>
              </a:solidFill>
            </a:endParaRPr>
          </a:p>
          <a:p>
            <a:pPr marL="0" indent="0">
              <a:buNone/>
            </a:pPr>
            <a:r>
              <a:rPr lang="en-JP" sz="1600" dirty="0">
                <a:solidFill>
                  <a:schemeClr val="tx2">
                    <a:lumMod val="25000"/>
                  </a:schemeClr>
                </a:solidFill>
              </a:rPr>
              <a:t>遷移：平均-49.4%，最大-99.9%</a:t>
            </a:r>
          </a:p>
        </p:txBody>
      </p:sp>
    </p:spTree>
    <p:extLst>
      <p:ext uri="{BB962C8B-B14F-4D97-AF65-F5344CB8AC3E}">
        <p14:creationId xmlns:p14="http://schemas.microsoft.com/office/powerpoint/2010/main" val="1314041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D164EE-F6AF-3CBB-19D7-4836BCB9CAA0}"/>
              </a:ext>
            </a:extLst>
          </p:cNvPr>
          <p:cNvSpPr txBox="1">
            <a:spLocks/>
          </p:cNvSpPr>
          <p:nvPr/>
        </p:nvSpPr>
        <p:spPr>
          <a:xfrm>
            <a:off x="0" y="-5"/>
            <a:ext cx="2686639" cy="6868063"/>
          </a:xfrm>
          <a:prstGeom prst="rect">
            <a:avLst/>
          </a:prstGeom>
          <a:gradFill flip="none" rotWithShape="1">
            <a:gsLst>
              <a:gs pos="0">
                <a:schemeClr val="bg1">
                  <a:lumMod val="95000"/>
                </a:schemeClr>
              </a:gs>
              <a:gs pos="100000">
                <a:schemeClr val="bg1"/>
              </a:gs>
            </a:gsLst>
            <a:lin ang="0" scaled="1"/>
            <a:tileRect/>
          </a:gra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pPr algn="ctr"/>
            <a:endParaRPr lang="en-US" sz="16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a:p>
            <a:pPr algn="ctr"/>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RQ1</a:t>
            </a:r>
            <a:endParaRPr lang="en-US" altLang="ja-JP"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a:p>
            <a:pPr algn="ctr"/>
            <a:r>
              <a:rPr lang="en-US" sz="18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計算空間が</a:t>
            </a:r>
            <a:br>
              <a:rPr lang="en-US"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en-US" sz="18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どれだけ削減されたか</a:t>
            </a:r>
            <a:endParaRPr lang="en-US"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0" name="Group 9">
            <a:extLst>
              <a:ext uri="{FF2B5EF4-FFF2-40B4-BE49-F238E27FC236}">
                <a16:creationId xmlns:a16="http://schemas.microsoft.com/office/drawing/2014/main" id="{6113A607-7103-75B8-EE47-1050DFE8AFAF}"/>
              </a:ext>
            </a:extLst>
          </p:cNvPr>
          <p:cNvGrpSpPr/>
          <p:nvPr/>
        </p:nvGrpSpPr>
        <p:grpSpPr>
          <a:xfrm>
            <a:off x="2762053" y="-4"/>
            <a:ext cx="6297104" cy="6868063"/>
            <a:chOff x="2846896" y="-4"/>
            <a:chExt cx="6297104" cy="6868063"/>
          </a:xfrm>
        </p:grpSpPr>
        <p:grpSp>
          <p:nvGrpSpPr>
            <p:cNvPr id="8" name="Group 7">
              <a:extLst>
                <a:ext uri="{FF2B5EF4-FFF2-40B4-BE49-F238E27FC236}">
                  <a16:creationId xmlns:a16="http://schemas.microsoft.com/office/drawing/2014/main" id="{E5E45418-5E92-6DAF-92FE-2289F9778B73}"/>
                </a:ext>
              </a:extLst>
            </p:cNvPr>
            <p:cNvGrpSpPr/>
            <p:nvPr/>
          </p:nvGrpSpPr>
          <p:grpSpPr>
            <a:xfrm>
              <a:off x="2846896" y="-4"/>
              <a:ext cx="6297104" cy="6868063"/>
              <a:chOff x="2790333" y="113118"/>
              <a:chExt cx="6297104" cy="6868063"/>
            </a:xfrm>
          </p:grpSpPr>
          <p:pic>
            <p:nvPicPr>
              <p:cNvPr id="3" name="Picture 2">
                <a:extLst>
                  <a:ext uri="{FF2B5EF4-FFF2-40B4-BE49-F238E27FC236}">
                    <a16:creationId xmlns:a16="http://schemas.microsoft.com/office/drawing/2014/main" id="{260F5CDA-FBE6-52DA-DDC5-91874B74ABD6}"/>
                  </a:ext>
                </a:extLst>
              </p:cNvPr>
              <p:cNvPicPr>
                <a:picLocks noChangeAspect="1"/>
              </p:cNvPicPr>
              <p:nvPr/>
            </p:nvPicPr>
            <p:blipFill>
              <a:blip r:embed="rId3"/>
              <a:stretch>
                <a:fillRect/>
              </a:stretch>
            </p:blipFill>
            <p:spPr>
              <a:xfrm>
                <a:off x="2790333" y="113118"/>
                <a:ext cx="6297104" cy="6868063"/>
              </a:xfrm>
              <a:prstGeom prst="rect">
                <a:avLst/>
              </a:prstGeom>
            </p:spPr>
          </p:pic>
          <p:sp>
            <p:nvSpPr>
              <p:cNvPr id="5" name="Rectangle 4">
                <a:extLst>
                  <a:ext uri="{FF2B5EF4-FFF2-40B4-BE49-F238E27FC236}">
                    <a16:creationId xmlns:a16="http://schemas.microsoft.com/office/drawing/2014/main" id="{F0E0B2EB-716A-57A4-33E5-1B84E2E7B829}"/>
                  </a:ext>
                </a:extLst>
              </p:cNvPr>
              <p:cNvSpPr/>
              <p:nvPr/>
            </p:nvSpPr>
            <p:spPr>
              <a:xfrm>
                <a:off x="7164371" y="339365"/>
                <a:ext cx="433633" cy="113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Rectangle 5">
                <a:extLst>
                  <a:ext uri="{FF2B5EF4-FFF2-40B4-BE49-F238E27FC236}">
                    <a16:creationId xmlns:a16="http://schemas.microsoft.com/office/drawing/2014/main" id="{8C7C60C8-01CB-B35E-D826-5818393DA207}"/>
                  </a:ext>
                </a:extLst>
              </p:cNvPr>
              <p:cNvSpPr/>
              <p:nvPr/>
            </p:nvSpPr>
            <p:spPr>
              <a:xfrm>
                <a:off x="4355183" y="339365"/>
                <a:ext cx="584462" cy="113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4" name="TextBox 3">
              <a:extLst>
                <a:ext uri="{FF2B5EF4-FFF2-40B4-BE49-F238E27FC236}">
                  <a16:creationId xmlns:a16="http://schemas.microsoft.com/office/drawing/2014/main" id="{8D95B989-8444-961C-A2D0-BC06FDD3F469}"/>
                </a:ext>
              </a:extLst>
            </p:cNvPr>
            <p:cNvSpPr txBox="1"/>
            <p:nvPr/>
          </p:nvSpPr>
          <p:spPr>
            <a:xfrm>
              <a:off x="6884851" y="152202"/>
              <a:ext cx="1313180" cy="215444"/>
            </a:xfrm>
            <a:prstGeom prst="rect">
              <a:avLst/>
            </a:prstGeom>
            <a:noFill/>
          </p:spPr>
          <p:txBody>
            <a:bodyPr wrap="none" rtlCol="0">
              <a:spAutoFit/>
            </a:bodyPr>
            <a:lstStyle/>
            <a:p>
              <a:r>
                <a:rPr lang="en-JP" sz="800" dirty="0"/>
                <a:t>ゲーム空間一括構築手法</a:t>
              </a:r>
            </a:p>
          </p:txBody>
        </p:sp>
        <p:sp>
          <p:nvSpPr>
            <p:cNvPr id="9" name="TextBox 8">
              <a:extLst>
                <a:ext uri="{FF2B5EF4-FFF2-40B4-BE49-F238E27FC236}">
                  <a16:creationId xmlns:a16="http://schemas.microsoft.com/office/drawing/2014/main" id="{B66641AC-A661-B420-EA05-DFEEA79D0A38}"/>
                </a:ext>
              </a:extLst>
            </p:cNvPr>
            <p:cNvSpPr txBox="1"/>
            <p:nvPr/>
          </p:nvSpPr>
          <p:spPr>
            <a:xfrm>
              <a:off x="4073681" y="152202"/>
              <a:ext cx="1210588" cy="215444"/>
            </a:xfrm>
            <a:prstGeom prst="rect">
              <a:avLst/>
            </a:prstGeom>
            <a:noFill/>
          </p:spPr>
          <p:txBody>
            <a:bodyPr wrap="none" rtlCol="0">
              <a:spAutoFit/>
            </a:bodyPr>
            <a:lstStyle/>
            <a:p>
              <a:r>
                <a:rPr lang="en-JP" sz="800" dirty="0"/>
                <a:t>従来の離散制御器合成</a:t>
              </a:r>
            </a:p>
          </p:txBody>
        </p:sp>
      </p:grpSp>
      <p:sp>
        <p:nvSpPr>
          <p:cNvPr id="11" name="Rectangle 10">
            <a:extLst>
              <a:ext uri="{FF2B5EF4-FFF2-40B4-BE49-F238E27FC236}">
                <a16:creationId xmlns:a16="http://schemas.microsoft.com/office/drawing/2014/main" id="{74AE9BB2-F2CC-2125-FAE9-AFF8588AD040}"/>
              </a:ext>
            </a:extLst>
          </p:cNvPr>
          <p:cNvSpPr/>
          <p:nvPr/>
        </p:nvSpPr>
        <p:spPr>
          <a:xfrm>
            <a:off x="5995447" y="519851"/>
            <a:ext cx="1480008" cy="1205253"/>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Rectangle 12">
            <a:extLst>
              <a:ext uri="{FF2B5EF4-FFF2-40B4-BE49-F238E27FC236}">
                <a16:creationId xmlns:a16="http://schemas.microsoft.com/office/drawing/2014/main" id="{FCBB8112-75C2-4344-28EF-00BE84B05E8F}"/>
              </a:ext>
            </a:extLst>
          </p:cNvPr>
          <p:cNvSpPr/>
          <p:nvPr/>
        </p:nvSpPr>
        <p:spPr>
          <a:xfrm>
            <a:off x="5995447" y="5630160"/>
            <a:ext cx="1480008" cy="450130"/>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 name="Rectangle 13">
            <a:extLst>
              <a:ext uri="{FF2B5EF4-FFF2-40B4-BE49-F238E27FC236}">
                <a16:creationId xmlns:a16="http://schemas.microsoft.com/office/drawing/2014/main" id="{D8E954F7-9525-6337-338F-E3364C6D3B9E}"/>
              </a:ext>
            </a:extLst>
          </p:cNvPr>
          <p:cNvSpPr/>
          <p:nvPr/>
        </p:nvSpPr>
        <p:spPr>
          <a:xfrm>
            <a:off x="5995447" y="3520125"/>
            <a:ext cx="1480008" cy="618241"/>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Rectangular Callout 14">
            <a:extLst>
              <a:ext uri="{FF2B5EF4-FFF2-40B4-BE49-F238E27FC236}">
                <a16:creationId xmlns:a16="http://schemas.microsoft.com/office/drawing/2014/main" id="{70E30265-2DC9-E3B4-AA46-FAE627B7CE1C}"/>
              </a:ext>
            </a:extLst>
          </p:cNvPr>
          <p:cNvSpPr/>
          <p:nvPr/>
        </p:nvSpPr>
        <p:spPr>
          <a:xfrm>
            <a:off x="386499" y="4805107"/>
            <a:ext cx="4448150" cy="1765375"/>
          </a:xfrm>
          <a:prstGeom prst="wedgeRectCallout">
            <a:avLst>
              <a:gd name="adj1" fmla="val 21002"/>
              <a:gd name="adj2" fmla="val -1893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環境モデル数の増加</a:t>
            </a:r>
            <a:br>
              <a:rPr lang="en-JP" sz="1600" dirty="0">
                <a:solidFill>
                  <a:schemeClr val="tx2">
                    <a:lumMod val="25000"/>
                  </a:schemeClr>
                </a:solidFill>
              </a:rPr>
            </a:br>
            <a:r>
              <a:rPr lang="en-JP" sz="1600" dirty="0">
                <a:solidFill>
                  <a:schemeClr val="tx2">
                    <a:lumMod val="25000"/>
                  </a:schemeClr>
                </a:solidFill>
              </a:rPr>
              <a:t>計算空間の削減効果も増加</a:t>
            </a:r>
            <a:br>
              <a:rPr lang="en-JP" sz="1600" dirty="0">
                <a:solidFill>
                  <a:schemeClr val="tx2">
                    <a:lumMod val="25000"/>
                  </a:schemeClr>
                </a:solidFill>
              </a:rPr>
            </a:br>
            <a:r>
              <a:rPr lang="ja-JP" altLang="en-US" sz="1600" dirty="0">
                <a:solidFill>
                  <a:schemeClr val="tx2">
                    <a:lumMod val="25000"/>
                  </a:schemeClr>
                </a:solidFill>
              </a:rPr>
              <a:t>→</a:t>
            </a:r>
            <a:r>
              <a:rPr lang="en-JP" sz="1600" dirty="0">
                <a:solidFill>
                  <a:srgbClr val="FF0000"/>
                </a:solidFill>
              </a:rPr>
              <a:t>指数増加を抑制</a:t>
            </a:r>
            <a:r>
              <a:rPr lang="en-JP" sz="1600" dirty="0">
                <a:solidFill>
                  <a:schemeClr val="tx2">
                    <a:lumMod val="25000"/>
                  </a:schemeClr>
                </a:solidFill>
              </a:rPr>
              <a:t>する</a:t>
            </a:r>
          </a:p>
          <a:p>
            <a:pPr marL="285750" indent="-285750">
              <a:buFont typeface="Wingdings" pitchFamily="2" charset="2"/>
              <a:buChar char="v"/>
            </a:pPr>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環境モデルサイズの増加</a:t>
            </a:r>
            <a:br>
              <a:rPr lang="en-JP" sz="1600" dirty="0">
                <a:solidFill>
                  <a:schemeClr val="tx2">
                    <a:lumMod val="25000"/>
                  </a:schemeClr>
                </a:solidFill>
              </a:rPr>
            </a:br>
            <a:r>
              <a:rPr lang="en-JP" sz="1600" dirty="0">
                <a:solidFill>
                  <a:schemeClr val="tx2">
                    <a:lumMod val="25000"/>
                  </a:schemeClr>
                </a:solidFill>
              </a:rPr>
              <a:t>削減効果は依存しない</a:t>
            </a:r>
          </a:p>
        </p:txBody>
      </p:sp>
      <p:sp>
        <p:nvSpPr>
          <p:cNvPr id="7" name="Rectangular Callout 6">
            <a:extLst>
              <a:ext uri="{FF2B5EF4-FFF2-40B4-BE49-F238E27FC236}">
                <a16:creationId xmlns:a16="http://schemas.microsoft.com/office/drawing/2014/main" id="{7702BAF4-3E21-A733-2633-B30E65088F62}"/>
              </a:ext>
            </a:extLst>
          </p:cNvPr>
          <p:cNvSpPr/>
          <p:nvPr/>
        </p:nvSpPr>
        <p:spPr>
          <a:xfrm>
            <a:off x="952372" y="1848631"/>
            <a:ext cx="4448150" cy="2532869"/>
          </a:xfrm>
          <a:prstGeom prst="wedgeRectCallout">
            <a:avLst>
              <a:gd name="adj1" fmla="val 66674"/>
              <a:gd name="adj2" fmla="val -57223"/>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dirty="0">
                <a:solidFill>
                  <a:schemeClr val="tx2">
                    <a:lumMod val="25000"/>
                  </a:schemeClr>
                </a:solidFill>
              </a:rPr>
              <a:t>全てのシナリオで同じ傾向</a:t>
            </a:r>
          </a:p>
        </p:txBody>
      </p:sp>
      <p:pic>
        <p:nvPicPr>
          <p:cNvPr id="17" name="Picture 16" descr="A graph with blue and orange lines&#10;&#10;Description automatically generated">
            <a:extLst>
              <a:ext uri="{FF2B5EF4-FFF2-40B4-BE49-F238E27FC236}">
                <a16:creationId xmlns:a16="http://schemas.microsoft.com/office/drawing/2014/main" id="{E41A435C-F98D-952A-3CA2-9F076BD380E2}"/>
              </a:ext>
            </a:extLst>
          </p:cNvPr>
          <p:cNvPicPr>
            <a:picLocks noChangeAspect="1"/>
          </p:cNvPicPr>
          <p:nvPr/>
        </p:nvPicPr>
        <p:blipFill rotWithShape="1">
          <a:blip r:embed="rId4"/>
          <a:srcRect l="403" t="1265" r="796" b="1374"/>
          <a:stretch/>
        </p:blipFill>
        <p:spPr>
          <a:xfrm>
            <a:off x="1022712" y="1917998"/>
            <a:ext cx="4237771" cy="2163029"/>
          </a:xfrm>
          <a:prstGeom prst="rect">
            <a:avLst/>
          </a:prstGeom>
        </p:spPr>
      </p:pic>
      <p:sp>
        <p:nvSpPr>
          <p:cNvPr id="18" name="TextBox 17">
            <a:extLst>
              <a:ext uri="{FF2B5EF4-FFF2-40B4-BE49-F238E27FC236}">
                <a16:creationId xmlns:a16="http://schemas.microsoft.com/office/drawing/2014/main" id="{4547A0CA-61A7-3207-0F5D-23C141E84703}"/>
              </a:ext>
            </a:extLst>
          </p:cNvPr>
          <p:cNvSpPr txBox="1"/>
          <p:nvPr/>
        </p:nvSpPr>
        <p:spPr>
          <a:xfrm>
            <a:off x="1838244" y="1934783"/>
            <a:ext cx="1294655" cy="461665"/>
          </a:xfrm>
          <a:prstGeom prst="rect">
            <a:avLst/>
          </a:prstGeom>
          <a:noFill/>
        </p:spPr>
        <p:txBody>
          <a:bodyPr wrap="square" rtlCol="0">
            <a:spAutoFit/>
          </a:bodyPr>
          <a:lstStyle/>
          <a:p>
            <a:r>
              <a:rPr lang="en-JP" sz="1200" b="1" dirty="0">
                <a:solidFill>
                  <a:srgbClr val="FF0000"/>
                </a:solidFill>
              </a:rPr>
              <a:t>指数増加の</a:t>
            </a:r>
          </a:p>
          <a:p>
            <a:r>
              <a:rPr lang="en-JP" sz="1200" b="1" dirty="0">
                <a:solidFill>
                  <a:srgbClr val="FF0000"/>
                </a:solidFill>
              </a:rPr>
              <a:t>傾きが緩やかに</a:t>
            </a:r>
          </a:p>
        </p:txBody>
      </p:sp>
    </p:spTree>
    <p:extLst>
      <p:ext uri="{BB962C8B-B14F-4D97-AF65-F5344CB8AC3E}">
        <p14:creationId xmlns:p14="http://schemas.microsoft.com/office/powerpoint/2010/main" val="2959086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D164EE-F6AF-3CBB-19D7-4836BCB9CAA0}"/>
              </a:ext>
            </a:extLst>
          </p:cNvPr>
          <p:cNvSpPr txBox="1">
            <a:spLocks/>
          </p:cNvSpPr>
          <p:nvPr/>
        </p:nvSpPr>
        <p:spPr>
          <a:xfrm>
            <a:off x="0" y="-5"/>
            <a:ext cx="2686639" cy="6868063"/>
          </a:xfrm>
          <a:prstGeom prst="rect">
            <a:avLst/>
          </a:prstGeom>
          <a:gradFill flip="none" rotWithShape="1">
            <a:gsLst>
              <a:gs pos="0">
                <a:schemeClr val="bg1">
                  <a:lumMod val="95000"/>
                </a:schemeClr>
              </a:gs>
              <a:gs pos="100000">
                <a:schemeClr val="bg1"/>
              </a:gs>
            </a:gsLst>
            <a:lin ang="0" scaled="1"/>
            <a:tileRect/>
          </a:gra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pPr algn="ctr"/>
            <a:endParaRPr lang="en-US" sz="16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a:p>
            <a:pPr algn="ctr"/>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RQ2</a:t>
            </a:r>
            <a:endParaRPr lang="en-US" altLang="ja-JP"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a:p>
            <a:pPr marL="38100" indent="0" algn="ctr">
              <a:buClr>
                <a:schemeClr val="tx2">
                  <a:lumMod val="25000"/>
                </a:schemeClr>
              </a:buClr>
              <a:buNone/>
            </a:pPr>
            <a:r>
              <a:rPr lang="ja-JP" altLang="en-US" sz="1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計算空間削減によって，</a:t>
            </a:r>
            <a:endPar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lgn="ctr">
              <a:buClr>
                <a:schemeClr val="tx2">
                  <a:lumMod val="25000"/>
                </a:schemeClr>
              </a:buClr>
              <a:buNone/>
            </a:pPr>
            <a:r>
              <a:rPr lang="ja-JP" altLang="en-US" sz="1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必要主記憶量と計算時間は</a:t>
            </a:r>
            <a:br>
              <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1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どれだけ削減されたか</a:t>
            </a:r>
            <a:endPar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algn="ctr"/>
            <a:endPar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10" name="Group 9">
            <a:extLst>
              <a:ext uri="{FF2B5EF4-FFF2-40B4-BE49-F238E27FC236}">
                <a16:creationId xmlns:a16="http://schemas.microsoft.com/office/drawing/2014/main" id="{6113A607-7103-75B8-EE47-1050DFE8AFAF}"/>
              </a:ext>
            </a:extLst>
          </p:cNvPr>
          <p:cNvGrpSpPr/>
          <p:nvPr/>
        </p:nvGrpSpPr>
        <p:grpSpPr>
          <a:xfrm>
            <a:off x="2762053" y="-4"/>
            <a:ext cx="6297104" cy="6868063"/>
            <a:chOff x="2846896" y="-4"/>
            <a:chExt cx="6297104" cy="6868063"/>
          </a:xfrm>
        </p:grpSpPr>
        <p:grpSp>
          <p:nvGrpSpPr>
            <p:cNvPr id="8" name="Group 7">
              <a:extLst>
                <a:ext uri="{FF2B5EF4-FFF2-40B4-BE49-F238E27FC236}">
                  <a16:creationId xmlns:a16="http://schemas.microsoft.com/office/drawing/2014/main" id="{E5E45418-5E92-6DAF-92FE-2289F9778B73}"/>
                </a:ext>
              </a:extLst>
            </p:cNvPr>
            <p:cNvGrpSpPr/>
            <p:nvPr/>
          </p:nvGrpSpPr>
          <p:grpSpPr>
            <a:xfrm>
              <a:off x="2846896" y="-4"/>
              <a:ext cx="6297104" cy="6868063"/>
              <a:chOff x="2790333" y="113118"/>
              <a:chExt cx="6297104" cy="6868063"/>
            </a:xfrm>
          </p:grpSpPr>
          <p:pic>
            <p:nvPicPr>
              <p:cNvPr id="3" name="Picture 2">
                <a:extLst>
                  <a:ext uri="{FF2B5EF4-FFF2-40B4-BE49-F238E27FC236}">
                    <a16:creationId xmlns:a16="http://schemas.microsoft.com/office/drawing/2014/main" id="{260F5CDA-FBE6-52DA-DDC5-91874B74ABD6}"/>
                  </a:ext>
                </a:extLst>
              </p:cNvPr>
              <p:cNvPicPr>
                <a:picLocks noChangeAspect="1"/>
              </p:cNvPicPr>
              <p:nvPr/>
            </p:nvPicPr>
            <p:blipFill>
              <a:blip r:embed="rId3"/>
              <a:stretch>
                <a:fillRect/>
              </a:stretch>
            </p:blipFill>
            <p:spPr>
              <a:xfrm>
                <a:off x="2790333" y="113118"/>
                <a:ext cx="6297104" cy="6868063"/>
              </a:xfrm>
              <a:prstGeom prst="rect">
                <a:avLst/>
              </a:prstGeom>
            </p:spPr>
          </p:pic>
          <p:sp>
            <p:nvSpPr>
              <p:cNvPr id="5" name="Rectangle 4">
                <a:extLst>
                  <a:ext uri="{FF2B5EF4-FFF2-40B4-BE49-F238E27FC236}">
                    <a16:creationId xmlns:a16="http://schemas.microsoft.com/office/drawing/2014/main" id="{F0E0B2EB-716A-57A4-33E5-1B84E2E7B829}"/>
                  </a:ext>
                </a:extLst>
              </p:cNvPr>
              <p:cNvSpPr/>
              <p:nvPr/>
            </p:nvSpPr>
            <p:spPr>
              <a:xfrm>
                <a:off x="7164371" y="339365"/>
                <a:ext cx="433633" cy="113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Rectangle 5">
                <a:extLst>
                  <a:ext uri="{FF2B5EF4-FFF2-40B4-BE49-F238E27FC236}">
                    <a16:creationId xmlns:a16="http://schemas.microsoft.com/office/drawing/2014/main" id="{8C7C60C8-01CB-B35E-D826-5818393DA207}"/>
                  </a:ext>
                </a:extLst>
              </p:cNvPr>
              <p:cNvSpPr/>
              <p:nvPr/>
            </p:nvSpPr>
            <p:spPr>
              <a:xfrm>
                <a:off x="4355183" y="339365"/>
                <a:ext cx="584462" cy="113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4" name="TextBox 3">
              <a:extLst>
                <a:ext uri="{FF2B5EF4-FFF2-40B4-BE49-F238E27FC236}">
                  <a16:creationId xmlns:a16="http://schemas.microsoft.com/office/drawing/2014/main" id="{8D95B989-8444-961C-A2D0-BC06FDD3F469}"/>
                </a:ext>
              </a:extLst>
            </p:cNvPr>
            <p:cNvSpPr txBox="1"/>
            <p:nvPr/>
          </p:nvSpPr>
          <p:spPr>
            <a:xfrm>
              <a:off x="6884851" y="152202"/>
              <a:ext cx="1313180" cy="215444"/>
            </a:xfrm>
            <a:prstGeom prst="rect">
              <a:avLst/>
            </a:prstGeom>
            <a:noFill/>
          </p:spPr>
          <p:txBody>
            <a:bodyPr wrap="none" rtlCol="0">
              <a:spAutoFit/>
            </a:bodyPr>
            <a:lstStyle/>
            <a:p>
              <a:r>
                <a:rPr lang="en-JP" sz="800" dirty="0"/>
                <a:t>ゲーム空間一括構築手法</a:t>
              </a:r>
            </a:p>
          </p:txBody>
        </p:sp>
        <p:sp>
          <p:nvSpPr>
            <p:cNvPr id="9" name="TextBox 8">
              <a:extLst>
                <a:ext uri="{FF2B5EF4-FFF2-40B4-BE49-F238E27FC236}">
                  <a16:creationId xmlns:a16="http://schemas.microsoft.com/office/drawing/2014/main" id="{B66641AC-A661-B420-EA05-DFEEA79D0A38}"/>
                </a:ext>
              </a:extLst>
            </p:cNvPr>
            <p:cNvSpPr txBox="1"/>
            <p:nvPr/>
          </p:nvSpPr>
          <p:spPr>
            <a:xfrm>
              <a:off x="4073681" y="152202"/>
              <a:ext cx="1210588" cy="215444"/>
            </a:xfrm>
            <a:prstGeom prst="rect">
              <a:avLst/>
            </a:prstGeom>
            <a:noFill/>
          </p:spPr>
          <p:txBody>
            <a:bodyPr wrap="none" rtlCol="0">
              <a:spAutoFit/>
            </a:bodyPr>
            <a:lstStyle/>
            <a:p>
              <a:r>
                <a:rPr lang="en-JP" sz="800" dirty="0"/>
                <a:t>従来の離散制御器合成</a:t>
              </a:r>
            </a:p>
          </p:txBody>
        </p:sp>
      </p:grpSp>
      <p:sp>
        <p:nvSpPr>
          <p:cNvPr id="13" name="Rectangle 12">
            <a:extLst>
              <a:ext uri="{FF2B5EF4-FFF2-40B4-BE49-F238E27FC236}">
                <a16:creationId xmlns:a16="http://schemas.microsoft.com/office/drawing/2014/main" id="{98680A31-9C4D-67C5-92AE-63D75F490C3C}"/>
              </a:ext>
            </a:extLst>
          </p:cNvPr>
          <p:cNvSpPr/>
          <p:nvPr/>
        </p:nvSpPr>
        <p:spPr>
          <a:xfrm>
            <a:off x="7544323" y="339365"/>
            <a:ext cx="1489433" cy="6231117"/>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Rectangular Callout 1">
            <a:extLst>
              <a:ext uri="{FF2B5EF4-FFF2-40B4-BE49-F238E27FC236}">
                <a16:creationId xmlns:a16="http://schemas.microsoft.com/office/drawing/2014/main" id="{DC9F5017-521C-9302-CE42-54D2B26C20BA}"/>
              </a:ext>
            </a:extLst>
          </p:cNvPr>
          <p:cNvSpPr/>
          <p:nvPr/>
        </p:nvSpPr>
        <p:spPr>
          <a:xfrm>
            <a:off x="284377" y="1921565"/>
            <a:ext cx="4042526" cy="4784233"/>
          </a:xfrm>
          <a:prstGeom prst="wedgeRectCallout">
            <a:avLst>
              <a:gd name="adj1" fmla="val 21002"/>
              <a:gd name="adj2" fmla="val -1893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Headcount Control</a:t>
            </a:r>
            <a:br>
              <a:rPr lang="en-JP" sz="1600" dirty="0">
                <a:solidFill>
                  <a:schemeClr val="tx2">
                    <a:lumMod val="25000"/>
                  </a:schemeClr>
                </a:solidFill>
              </a:rPr>
            </a:br>
            <a:r>
              <a:rPr lang="en-JP" sz="1600" dirty="0">
                <a:solidFill>
                  <a:schemeClr val="tx2">
                    <a:lumMod val="25000"/>
                  </a:schemeClr>
                </a:solidFill>
              </a:rPr>
              <a:t>主記憶量：平均-84.1%，最大-99.9%</a:t>
            </a:r>
            <a:br>
              <a:rPr lang="en-JP" sz="1600" dirty="0">
                <a:solidFill>
                  <a:schemeClr val="tx2">
                    <a:lumMod val="25000"/>
                  </a:schemeClr>
                </a:solidFill>
              </a:rPr>
            </a:br>
            <a:r>
              <a:rPr lang="en-JP" sz="1600" dirty="0">
                <a:solidFill>
                  <a:schemeClr val="tx2">
                    <a:lumMod val="25000"/>
                  </a:schemeClr>
                </a:solidFill>
              </a:rPr>
              <a:t>計算時間：平均-83.9%，最大-99.9%</a:t>
            </a:r>
          </a:p>
          <a:p>
            <a:pPr marL="285750" indent="-285750">
              <a:buFont typeface="Wingdings" pitchFamily="2" charset="2"/>
              <a:buChar char="v"/>
            </a:pPr>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Auto Warahouse</a:t>
            </a:r>
            <a:br>
              <a:rPr lang="en-JP" sz="1600" dirty="0">
                <a:solidFill>
                  <a:schemeClr val="tx2">
                    <a:lumMod val="25000"/>
                  </a:schemeClr>
                </a:solidFill>
              </a:rPr>
            </a:br>
            <a:r>
              <a:rPr lang="en-JP" sz="1600" dirty="0">
                <a:solidFill>
                  <a:schemeClr val="tx2">
                    <a:lumMod val="25000"/>
                  </a:schemeClr>
                </a:solidFill>
              </a:rPr>
              <a:t>主記憶量：平均-29.2.%，最大-60.1%</a:t>
            </a:r>
            <a:br>
              <a:rPr lang="en-JP" sz="1600" dirty="0">
                <a:solidFill>
                  <a:schemeClr val="tx2">
                    <a:lumMod val="25000"/>
                  </a:schemeClr>
                </a:solidFill>
              </a:rPr>
            </a:br>
            <a:r>
              <a:rPr lang="en-JP" sz="1600" dirty="0">
                <a:solidFill>
                  <a:schemeClr val="tx2">
                    <a:lumMod val="25000"/>
                  </a:schemeClr>
                </a:solidFill>
              </a:rPr>
              <a:t>計算時間：平均-65.4%，最大-89.8%</a:t>
            </a:r>
            <a:br>
              <a:rPr lang="en-JP" sz="1600" dirty="0">
                <a:solidFill>
                  <a:schemeClr val="tx2">
                    <a:lumMod val="25000"/>
                  </a:schemeClr>
                </a:solidFill>
              </a:rPr>
            </a:br>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Air Trafic</a:t>
            </a:r>
            <a:br>
              <a:rPr lang="en-JP" sz="1600" dirty="0">
                <a:solidFill>
                  <a:schemeClr val="tx2">
                    <a:lumMod val="25000"/>
                  </a:schemeClr>
                </a:solidFill>
              </a:rPr>
            </a:br>
            <a:r>
              <a:rPr lang="en-JP" sz="1600" dirty="0">
                <a:solidFill>
                  <a:schemeClr val="tx2">
                    <a:lumMod val="25000"/>
                  </a:schemeClr>
                </a:solidFill>
              </a:rPr>
              <a:t>主記憶量：平均-2.8%，  最大12.3%</a:t>
            </a:r>
            <a:br>
              <a:rPr lang="en-JP" sz="1600" dirty="0">
                <a:solidFill>
                  <a:schemeClr val="tx2">
                    <a:lumMod val="25000"/>
                  </a:schemeClr>
                </a:solidFill>
              </a:rPr>
            </a:br>
            <a:r>
              <a:rPr lang="en-JP" sz="1600" dirty="0">
                <a:solidFill>
                  <a:schemeClr val="tx2">
                    <a:lumMod val="25000"/>
                  </a:schemeClr>
                </a:solidFill>
              </a:rPr>
              <a:t>計算時間：平均-10.2%，最大27.0%</a:t>
            </a:r>
          </a:p>
          <a:p>
            <a:pPr marL="285750" indent="-285750">
              <a:buFont typeface="Wingdings" pitchFamily="2" charset="2"/>
              <a:buChar char="v"/>
            </a:pPr>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Bidding Workflow</a:t>
            </a:r>
            <a:br>
              <a:rPr lang="en-JP" sz="1600" dirty="0">
                <a:solidFill>
                  <a:schemeClr val="tx2">
                    <a:lumMod val="25000"/>
                  </a:schemeClr>
                </a:solidFill>
              </a:rPr>
            </a:br>
            <a:r>
              <a:rPr lang="en-JP" sz="1600" dirty="0">
                <a:solidFill>
                  <a:schemeClr val="tx2">
                    <a:lumMod val="25000"/>
                  </a:schemeClr>
                </a:solidFill>
              </a:rPr>
              <a:t>主記憶量：平均-1.2%，最大7.3%</a:t>
            </a:r>
            <a:br>
              <a:rPr lang="en-JP" sz="1600" dirty="0">
                <a:solidFill>
                  <a:schemeClr val="tx2">
                    <a:lumMod val="25000"/>
                  </a:schemeClr>
                </a:solidFill>
              </a:rPr>
            </a:br>
            <a:r>
              <a:rPr lang="en-JP" sz="1600" dirty="0">
                <a:solidFill>
                  <a:schemeClr val="tx2">
                    <a:lumMod val="25000"/>
                  </a:schemeClr>
                </a:solidFill>
              </a:rPr>
              <a:t>計算時間：平均-8.1%，最大34.7%</a:t>
            </a:r>
          </a:p>
          <a:p>
            <a:pPr marL="285750" indent="-285750">
              <a:buFont typeface="Wingdings" pitchFamily="2" charset="2"/>
              <a:buChar char="v"/>
            </a:pPr>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Cat and Mouse</a:t>
            </a:r>
            <a:br>
              <a:rPr lang="en-JP" sz="1600" dirty="0">
                <a:solidFill>
                  <a:schemeClr val="tx2">
                    <a:lumMod val="25000"/>
                  </a:schemeClr>
                </a:solidFill>
              </a:rPr>
            </a:br>
            <a:r>
              <a:rPr lang="en-JP" sz="1600" dirty="0">
                <a:solidFill>
                  <a:schemeClr val="tx2">
                    <a:lumMod val="25000"/>
                  </a:schemeClr>
                </a:solidFill>
              </a:rPr>
              <a:t>主記憶量：平均-11.9%，最大-21.3%</a:t>
            </a:r>
            <a:br>
              <a:rPr lang="en-JP" sz="1600" dirty="0">
                <a:solidFill>
                  <a:schemeClr val="tx2">
                    <a:lumMod val="25000"/>
                  </a:schemeClr>
                </a:solidFill>
              </a:rPr>
            </a:br>
            <a:r>
              <a:rPr lang="en-JP" sz="1600" dirty="0">
                <a:solidFill>
                  <a:schemeClr val="tx2">
                    <a:lumMod val="25000"/>
                  </a:schemeClr>
                </a:solidFill>
              </a:rPr>
              <a:t>計算時間：平均-24.3%，最大-47.3%</a:t>
            </a:r>
          </a:p>
        </p:txBody>
      </p:sp>
      <p:sp>
        <p:nvSpPr>
          <p:cNvPr id="15" name="Rectangular Callout 14">
            <a:extLst>
              <a:ext uri="{FF2B5EF4-FFF2-40B4-BE49-F238E27FC236}">
                <a16:creationId xmlns:a16="http://schemas.microsoft.com/office/drawing/2014/main" id="{3F2DF306-7180-D51A-11AE-9E31F1883DDE}"/>
              </a:ext>
            </a:extLst>
          </p:cNvPr>
          <p:cNvSpPr/>
          <p:nvPr/>
        </p:nvSpPr>
        <p:spPr>
          <a:xfrm>
            <a:off x="3430954" y="218806"/>
            <a:ext cx="3634812" cy="1419677"/>
          </a:xfrm>
          <a:prstGeom prst="wedgeRectCallout">
            <a:avLst>
              <a:gd name="adj1" fmla="val 64709"/>
              <a:gd name="adj2" fmla="val 4506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全体</a:t>
            </a:r>
          </a:p>
          <a:p>
            <a:pPr marL="38100" indent="0">
              <a:buNone/>
            </a:pPr>
            <a:r>
              <a:rPr lang="en-JP" sz="1600" dirty="0">
                <a:solidFill>
                  <a:schemeClr val="tx2">
                    <a:lumMod val="25000"/>
                  </a:schemeClr>
                </a:solidFill>
              </a:rPr>
              <a:t>主記憶量：平均-33.4%，最大-99.9%</a:t>
            </a:r>
            <a:endParaRPr lang="en-JP" sz="1100" dirty="0">
              <a:solidFill>
                <a:schemeClr val="tx2">
                  <a:lumMod val="25000"/>
                </a:schemeClr>
              </a:solidFill>
            </a:endParaRPr>
          </a:p>
          <a:p>
            <a:pPr marL="38100" indent="0">
              <a:buNone/>
            </a:pPr>
            <a:r>
              <a:rPr lang="en-JP" sz="1600" dirty="0">
                <a:solidFill>
                  <a:schemeClr val="tx2">
                    <a:lumMod val="25000"/>
                  </a:schemeClr>
                </a:solidFill>
              </a:rPr>
              <a:t>計算時間：平均-41.4%，最大-99.9%</a:t>
            </a:r>
          </a:p>
          <a:p>
            <a:endParaRPr lang="en-JP" sz="1100" dirty="0">
              <a:solidFill>
                <a:schemeClr val="tx2">
                  <a:lumMod val="25000"/>
                </a:schemeClr>
              </a:solidFill>
            </a:endParaRPr>
          </a:p>
          <a:p>
            <a:r>
              <a:rPr lang="en-JP" dirty="0">
                <a:solidFill>
                  <a:schemeClr val="tx2">
                    <a:lumMod val="25000"/>
                  </a:schemeClr>
                </a:solidFill>
              </a:rPr>
              <a:t>計算空間削減効果が大きくなるほど，</a:t>
            </a:r>
          </a:p>
          <a:p>
            <a:r>
              <a:rPr lang="en-JP" dirty="0">
                <a:solidFill>
                  <a:schemeClr val="tx2">
                    <a:lumMod val="25000"/>
                  </a:schemeClr>
                </a:solidFill>
              </a:rPr>
              <a:t>オーバーヘッドの削減効果も大きくなる</a:t>
            </a:r>
          </a:p>
        </p:txBody>
      </p:sp>
    </p:spTree>
    <p:extLst>
      <p:ext uri="{BB962C8B-B14F-4D97-AF65-F5344CB8AC3E}">
        <p14:creationId xmlns:p14="http://schemas.microsoft.com/office/powerpoint/2010/main" val="1937593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55</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計算空間削減効果</a:t>
            </a:r>
            <a:endParaRPr lang="en-US" altLang="ja-JP" sz="2400" b="1">
              <a:solidFill>
                <a:schemeClr val="tx2">
                  <a:lumMod val="25000"/>
                </a:schemeClr>
              </a:solidFill>
              <a:latin typeface="Lato" panose="020F0502020204030203" pitchFamily="34" charset="0"/>
              <a:cs typeface="Lato" panose="020F0502020204030203" pitchFamily="34" charset="0"/>
            </a:endParaRPr>
          </a:p>
          <a:p>
            <a:pPr marL="0" indent="0">
              <a:buNone/>
            </a:pPr>
            <a:r>
              <a:rPr lang="en-JP" sz="2000" dirty="0">
                <a:solidFill>
                  <a:schemeClr val="tx2">
                    <a:lumMod val="25000"/>
                  </a:schemeClr>
                </a:solidFill>
              </a:rPr>
              <a:t>状態：平均-49.5%，最大-99.9%</a:t>
            </a:r>
            <a:endParaRPr lang="en-JP" sz="1400" dirty="0">
              <a:solidFill>
                <a:schemeClr val="tx2">
                  <a:lumMod val="25000"/>
                </a:schemeClr>
              </a:solidFill>
            </a:endParaRPr>
          </a:p>
          <a:p>
            <a:pPr marL="0" indent="0">
              <a:buNone/>
            </a:pPr>
            <a:r>
              <a:rPr lang="en-JP" sz="2000" dirty="0">
                <a:solidFill>
                  <a:schemeClr val="tx2">
                    <a:lumMod val="25000"/>
                  </a:schemeClr>
                </a:solidFill>
              </a:rPr>
              <a:t>遷移：平均-49.4%，最大-99.9%</a:t>
            </a:r>
          </a:p>
          <a:p>
            <a:pPr marL="38100" indent="0">
              <a:buClr>
                <a:schemeClr val="tx2">
                  <a:lumMod val="25000"/>
                </a:schemeClr>
              </a:buClr>
              <a:buNone/>
            </a:pPr>
            <a:endParaRPr lang="en-US" altLang="ja-JP" sz="1050">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オーバヘッド削減効果</a:t>
            </a:r>
            <a:endParaRPr lang="en-JP" sz="2400" b="1" dirty="0">
              <a:solidFill>
                <a:schemeClr val="tx2">
                  <a:lumMod val="25000"/>
                </a:schemeClr>
              </a:solidFill>
            </a:endParaRPr>
          </a:p>
          <a:p>
            <a:pPr marL="38100" indent="0">
              <a:buNone/>
            </a:pPr>
            <a:r>
              <a:rPr lang="en-JP" sz="2000" dirty="0">
                <a:solidFill>
                  <a:schemeClr val="tx2">
                    <a:lumMod val="25000"/>
                  </a:schemeClr>
                </a:solidFill>
              </a:rPr>
              <a:t>主記憶量：平均-33.4%，最大-99.9%</a:t>
            </a:r>
            <a:endParaRPr lang="en-JP" sz="1400" dirty="0">
              <a:solidFill>
                <a:schemeClr val="tx2">
                  <a:lumMod val="25000"/>
                </a:schemeClr>
              </a:solidFill>
            </a:endParaRPr>
          </a:p>
          <a:p>
            <a:pPr marL="38100" indent="0">
              <a:buNone/>
            </a:pPr>
            <a:r>
              <a:rPr lang="en-JP" sz="2000" dirty="0">
                <a:solidFill>
                  <a:schemeClr val="tx2">
                    <a:lumMod val="25000"/>
                  </a:schemeClr>
                </a:solidFill>
              </a:rPr>
              <a:t>計算時間：平均-41.4%，最大-99.9%</a:t>
            </a: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dirty="0">
                <a:solidFill>
                  <a:schemeClr val="tx2">
                    <a:lumMod val="25000"/>
                  </a:schemeClr>
                </a:solidFill>
                <a:latin typeface="Lato" panose="020F0502020204030203" pitchFamily="34" charset="0"/>
                <a:cs typeface="Lato" panose="020F0502020204030203" pitchFamily="34" charset="0"/>
              </a:rPr>
              <a:t>傾向</a:t>
            </a:r>
            <a:endParaRPr lang="en-US" altLang="ja-JP" sz="2400" b="1"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dirty="0">
                <a:solidFill>
                  <a:schemeClr val="tx2">
                    <a:lumMod val="25000"/>
                  </a:schemeClr>
                </a:solidFill>
                <a:latin typeface="Lato" panose="020F0502020204030203" pitchFamily="34" charset="0"/>
                <a:cs typeface="Lato" panose="020F0502020204030203" pitchFamily="34" charset="0"/>
              </a:rPr>
              <a:t>・</a:t>
            </a:r>
            <a:r>
              <a:rPr lang="ja-JP" altLang="en-US" sz="2400" b="0" i="0" dirty="0">
                <a:solidFill>
                  <a:schemeClr val="tx2">
                    <a:lumMod val="25000"/>
                  </a:schemeClr>
                </a:solidFill>
                <a:effectLst/>
                <a:latin typeface="Lato" panose="020F0502020204030203" pitchFamily="34" charset="0"/>
                <a:cs typeface="Lato" panose="020F0502020204030203" pitchFamily="34" charset="0"/>
              </a:rPr>
              <a:t>与えられる環境モデル数</a:t>
            </a:r>
            <a:r>
              <a:rPr lang="ja-JP" altLang="en-US" sz="2400" dirty="0">
                <a:solidFill>
                  <a:schemeClr val="tx2">
                    <a:lumMod val="25000"/>
                  </a:schemeClr>
                </a:solidFill>
                <a:latin typeface="Lato" panose="020F0502020204030203" pitchFamily="34" charset="0"/>
                <a:cs typeface="Lato" panose="020F0502020204030203" pitchFamily="34" charset="0"/>
              </a:rPr>
              <a:t>が多くなるほど，計算空間削減効</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dirty="0">
                <a:solidFill>
                  <a:schemeClr val="tx2">
                    <a:lumMod val="25000"/>
                  </a:schemeClr>
                </a:solidFill>
                <a:latin typeface="Lato" panose="020F0502020204030203" pitchFamily="34" charset="0"/>
                <a:cs typeface="Lato" panose="020F0502020204030203" pitchFamily="34" charset="0"/>
              </a:rPr>
              <a:t>　果が大きくなる（環境モデルサイズは依存しない）</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dirty="0">
                <a:solidFill>
                  <a:schemeClr val="tx2">
                    <a:lumMod val="25000"/>
                  </a:schemeClr>
                </a:solidFill>
                <a:effectLst/>
                <a:latin typeface="Lato" panose="020F0502020204030203" pitchFamily="34" charset="0"/>
                <a:cs typeface="Lato" panose="020F0502020204030203" pitchFamily="34" charset="0"/>
              </a:rPr>
              <a:t>・計算空間削減効果が大きくなるほど，オーバヘッド削減効</a:t>
            </a:r>
            <a:br>
              <a:rPr lang="en-US" altLang="ja-JP" sz="2400" b="0" i="0" dirty="0">
                <a:solidFill>
                  <a:schemeClr val="tx2">
                    <a:lumMod val="25000"/>
                  </a:schemeClr>
                </a:solidFill>
                <a:effectLst/>
                <a:latin typeface="Lato" panose="020F0502020204030203" pitchFamily="34" charset="0"/>
                <a:cs typeface="Lato" panose="020F0502020204030203" pitchFamily="34" charset="0"/>
              </a:rPr>
            </a:br>
            <a:r>
              <a:rPr lang="ja-JP" altLang="en-US" sz="2400" b="0" i="0" dirty="0">
                <a:solidFill>
                  <a:schemeClr val="tx2">
                    <a:lumMod val="25000"/>
                  </a:schemeClr>
                </a:solidFill>
                <a:effectLst/>
                <a:latin typeface="Lato" panose="020F0502020204030203" pitchFamily="34" charset="0"/>
                <a:cs typeface="Lato" panose="020F0502020204030203" pitchFamily="34" charset="0"/>
              </a:rPr>
              <a:t>　果も大きくなる</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a:t>
            </a:r>
            <a:endPar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Tree>
    <p:extLst>
      <p:ext uri="{BB962C8B-B14F-4D97-AF65-F5344CB8AC3E}">
        <p14:creationId xmlns:p14="http://schemas.microsoft.com/office/powerpoint/2010/main" val="760191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56</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まとめ</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a:t>
            </a:r>
            <a:endPar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26733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一括構築</a:t>
            </a:r>
            <a:r>
              <a:rPr lang="ja-JP" altLang="en-JP" sz="2400" b="1">
                <a:solidFill>
                  <a:schemeClr val="tx2">
                    <a:lumMod val="25000"/>
                  </a:schemeClr>
                </a:solidFill>
                <a:latin typeface="Lato" panose="020F0502020204030203" pitchFamily="34" charset="0"/>
                <a:cs typeface="Lato" panose="020F0502020204030203" pitchFamily="34" charset="0"/>
              </a:rPr>
              <a:t>オーバヘッド</a:t>
            </a:r>
            <a:r>
              <a:rPr lang="ja-JP" altLang="en-US" sz="2400" b="1">
                <a:solidFill>
                  <a:schemeClr val="tx2">
                    <a:lumMod val="25000"/>
                  </a:schemeClr>
                </a:solidFill>
                <a:latin typeface="Lato" panose="020F0502020204030203" pitchFamily="34" charset="0"/>
                <a:cs typeface="Lato" panose="020F0502020204030203" pitchFamily="34" charset="0"/>
              </a:rPr>
              <a:t>の削減効果</a:t>
            </a:r>
            <a:br>
              <a:rPr lang="en-US" altLang="ja-JP" sz="2400">
                <a:solidFill>
                  <a:schemeClr val="tx2">
                    <a:lumMod val="25000"/>
                  </a:schemeClr>
                </a:solidFill>
                <a:latin typeface="Lato" panose="020F0502020204030203" pitchFamily="34" charset="0"/>
                <a:cs typeface="Lato" panose="020F0502020204030203" pitchFamily="34" charset="0"/>
              </a:rPr>
            </a:br>
            <a:r>
              <a:rPr lang="en-JP" sz="2400" dirty="0">
                <a:solidFill>
                  <a:schemeClr val="tx2">
                    <a:lumMod val="25000"/>
                  </a:schemeClr>
                </a:solidFill>
              </a:rPr>
              <a:t>平均-33.4%，最大-99.9%</a:t>
            </a:r>
            <a:r>
              <a:rPr lang="ja-JP" altLang="en-US" sz="2400">
                <a:solidFill>
                  <a:schemeClr val="tx2">
                    <a:lumMod val="25000"/>
                  </a:schemeClr>
                </a:solidFill>
                <a:latin typeface="Lato" panose="020F0502020204030203" pitchFamily="34" charset="0"/>
                <a:cs typeface="Lato" panose="020F0502020204030203" pitchFamily="34" charset="0"/>
              </a:rPr>
              <a:t>の主記憶量削減</a:t>
            </a:r>
            <a:endParaRPr lang="en-US" altLang="ja-JP" sz="2400" b="1">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手法の限界</a:t>
            </a:r>
            <a:endParaRPr lang="en-US" altLang="ja-JP" sz="2400" b="1">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ゲーム空間自体が大きい場合，効果は限定的</a:t>
            </a:r>
            <a:br>
              <a:rPr lang="en-US" altLang="ja-JP" sz="240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a:t>
            </a:r>
            <a:r>
              <a:rPr lang="ja-JP" altLang="en-US" sz="2400" b="0" i="0">
                <a:solidFill>
                  <a:schemeClr val="tx2">
                    <a:lumMod val="25000"/>
                  </a:schemeClr>
                </a:solidFill>
                <a:effectLst/>
                <a:latin typeface="Lato" panose="020F0502020204030203" pitchFamily="34" charset="0"/>
                <a:cs typeface="Lato" panose="020F0502020204030203" pitchFamily="34" charset="0"/>
              </a:rPr>
              <a:t>→構築する</a:t>
            </a:r>
            <a:r>
              <a:rPr lang="ja-JP" altLang="en-US" sz="2400" b="1" i="0" u="sng">
                <a:solidFill>
                  <a:srgbClr val="FF0000"/>
                </a:solidFill>
                <a:effectLst/>
                <a:latin typeface="Lato" panose="020F0502020204030203" pitchFamily="34" charset="0"/>
                <a:cs typeface="Lato" panose="020F0502020204030203" pitchFamily="34" charset="0"/>
              </a:rPr>
              <a:t>ゲーム空間自体を小さく</a:t>
            </a:r>
            <a:r>
              <a:rPr lang="ja-JP" altLang="en-US" sz="2400" b="0" i="0">
                <a:solidFill>
                  <a:schemeClr val="tx2">
                    <a:lumMod val="25000"/>
                  </a:schemeClr>
                </a:solidFill>
                <a:effectLst/>
                <a:latin typeface="Lato" panose="020F0502020204030203" pitchFamily="34" charset="0"/>
                <a:cs typeface="Lato" panose="020F0502020204030203" pitchFamily="34" charset="0"/>
              </a:rPr>
              <a:t>する手法が必要</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 name="Rounded Rectangle 2">
            <a:extLst>
              <a:ext uri="{FF2B5EF4-FFF2-40B4-BE49-F238E27FC236}">
                <a16:creationId xmlns:a16="http://schemas.microsoft.com/office/drawing/2014/main" id="{56579A47-7B04-ED2A-22F7-52501D36F604}"/>
              </a:ext>
            </a:extLst>
          </p:cNvPr>
          <p:cNvSpPr/>
          <p:nvPr/>
        </p:nvSpPr>
        <p:spPr>
          <a:xfrm>
            <a:off x="1312751" y="4445741"/>
            <a:ext cx="4825499" cy="1948504"/>
          </a:xfrm>
          <a:prstGeom prst="roundRect">
            <a:avLst/>
          </a:prstGeom>
          <a:solidFill>
            <a:srgbClr val="FFC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Chevron 6">
            <a:extLst>
              <a:ext uri="{FF2B5EF4-FFF2-40B4-BE49-F238E27FC236}">
                <a16:creationId xmlns:a16="http://schemas.microsoft.com/office/drawing/2014/main" id="{DE553059-041B-C974-3F87-1378D4CA1DD8}"/>
              </a:ext>
            </a:extLst>
          </p:cNvPr>
          <p:cNvSpPr/>
          <p:nvPr/>
        </p:nvSpPr>
        <p:spPr>
          <a:xfrm>
            <a:off x="1379753" y="4834177"/>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8" name="Elbow Connector 7">
            <a:extLst>
              <a:ext uri="{FF2B5EF4-FFF2-40B4-BE49-F238E27FC236}">
                <a16:creationId xmlns:a16="http://schemas.microsoft.com/office/drawing/2014/main" id="{BBA1ACB5-9385-CF1E-71FD-DB90D2EE3334}"/>
              </a:ext>
            </a:extLst>
          </p:cNvPr>
          <p:cNvCxnSpPr>
            <a:cxnSpLocks/>
            <a:stCxn id="11" idx="3"/>
            <a:endCxn id="20" idx="1"/>
          </p:cNvCxnSpPr>
          <p:nvPr/>
        </p:nvCxnSpPr>
        <p:spPr>
          <a:xfrm flipV="1">
            <a:off x="1238876" y="5516665"/>
            <a:ext cx="2215012" cy="435460"/>
          </a:xfrm>
          <a:prstGeom prst="bentConnector3">
            <a:avLst>
              <a:gd name="adj1" fmla="val 900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B00F303A-24DF-358C-4D6E-BCA9E12EE652}"/>
              </a:ext>
            </a:extLst>
          </p:cNvPr>
          <p:cNvSpPr/>
          <p:nvPr/>
        </p:nvSpPr>
        <p:spPr>
          <a:xfrm>
            <a:off x="238229" y="4779452"/>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0" name="Rounded Rectangle 9">
            <a:extLst>
              <a:ext uri="{FF2B5EF4-FFF2-40B4-BE49-F238E27FC236}">
                <a16:creationId xmlns:a16="http://schemas.microsoft.com/office/drawing/2014/main" id="{110EA40F-84B7-D8A5-B05E-8557F09C5ACA}"/>
              </a:ext>
            </a:extLst>
          </p:cNvPr>
          <p:cNvSpPr/>
          <p:nvPr/>
        </p:nvSpPr>
        <p:spPr>
          <a:xfrm>
            <a:off x="237368" y="5164836"/>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 name="Rounded Rectangle 10">
            <a:extLst>
              <a:ext uri="{FF2B5EF4-FFF2-40B4-BE49-F238E27FC236}">
                <a16:creationId xmlns:a16="http://schemas.microsoft.com/office/drawing/2014/main" id="{AF3F76C5-17C1-4DF4-4698-506AC3860551}"/>
              </a:ext>
            </a:extLst>
          </p:cNvPr>
          <p:cNvSpPr/>
          <p:nvPr/>
        </p:nvSpPr>
        <p:spPr>
          <a:xfrm>
            <a:off x="237368" y="577962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2" name="Rounded Rectangle 11">
            <a:extLst>
              <a:ext uri="{FF2B5EF4-FFF2-40B4-BE49-F238E27FC236}">
                <a16:creationId xmlns:a16="http://schemas.microsoft.com/office/drawing/2014/main" id="{7271672C-A124-7F0E-8100-7265A8FEA2AE}"/>
              </a:ext>
            </a:extLst>
          </p:cNvPr>
          <p:cNvSpPr/>
          <p:nvPr/>
        </p:nvSpPr>
        <p:spPr>
          <a:xfrm>
            <a:off x="8230945" y="5300095"/>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3" name="Elbow Connector 12">
            <a:extLst>
              <a:ext uri="{FF2B5EF4-FFF2-40B4-BE49-F238E27FC236}">
                <a16:creationId xmlns:a16="http://schemas.microsoft.com/office/drawing/2014/main" id="{C609D437-E30F-7279-A06B-590AEBAFB26F}"/>
              </a:ext>
            </a:extLst>
          </p:cNvPr>
          <p:cNvCxnSpPr>
            <a:cxnSpLocks/>
            <a:stCxn id="9" idx="3"/>
            <a:endCxn id="7" idx="1"/>
          </p:cNvCxnSpPr>
          <p:nvPr/>
        </p:nvCxnSpPr>
        <p:spPr>
          <a:xfrm>
            <a:off x="1238997" y="4951957"/>
            <a:ext cx="226663" cy="172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47C2E1-C6AE-13A1-2E0F-6193550A076B}"/>
              </a:ext>
            </a:extLst>
          </p:cNvPr>
          <p:cNvCxnSpPr>
            <a:cxnSpLocks/>
            <a:stCxn id="24" idx="3"/>
            <a:endCxn id="21" idx="1"/>
          </p:cNvCxnSpPr>
          <p:nvPr/>
        </p:nvCxnSpPr>
        <p:spPr>
          <a:xfrm>
            <a:off x="6981278" y="5516665"/>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5672EB-097C-60A9-CE46-39CF6636D7E2}"/>
              </a:ext>
            </a:extLst>
          </p:cNvPr>
          <p:cNvCxnSpPr>
            <a:cxnSpLocks/>
            <a:stCxn id="21" idx="3"/>
            <a:endCxn id="12" idx="1"/>
          </p:cNvCxnSpPr>
          <p:nvPr/>
        </p:nvCxnSpPr>
        <p:spPr>
          <a:xfrm flipV="1">
            <a:off x="8014074" y="5516664"/>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2991EBB-8ECE-914E-B630-6C972C0074CA}"/>
              </a:ext>
            </a:extLst>
          </p:cNvPr>
          <p:cNvCxnSpPr>
            <a:cxnSpLocks/>
            <a:stCxn id="10" idx="3"/>
            <a:endCxn id="7" idx="1"/>
          </p:cNvCxnSpPr>
          <p:nvPr/>
        </p:nvCxnSpPr>
        <p:spPr>
          <a:xfrm flipV="1">
            <a:off x="1238876" y="5124461"/>
            <a:ext cx="226784" cy="21288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467A6BF7-898F-C390-C94A-9ED78D1E7A58}"/>
              </a:ext>
            </a:extLst>
          </p:cNvPr>
          <p:cNvCxnSpPr>
            <a:cxnSpLocks/>
            <a:stCxn id="18" idx="3"/>
            <a:endCxn id="20" idx="1"/>
          </p:cNvCxnSpPr>
          <p:nvPr/>
        </p:nvCxnSpPr>
        <p:spPr>
          <a:xfrm>
            <a:off x="3005754" y="5118872"/>
            <a:ext cx="448134" cy="3977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068C25E3-5E85-7B39-B1B6-E13ADD64F04E}"/>
              </a:ext>
            </a:extLst>
          </p:cNvPr>
          <p:cNvSpPr/>
          <p:nvPr/>
        </p:nvSpPr>
        <p:spPr>
          <a:xfrm>
            <a:off x="2243835" y="4772948"/>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19" name="Straight Arrow Connector 18">
            <a:extLst>
              <a:ext uri="{FF2B5EF4-FFF2-40B4-BE49-F238E27FC236}">
                <a16:creationId xmlns:a16="http://schemas.microsoft.com/office/drawing/2014/main" id="{AAC08C5B-72C7-1FD5-3DDA-D00F03D50218}"/>
              </a:ext>
            </a:extLst>
          </p:cNvPr>
          <p:cNvCxnSpPr>
            <a:cxnSpLocks/>
            <a:stCxn id="7" idx="3"/>
            <a:endCxn id="18" idx="1"/>
          </p:cNvCxnSpPr>
          <p:nvPr/>
        </p:nvCxnSpPr>
        <p:spPr>
          <a:xfrm flipV="1">
            <a:off x="2141672" y="5118872"/>
            <a:ext cx="102163" cy="5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hevron 19">
            <a:extLst>
              <a:ext uri="{FF2B5EF4-FFF2-40B4-BE49-F238E27FC236}">
                <a16:creationId xmlns:a16="http://schemas.microsoft.com/office/drawing/2014/main" id="{4E6D7543-21EA-0838-4C0E-C7D4576555CF}"/>
              </a:ext>
            </a:extLst>
          </p:cNvPr>
          <p:cNvSpPr/>
          <p:nvPr/>
        </p:nvSpPr>
        <p:spPr>
          <a:xfrm>
            <a:off x="3367981" y="5226381"/>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21" name="Chevron 20">
            <a:extLst>
              <a:ext uri="{FF2B5EF4-FFF2-40B4-BE49-F238E27FC236}">
                <a16:creationId xmlns:a16="http://schemas.microsoft.com/office/drawing/2014/main" id="{E64D190F-DE13-9F34-9B5B-1AFD5DB69019}"/>
              </a:ext>
            </a:extLst>
          </p:cNvPr>
          <p:cNvSpPr/>
          <p:nvPr/>
        </p:nvSpPr>
        <p:spPr>
          <a:xfrm>
            <a:off x="7234363" y="5226381"/>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2" name="Straight Arrow Connector 21">
            <a:extLst>
              <a:ext uri="{FF2B5EF4-FFF2-40B4-BE49-F238E27FC236}">
                <a16:creationId xmlns:a16="http://schemas.microsoft.com/office/drawing/2014/main" id="{2442185D-E9C9-2DC4-C75B-F41A7E1E82BD}"/>
              </a:ext>
            </a:extLst>
          </p:cNvPr>
          <p:cNvCxnSpPr>
            <a:cxnSpLocks/>
            <a:stCxn id="20" idx="3"/>
            <a:endCxn id="23" idx="1"/>
          </p:cNvCxnSpPr>
          <p:nvPr/>
        </p:nvCxnSpPr>
        <p:spPr>
          <a:xfrm>
            <a:off x="4230693" y="5516665"/>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A27ED13A-B1F8-13CB-C35A-36624823A07B}"/>
              </a:ext>
            </a:extLst>
          </p:cNvPr>
          <p:cNvSpPr/>
          <p:nvPr/>
        </p:nvSpPr>
        <p:spPr>
          <a:xfrm>
            <a:off x="4378915" y="5170741"/>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24" name="Rounded Rectangle 23">
            <a:extLst>
              <a:ext uri="{FF2B5EF4-FFF2-40B4-BE49-F238E27FC236}">
                <a16:creationId xmlns:a16="http://schemas.microsoft.com/office/drawing/2014/main" id="{5719857F-58ED-BDB6-C751-07B0ECA7D1AE}"/>
              </a:ext>
            </a:extLst>
          </p:cNvPr>
          <p:cNvSpPr/>
          <p:nvPr/>
        </p:nvSpPr>
        <p:spPr>
          <a:xfrm>
            <a:off x="6219359" y="5170741"/>
            <a:ext cx="761919" cy="691847"/>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5" name="Chevron 24">
            <a:extLst>
              <a:ext uri="{FF2B5EF4-FFF2-40B4-BE49-F238E27FC236}">
                <a16:creationId xmlns:a16="http://schemas.microsoft.com/office/drawing/2014/main" id="{BFF87AB4-FADC-5F73-0C48-744864EFC985}"/>
              </a:ext>
            </a:extLst>
          </p:cNvPr>
          <p:cNvSpPr/>
          <p:nvPr/>
        </p:nvSpPr>
        <p:spPr>
          <a:xfrm>
            <a:off x="5294332" y="5228851"/>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26" name="Straight Arrow Connector 25">
            <a:extLst>
              <a:ext uri="{FF2B5EF4-FFF2-40B4-BE49-F238E27FC236}">
                <a16:creationId xmlns:a16="http://schemas.microsoft.com/office/drawing/2014/main" id="{4BED6E0F-3549-9153-A52B-45017F69CBFE}"/>
              </a:ext>
            </a:extLst>
          </p:cNvPr>
          <p:cNvCxnSpPr>
            <a:cxnSpLocks/>
            <a:stCxn id="25" idx="3"/>
            <a:endCxn id="24" idx="1"/>
          </p:cNvCxnSpPr>
          <p:nvPr/>
        </p:nvCxnSpPr>
        <p:spPr>
          <a:xfrm flipV="1">
            <a:off x="6065861" y="5516665"/>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871FBA6-8FAD-0502-EE32-BCC5A29BD372}"/>
              </a:ext>
            </a:extLst>
          </p:cNvPr>
          <p:cNvCxnSpPr>
            <a:cxnSpLocks/>
            <a:stCxn id="23" idx="3"/>
            <a:endCxn id="25" idx="1"/>
          </p:cNvCxnSpPr>
          <p:nvPr/>
        </p:nvCxnSpPr>
        <p:spPr>
          <a:xfrm>
            <a:off x="5140834" y="5516665"/>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77D203B-CDF5-FD6B-B689-2674ED17B191}"/>
              </a:ext>
            </a:extLst>
          </p:cNvPr>
          <p:cNvSpPr txBox="1"/>
          <p:nvPr/>
        </p:nvSpPr>
        <p:spPr>
          <a:xfrm>
            <a:off x="1942963" y="6394245"/>
            <a:ext cx="3595856" cy="307777"/>
          </a:xfrm>
          <a:prstGeom prst="rect">
            <a:avLst/>
          </a:prstGeom>
          <a:noFill/>
        </p:spPr>
        <p:txBody>
          <a:bodyPr wrap="none" rtlCol="0">
            <a:spAutoFit/>
          </a:bodyPr>
          <a:lstStyle/>
          <a:p>
            <a:r>
              <a:rPr lang="en-JP" dirty="0">
                <a:solidFill>
                  <a:srgbClr val="FF9715"/>
                </a:solidFill>
              </a:rPr>
              <a:t>ゲーム空間の一括手法が改善したプロセス</a:t>
            </a:r>
          </a:p>
        </p:txBody>
      </p:sp>
      <p:sp>
        <p:nvSpPr>
          <p:cNvPr id="29" name="Rounded Rectangular Callout 28">
            <a:extLst>
              <a:ext uri="{FF2B5EF4-FFF2-40B4-BE49-F238E27FC236}">
                <a16:creationId xmlns:a16="http://schemas.microsoft.com/office/drawing/2014/main" id="{E4FFF158-905D-1CD6-72E8-E179B4C213A1}"/>
              </a:ext>
            </a:extLst>
          </p:cNvPr>
          <p:cNvSpPr/>
          <p:nvPr/>
        </p:nvSpPr>
        <p:spPr>
          <a:xfrm>
            <a:off x="4230693" y="3935269"/>
            <a:ext cx="4716398" cy="879469"/>
          </a:xfrm>
          <a:prstGeom prst="wedgeRoundRectCallout">
            <a:avLst>
              <a:gd name="adj1" fmla="val -2716"/>
              <a:gd name="adj2" fmla="val 98530"/>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b="1" dirty="0"/>
              <a:t>生成されるゲーム空間は同じ</a:t>
            </a:r>
          </a:p>
          <a:p>
            <a:pPr algn="ctr"/>
            <a:r>
              <a:rPr lang="en-JP" dirty="0"/>
              <a:t>→ゲーム空間がボトルネックとなっていた場合効果なし</a:t>
            </a:r>
          </a:p>
        </p:txBody>
      </p:sp>
      <p:sp>
        <p:nvSpPr>
          <p:cNvPr id="30" name="TextBox 29">
            <a:extLst>
              <a:ext uri="{FF2B5EF4-FFF2-40B4-BE49-F238E27FC236}">
                <a16:creationId xmlns:a16="http://schemas.microsoft.com/office/drawing/2014/main" id="{B24CFAF6-4AC1-4C27-3D28-71869AF398EB}"/>
              </a:ext>
            </a:extLst>
          </p:cNvPr>
          <p:cNvSpPr txBox="1"/>
          <p:nvPr/>
        </p:nvSpPr>
        <p:spPr>
          <a:xfrm>
            <a:off x="196909" y="4022077"/>
            <a:ext cx="2339102" cy="307777"/>
          </a:xfrm>
          <a:prstGeom prst="rect">
            <a:avLst/>
          </a:prstGeom>
          <a:noFill/>
        </p:spPr>
        <p:txBody>
          <a:bodyPr wrap="none" rtlCol="0">
            <a:spAutoFit/>
          </a:bodyPr>
          <a:lstStyle/>
          <a:p>
            <a:r>
              <a:rPr lang="en-JP" dirty="0"/>
              <a:t>例）従来の離散制御器合成</a:t>
            </a:r>
          </a:p>
        </p:txBody>
      </p:sp>
    </p:spTree>
    <p:extLst>
      <p:ext uri="{BB962C8B-B14F-4D97-AF65-F5344CB8AC3E}">
        <p14:creationId xmlns:p14="http://schemas.microsoft.com/office/powerpoint/2010/main" val="4025404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27BE163-D2D0-F02C-494F-55956704A2F6}"/>
              </a:ext>
            </a:extLst>
          </p:cNvPr>
          <p:cNvSpPr/>
          <p:nvPr/>
        </p:nvSpPr>
        <p:spPr>
          <a:xfrm>
            <a:off x="56563" y="3861935"/>
            <a:ext cx="7081322" cy="2930076"/>
          </a:xfrm>
          <a:prstGeom prst="roundRect">
            <a:avLst>
              <a:gd name="adj" fmla="val 537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57</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本研究の全体像</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272981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bg2">
                  <a:lumMod val="20000"/>
                  <a:lumOff val="80000"/>
                </a:schemeClr>
              </a:buClr>
              <a:buFont typeface="Wingdings" pitchFamily="2" charset="2"/>
              <a:buChar char="v"/>
            </a:pPr>
            <a:r>
              <a:rPr lang="ja-JP" altLang="en-US" sz="2400" b="1" i="0">
                <a:solidFill>
                  <a:schemeClr val="bg2">
                    <a:lumMod val="20000"/>
                    <a:lumOff val="80000"/>
                  </a:schemeClr>
                </a:solidFill>
                <a:effectLst/>
                <a:latin typeface="Lato" panose="020F0502020204030203" pitchFamily="34" charset="0"/>
                <a:cs typeface="Lato" panose="020F0502020204030203" pitchFamily="34" charset="0"/>
              </a:rPr>
              <a:t>ゲーム空間の一括構築</a:t>
            </a:r>
            <a:endParaRPr lang="en-US" altLang="ja-JP" sz="2400" i="0" dirty="0">
              <a:solidFill>
                <a:schemeClr val="bg2">
                  <a:lumMod val="20000"/>
                  <a:lumOff val="80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b="0" i="0">
                <a:solidFill>
                  <a:schemeClr val="bg2">
                    <a:lumMod val="20000"/>
                    <a:lumOff val="80000"/>
                  </a:schemeClr>
                </a:solidFill>
                <a:effectLst/>
                <a:latin typeface="Lato" panose="020F0502020204030203" pitchFamily="34" charset="0"/>
                <a:cs typeface="Lato" panose="020F0502020204030203" pitchFamily="34" charset="0"/>
              </a:rPr>
              <a:t>・環境モデルと監視モデルから違反状態の構築を回避しつつ，</a:t>
            </a:r>
            <a:r>
              <a:rPr lang="ja-JP" altLang="en-US" sz="2000" b="0" i="0" u="sng">
                <a:solidFill>
                  <a:schemeClr val="bg2">
                    <a:lumMod val="20000"/>
                    <a:lumOff val="80000"/>
                  </a:schemeClr>
                </a:solidFill>
                <a:effectLst/>
                <a:latin typeface="Lato" panose="020F0502020204030203" pitchFamily="34" charset="0"/>
                <a:cs typeface="Lato" panose="020F0502020204030203" pitchFamily="34" charset="0"/>
              </a:rPr>
              <a:t>直接ゲーム空間構築</a:t>
            </a:r>
            <a:r>
              <a:rPr lang="ja-JP" altLang="en-US" sz="2000" b="0" i="0">
                <a:solidFill>
                  <a:schemeClr val="bg2">
                    <a:lumMod val="20000"/>
                    <a:lumOff val="80000"/>
                  </a:schemeClr>
                </a:solidFill>
                <a:effectLst/>
                <a:latin typeface="Lato" panose="020F0502020204030203" pitchFamily="34" charset="0"/>
                <a:cs typeface="Lato" panose="020F0502020204030203" pitchFamily="34" charset="0"/>
              </a:rPr>
              <a:t>することで計算空間削減（要因</a:t>
            </a:r>
            <a:r>
              <a:rPr lang="en-US" altLang="ja-JP" sz="2000" b="0" i="0" dirty="0">
                <a:solidFill>
                  <a:schemeClr val="bg2">
                    <a:lumMod val="20000"/>
                    <a:lumOff val="80000"/>
                  </a:schemeClr>
                </a:solidFill>
                <a:effectLst/>
                <a:latin typeface="Lato" panose="020F0502020204030203" pitchFamily="34" charset="0"/>
                <a:cs typeface="Lato" panose="020F0502020204030203" pitchFamily="34" charset="0"/>
              </a:rPr>
              <a:t>1</a:t>
            </a:r>
            <a:r>
              <a:rPr lang="ja-JP" altLang="en-US" sz="2000" b="0" i="0">
                <a:solidFill>
                  <a:schemeClr val="bg2">
                    <a:lumMod val="20000"/>
                    <a:lumOff val="80000"/>
                  </a:schemeClr>
                </a:solidFill>
                <a:effectLst/>
                <a:latin typeface="Lato" panose="020F0502020204030203" pitchFamily="34" charset="0"/>
                <a:cs typeface="Lato" panose="020F0502020204030203" pitchFamily="34" charset="0"/>
              </a:rPr>
              <a:t>に対処）</a:t>
            </a:r>
            <a:endParaRPr lang="en-US" altLang="ja-JP" sz="2000" b="0" i="0" dirty="0">
              <a:solidFill>
                <a:schemeClr val="bg2">
                  <a:lumMod val="20000"/>
                  <a:lumOff val="80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300" dirty="0">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制御器の段階構築</a:t>
            </a:r>
            <a:endParaRPr lang="en-US" altLang="ja-JP" sz="2400" b="1"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b="0" i="0">
                <a:solidFill>
                  <a:schemeClr val="tx2">
                    <a:lumMod val="25000"/>
                  </a:schemeClr>
                </a:solidFill>
                <a:effectLst/>
                <a:latin typeface="Lato" panose="020F0502020204030203" pitchFamily="34" charset="0"/>
                <a:cs typeface="Lato" panose="020F0502020204030203" pitchFamily="34" charset="0"/>
              </a:rPr>
              <a:t>・</a:t>
            </a:r>
            <a:r>
              <a:rPr lang="ja-JP" altLang="en-US" sz="2000" b="1" u="sng">
                <a:solidFill>
                  <a:srgbClr val="FF0000"/>
                </a:solidFill>
                <a:latin typeface="Lato" panose="020F0502020204030203" pitchFamily="34" charset="0"/>
                <a:cs typeface="Lato" panose="020F0502020204030203" pitchFamily="34" charset="0"/>
              </a:rPr>
              <a:t>監視モデルごとにゲーム空間を</a:t>
            </a:r>
            <a:r>
              <a:rPr lang="ja-JP" altLang="en-US" sz="2000" b="1" i="0" u="sng">
                <a:solidFill>
                  <a:srgbClr val="FF0000"/>
                </a:solidFill>
                <a:effectLst/>
                <a:latin typeface="Lato" panose="020F0502020204030203" pitchFamily="34" charset="0"/>
                <a:cs typeface="Lato" panose="020F0502020204030203" pitchFamily="34" charset="0"/>
              </a:rPr>
              <a:t>構築・分析</a:t>
            </a:r>
            <a:r>
              <a:rPr lang="ja-JP" altLang="en-US" sz="2000">
                <a:solidFill>
                  <a:schemeClr val="tx2">
                    <a:lumMod val="25000"/>
                  </a:schemeClr>
                </a:solidFill>
                <a:latin typeface="Lato" panose="020F0502020204030203" pitchFamily="34" charset="0"/>
                <a:cs typeface="Lato" panose="020F0502020204030203" pitchFamily="34" charset="0"/>
              </a:rPr>
              <a:t>し，</a:t>
            </a:r>
            <a:r>
              <a:rPr lang="ja-JP" altLang="en-US" sz="2000" b="0" i="0">
                <a:solidFill>
                  <a:schemeClr val="tx2">
                    <a:lumMod val="25000"/>
                  </a:schemeClr>
                </a:solidFill>
                <a:effectLst/>
                <a:latin typeface="Lato" panose="020F0502020204030203" pitchFamily="34" charset="0"/>
                <a:cs typeface="Lato" panose="020F0502020204030203" pitchFamily="34" charset="0"/>
              </a:rPr>
              <a:t>合成済の安全性を違反する状態の構築を回避することで計算空間削減（要因</a:t>
            </a:r>
            <a:r>
              <a:rPr lang="en-US" altLang="ja-JP" sz="2000" b="0" i="0" dirty="0">
                <a:solidFill>
                  <a:schemeClr val="tx2">
                    <a:lumMod val="25000"/>
                  </a:schemeClr>
                </a:solidFill>
                <a:effectLst/>
                <a:latin typeface="Lato" panose="020F0502020204030203" pitchFamily="34" charset="0"/>
                <a:cs typeface="Lato" panose="020F0502020204030203" pitchFamily="34" charset="0"/>
              </a:rPr>
              <a:t>2</a:t>
            </a:r>
            <a:r>
              <a:rPr lang="ja-JP" altLang="en-US" sz="2000" b="0" i="0">
                <a:solidFill>
                  <a:schemeClr val="tx2">
                    <a:lumMod val="25000"/>
                  </a:schemeClr>
                </a:solidFill>
                <a:effectLst/>
                <a:latin typeface="Lato" panose="020F0502020204030203" pitchFamily="34" charset="0"/>
                <a:cs typeface="Lato" panose="020F0502020204030203" pitchFamily="34" charset="0"/>
              </a:rPr>
              <a:t>に対処）</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2" name="Rounded Rectangle 1">
            <a:extLst>
              <a:ext uri="{FF2B5EF4-FFF2-40B4-BE49-F238E27FC236}">
                <a16:creationId xmlns:a16="http://schemas.microsoft.com/office/drawing/2014/main" id="{9F5661E3-A089-8948-8A13-1A8D89F3202E}"/>
              </a:ext>
            </a:extLst>
          </p:cNvPr>
          <p:cNvSpPr/>
          <p:nvPr/>
        </p:nvSpPr>
        <p:spPr>
          <a:xfrm>
            <a:off x="162935"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8" name="Rounded Rectangle 7">
            <a:extLst>
              <a:ext uri="{FF2B5EF4-FFF2-40B4-BE49-F238E27FC236}">
                <a16:creationId xmlns:a16="http://schemas.microsoft.com/office/drawing/2014/main" id="{14BE98F5-9529-CF7F-C7CF-602F7FDC8693}"/>
              </a:ext>
            </a:extLst>
          </p:cNvPr>
          <p:cNvSpPr/>
          <p:nvPr/>
        </p:nvSpPr>
        <p:spPr>
          <a:xfrm>
            <a:off x="167179"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9" name="Chevron 8">
            <a:extLst>
              <a:ext uri="{FF2B5EF4-FFF2-40B4-BE49-F238E27FC236}">
                <a16:creationId xmlns:a16="http://schemas.microsoft.com/office/drawing/2014/main" id="{7D3C7870-984E-6398-6AEA-10C8C42140F0}"/>
              </a:ext>
            </a:extLst>
          </p:cNvPr>
          <p:cNvSpPr/>
          <p:nvPr/>
        </p:nvSpPr>
        <p:spPr>
          <a:xfrm>
            <a:off x="1530585"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4" name="Elbow Connector 13">
            <a:extLst>
              <a:ext uri="{FF2B5EF4-FFF2-40B4-BE49-F238E27FC236}">
                <a16:creationId xmlns:a16="http://schemas.microsoft.com/office/drawing/2014/main" id="{55C4278E-9AE6-7ED0-A772-914E971166FE}"/>
              </a:ext>
            </a:extLst>
          </p:cNvPr>
          <p:cNvCxnSpPr>
            <a:cxnSpLocks/>
            <a:stCxn id="2" idx="3"/>
            <a:endCxn id="30" idx="1"/>
          </p:cNvCxnSpPr>
          <p:nvPr/>
        </p:nvCxnSpPr>
        <p:spPr>
          <a:xfrm flipV="1">
            <a:off x="1440892"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7EBE1FBB-A449-9A7D-FAE5-0203D2E92A6E}"/>
              </a:ext>
            </a:extLst>
          </p:cNvPr>
          <p:cNvSpPr/>
          <p:nvPr/>
        </p:nvSpPr>
        <p:spPr>
          <a:xfrm>
            <a:off x="294791" y="4314138"/>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8" name="Rounded Rectangle 17">
            <a:extLst>
              <a:ext uri="{FF2B5EF4-FFF2-40B4-BE49-F238E27FC236}">
                <a16:creationId xmlns:a16="http://schemas.microsoft.com/office/drawing/2014/main" id="{548957E9-FBA1-E6D1-BDBD-229C13F9B019}"/>
              </a:ext>
            </a:extLst>
          </p:cNvPr>
          <p:cNvSpPr/>
          <p:nvPr/>
        </p:nvSpPr>
        <p:spPr>
          <a:xfrm>
            <a:off x="293930" y="4699522"/>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9" name="Rounded Rectangle 18">
            <a:extLst>
              <a:ext uri="{FF2B5EF4-FFF2-40B4-BE49-F238E27FC236}">
                <a16:creationId xmlns:a16="http://schemas.microsoft.com/office/drawing/2014/main" id="{30E4D451-8444-694D-ECE2-D287587906CC}"/>
              </a:ext>
            </a:extLst>
          </p:cNvPr>
          <p:cNvSpPr/>
          <p:nvPr/>
        </p:nvSpPr>
        <p:spPr>
          <a:xfrm>
            <a:off x="293930" y="575736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21" name="Rounded Rectangle 20">
            <a:extLst>
              <a:ext uri="{FF2B5EF4-FFF2-40B4-BE49-F238E27FC236}">
                <a16:creationId xmlns:a16="http://schemas.microsoft.com/office/drawing/2014/main" id="{24974C16-ED99-2F37-A11E-895B5416CA83}"/>
              </a:ext>
            </a:extLst>
          </p:cNvPr>
          <p:cNvSpPr/>
          <p:nvPr/>
        </p:nvSpPr>
        <p:spPr>
          <a:xfrm>
            <a:off x="293930" y="6136327"/>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22" name="Rounded Rectangle 21">
            <a:extLst>
              <a:ext uri="{FF2B5EF4-FFF2-40B4-BE49-F238E27FC236}">
                <a16:creationId xmlns:a16="http://schemas.microsoft.com/office/drawing/2014/main" id="{E76DF7F4-E410-CE3E-4A5A-4D710D8E687C}"/>
              </a:ext>
            </a:extLst>
          </p:cNvPr>
          <p:cNvSpPr/>
          <p:nvPr/>
        </p:nvSpPr>
        <p:spPr>
          <a:xfrm>
            <a:off x="8221518"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3" name="Straight Arrow Connector 22">
            <a:extLst>
              <a:ext uri="{FF2B5EF4-FFF2-40B4-BE49-F238E27FC236}">
                <a16:creationId xmlns:a16="http://schemas.microsoft.com/office/drawing/2014/main" id="{46F62C85-12E9-A3E8-7916-CB1E95C51E40}"/>
              </a:ext>
            </a:extLst>
          </p:cNvPr>
          <p:cNvCxnSpPr>
            <a:cxnSpLocks/>
            <a:stCxn id="52" idx="3"/>
            <a:endCxn id="37" idx="1"/>
          </p:cNvCxnSpPr>
          <p:nvPr/>
        </p:nvCxnSpPr>
        <p:spPr>
          <a:xfrm>
            <a:off x="6971851"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A81C2A4-5410-E9FF-98E0-0FC152928D2E}"/>
              </a:ext>
            </a:extLst>
          </p:cNvPr>
          <p:cNvCxnSpPr>
            <a:cxnSpLocks/>
            <a:stCxn id="37" idx="3"/>
            <a:endCxn id="22" idx="1"/>
          </p:cNvCxnSpPr>
          <p:nvPr/>
        </p:nvCxnSpPr>
        <p:spPr>
          <a:xfrm flipV="1">
            <a:off x="8004647"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811863A-D26C-7FA5-F50D-8A8FF67F628A}"/>
              </a:ext>
            </a:extLst>
          </p:cNvPr>
          <p:cNvCxnSpPr>
            <a:cxnSpLocks/>
            <a:stCxn id="28" idx="3"/>
            <a:endCxn id="30" idx="1"/>
          </p:cNvCxnSpPr>
          <p:nvPr/>
        </p:nvCxnSpPr>
        <p:spPr>
          <a:xfrm>
            <a:off x="3156586"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9CF8B604-498F-02F0-E422-2CCD0DF9B38F}"/>
              </a:ext>
            </a:extLst>
          </p:cNvPr>
          <p:cNvSpPr/>
          <p:nvPr/>
        </p:nvSpPr>
        <p:spPr>
          <a:xfrm>
            <a:off x="2394667"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30" name="Chevron 29">
            <a:extLst>
              <a:ext uri="{FF2B5EF4-FFF2-40B4-BE49-F238E27FC236}">
                <a16:creationId xmlns:a16="http://schemas.microsoft.com/office/drawing/2014/main" id="{209ED487-49D3-54BF-D8E8-FC20DAD018A1}"/>
              </a:ext>
            </a:extLst>
          </p:cNvPr>
          <p:cNvSpPr/>
          <p:nvPr/>
        </p:nvSpPr>
        <p:spPr>
          <a:xfrm>
            <a:off x="3358554"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37" name="Chevron 36">
            <a:extLst>
              <a:ext uri="{FF2B5EF4-FFF2-40B4-BE49-F238E27FC236}">
                <a16:creationId xmlns:a16="http://schemas.microsoft.com/office/drawing/2014/main" id="{42B7C0A7-2A8C-974F-A71E-9B8FE49FC829}"/>
              </a:ext>
            </a:extLst>
          </p:cNvPr>
          <p:cNvSpPr/>
          <p:nvPr/>
        </p:nvSpPr>
        <p:spPr>
          <a:xfrm>
            <a:off x="7224936"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50" name="Straight Arrow Connector 49">
            <a:extLst>
              <a:ext uri="{FF2B5EF4-FFF2-40B4-BE49-F238E27FC236}">
                <a16:creationId xmlns:a16="http://schemas.microsoft.com/office/drawing/2014/main" id="{3473B575-729A-E6FF-20C2-13D1A5BFD10C}"/>
              </a:ext>
            </a:extLst>
          </p:cNvPr>
          <p:cNvCxnSpPr>
            <a:cxnSpLocks/>
            <a:stCxn id="30" idx="3"/>
            <a:endCxn id="51" idx="1"/>
          </p:cNvCxnSpPr>
          <p:nvPr/>
        </p:nvCxnSpPr>
        <p:spPr>
          <a:xfrm>
            <a:off x="4221266"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514690A2-C52D-C73E-453A-46586B76D3CD}"/>
              </a:ext>
            </a:extLst>
          </p:cNvPr>
          <p:cNvSpPr/>
          <p:nvPr/>
        </p:nvSpPr>
        <p:spPr>
          <a:xfrm>
            <a:off x="4369488"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52" name="Rounded Rectangle 51">
            <a:extLst>
              <a:ext uri="{FF2B5EF4-FFF2-40B4-BE49-F238E27FC236}">
                <a16:creationId xmlns:a16="http://schemas.microsoft.com/office/drawing/2014/main" id="{2DC75A1E-DA8B-1335-3DCC-5A8A51717A3E}"/>
              </a:ext>
            </a:extLst>
          </p:cNvPr>
          <p:cNvSpPr/>
          <p:nvPr/>
        </p:nvSpPr>
        <p:spPr>
          <a:xfrm>
            <a:off x="6209932"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53" name="Chevron 52">
            <a:extLst>
              <a:ext uri="{FF2B5EF4-FFF2-40B4-BE49-F238E27FC236}">
                <a16:creationId xmlns:a16="http://schemas.microsoft.com/office/drawing/2014/main" id="{6133C00B-5C7E-AD4F-42B8-AE53B77F8848}"/>
              </a:ext>
            </a:extLst>
          </p:cNvPr>
          <p:cNvSpPr/>
          <p:nvPr/>
        </p:nvSpPr>
        <p:spPr>
          <a:xfrm>
            <a:off x="5284905"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54" name="Straight Arrow Connector 53">
            <a:extLst>
              <a:ext uri="{FF2B5EF4-FFF2-40B4-BE49-F238E27FC236}">
                <a16:creationId xmlns:a16="http://schemas.microsoft.com/office/drawing/2014/main" id="{F35CAEFC-AA95-4BFC-EC95-7FC4ECB829E5}"/>
              </a:ext>
            </a:extLst>
          </p:cNvPr>
          <p:cNvCxnSpPr>
            <a:cxnSpLocks/>
            <a:stCxn id="53" idx="3"/>
            <a:endCxn id="52" idx="1"/>
          </p:cNvCxnSpPr>
          <p:nvPr/>
        </p:nvCxnSpPr>
        <p:spPr>
          <a:xfrm flipV="1">
            <a:off x="6056434"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24BA2CC-78E8-442D-779C-691330C52F79}"/>
              </a:ext>
            </a:extLst>
          </p:cNvPr>
          <p:cNvCxnSpPr>
            <a:cxnSpLocks/>
            <a:stCxn id="51" idx="3"/>
            <a:endCxn id="53" idx="1"/>
          </p:cNvCxnSpPr>
          <p:nvPr/>
        </p:nvCxnSpPr>
        <p:spPr>
          <a:xfrm>
            <a:off x="5131407"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4649772-CD06-6776-3B32-10AC3BB6B6D3}"/>
              </a:ext>
            </a:extLst>
          </p:cNvPr>
          <p:cNvSpPr/>
          <p:nvPr/>
        </p:nvSpPr>
        <p:spPr>
          <a:xfrm>
            <a:off x="599716"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 name="TextBox 56">
            <a:extLst>
              <a:ext uri="{FF2B5EF4-FFF2-40B4-BE49-F238E27FC236}">
                <a16:creationId xmlns:a16="http://schemas.microsoft.com/office/drawing/2014/main" id="{035BE367-FE1B-41E2-8DEA-FCDBE666A2DF}"/>
              </a:ext>
            </a:extLst>
          </p:cNvPr>
          <p:cNvSpPr txBox="1"/>
          <p:nvPr/>
        </p:nvSpPr>
        <p:spPr>
          <a:xfrm>
            <a:off x="677504" y="4978461"/>
            <a:ext cx="234360" cy="307777"/>
          </a:xfrm>
          <a:prstGeom prst="rect">
            <a:avLst/>
          </a:prstGeom>
          <a:noFill/>
        </p:spPr>
        <p:txBody>
          <a:bodyPr wrap="none" rtlCol="0">
            <a:spAutoFit/>
          </a:bodyPr>
          <a:lstStyle/>
          <a:p>
            <a:r>
              <a:rPr lang="en-JP" dirty="0">
                <a:solidFill>
                  <a:schemeClr val="bg1"/>
                </a:solidFill>
              </a:rPr>
              <a:t>:</a:t>
            </a:r>
          </a:p>
        </p:txBody>
      </p:sp>
      <p:sp>
        <p:nvSpPr>
          <p:cNvPr id="7" name="TextBox 6">
            <a:extLst>
              <a:ext uri="{FF2B5EF4-FFF2-40B4-BE49-F238E27FC236}">
                <a16:creationId xmlns:a16="http://schemas.microsoft.com/office/drawing/2014/main" id="{2D876229-170B-FB87-4695-723B04D903D2}"/>
              </a:ext>
            </a:extLst>
          </p:cNvPr>
          <p:cNvSpPr txBox="1"/>
          <p:nvPr/>
        </p:nvSpPr>
        <p:spPr>
          <a:xfrm>
            <a:off x="2685567" y="6423141"/>
            <a:ext cx="4426213" cy="369332"/>
          </a:xfrm>
          <a:prstGeom prst="rect">
            <a:avLst/>
          </a:prstGeom>
          <a:noFill/>
        </p:spPr>
        <p:txBody>
          <a:bodyPr wrap="none" rtlCol="0">
            <a:spAutoFit/>
          </a:bodyPr>
          <a:lstStyle/>
          <a:p>
            <a:pPr algn="ctr"/>
            <a:r>
              <a:rPr lang="en-JP" sz="1800" b="1" dirty="0">
                <a:solidFill>
                  <a:schemeClr val="bg1"/>
                </a:solidFill>
              </a:rPr>
              <a:t>山内が着目した「ゲーム空間構築」部分</a:t>
            </a:r>
          </a:p>
        </p:txBody>
      </p:sp>
      <p:cxnSp>
        <p:nvCxnSpPr>
          <p:cNvPr id="29" name="Straight Arrow Connector 28">
            <a:extLst>
              <a:ext uri="{FF2B5EF4-FFF2-40B4-BE49-F238E27FC236}">
                <a16:creationId xmlns:a16="http://schemas.microsoft.com/office/drawing/2014/main" id="{3157AE2A-FCAF-2910-CB7E-BE60DCDDE3D3}"/>
              </a:ext>
            </a:extLst>
          </p:cNvPr>
          <p:cNvCxnSpPr>
            <a:cxnSpLocks/>
          </p:cNvCxnSpPr>
          <p:nvPr/>
        </p:nvCxnSpPr>
        <p:spPr>
          <a:xfrm>
            <a:off x="3278709" y="7203039"/>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294F6A7-C794-3364-BA97-08A8011DE56E}"/>
              </a:ext>
            </a:extLst>
          </p:cNvPr>
          <p:cNvCxnSpPr>
            <a:cxnSpLocks/>
          </p:cNvCxnSpPr>
          <p:nvPr/>
        </p:nvCxnSpPr>
        <p:spPr>
          <a:xfrm>
            <a:off x="2431341" y="7199889"/>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74285AC-F244-1515-C6C3-06BA1136E46E}"/>
              </a:ext>
            </a:extLst>
          </p:cNvPr>
          <p:cNvSpPr txBox="1"/>
          <p:nvPr/>
        </p:nvSpPr>
        <p:spPr>
          <a:xfrm>
            <a:off x="677504" y="6437863"/>
            <a:ext cx="234360" cy="307777"/>
          </a:xfrm>
          <a:prstGeom prst="rect">
            <a:avLst/>
          </a:prstGeom>
          <a:noFill/>
        </p:spPr>
        <p:txBody>
          <a:bodyPr wrap="none" rtlCol="0">
            <a:spAutoFit/>
          </a:bodyPr>
          <a:lstStyle/>
          <a:p>
            <a:r>
              <a:rPr lang="en-JP" dirty="0">
                <a:solidFill>
                  <a:schemeClr val="bg1"/>
                </a:solidFill>
              </a:rPr>
              <a:t>:</a:t>
            </a:r>
          </a:p>
        </p:txBody>
      </p:sp>
      <p:cxnSp>
        <p:nvCxnSpPr>
          <p:cNvPr id="10" name="Straight Arrow Connector 9">
            <a:extLst>
              <a:ext uri="{FF2B5EF4-FFF2-40B4-BE49-F238E27FC236}">
                <a16:creationId xmlns:a16="http://schemas.microsoft.com/office/drawing/2014/main" id="{D1CFF12A-AA41-8076-3B08-CB13552FAAF1}"/>
              </a:ext>
            </a:extLst>
          </p:cNvPr>
          <p:cNvCxnSpPr>
            <a:cxnSpLocks/>
            <a:stCxn id="8" idx="3"/>
            <a:endCxn id="9" idx="1"/>
          </p:cNvCxnSpPr>
          <p:nvPr/>
        </p:nvCxnSpPr>
        <p:spPr>
          <a:xfrm>
            <a:off x="1445136"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73F85E-F66F-EA14-F72F-2B43BFD12A6D}"/>
              </a:ext>
            </a:extLst>
          </p:cNvPr>
          <p:cNvCxnSpPr>
            <a:cxnSpLocks/>
            <a:endCxn id="28" idx="1"/>
          </p:cNvCxnSpPr>
          <p:nvPr/>
        </p:nvCxnSpPr>
        <p:spPr>
          <a:xfrm>
            <a:off x="2292504" y="4599435"/>
            <a:ext cx="102163" cy="6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ular Callout 19">
            <a:extLst>
              <a:ext uri="{FF2B5EF4-FFF2-40B4-BE49-F238E27FC236}">
                <a16:creationId xmlns:a16="http://schemas.microsoft.com/office/drawing/2014/main" id="{37804580-31CD-F316-A5B9-4751483DD45E}"/>
              </a:ext>
            </a:extLst>
          </p:cNvPr>
          <p:cNvSpPr/>
          <p:nvPr/>
        </p:nvSpPr>
        <p:spPr>
          <a:xfrm>
            <a:off x="4843316" y="1985707"/>
            <a:ext cx="3918403" cy="723125"/>
          </a:xfrm>
          <a:prstGeom prst="wedgeRoundRectCallout">
            <a:avLst>
              <a:gd name="adj1" fmla="val -38227"/>
              <a:gd name="adj2" fmla="val 95781"/>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b="1" dirty="0"/>
              <a:t>構築するゲーム空間を小さくする</a:t>
            </a:r>
            <a:endParaRPr lang="en-JP" dirty="0"/>
          </a:p>
        </p:txBody>
      </p:sp>
    </p:spTree>
    <p:extLst>
      <p:ext uri="{BB962C8B-B14F-4D97-AF65-F5344CB8AC3E}">
        <p14:creationId xmlns:p14="http://schemas.microsoft.com/office/powerpoint/2010/main" val="3825222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chemeClr val="tx2">
              <a:lumMod val="50000"/>
            </a:schemeClr>
          </a:solidFill>
          <a:effectLst>
            <a:outerShdw blurRad="63500" sx="102000" sy="102000" algn="ctr" rotWithShape="0">
              <a:prstClr val="black">
                <a:alpha val="40000"/>
              </a:prstClr>
            </a:outerShdw>
          </a:effectLst>
        </p:spPr>
        <p:txBody>
          <a:bodyPr anchor="ctr"/>
          <a:lstStyle/>
          <a:p>
            <a:pPr algn="ctr"/>
            <a:r>
              <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rPr>
              <a:t>制御器の段階構築</a:t>
            </a:r>
            <a:endParaRPr lang="en-US" sz="4000" dirty="0">
              <a:solidFill>
                <a:schemeClr val="bg1"/>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Box 1">
            <a:extLst>
              <a:ext uri="{FF2B5EF4-FFF2-40B4-BE49-F238E27FC236}">
                <a16:creationId xmlns:a16="http://schemas.microsoft.com/office/drawing/2014/main" id="{8C8684D1-B9A1-CC1C-64EB-640104954CC7}"/>
              </a:ext>
            </a:extLst>
          </p:cNvPr>
          <p:cNvSpPr txBox="1"/>
          <p:nvPr/>
        </p:nvSpPr>
        <p:spPr>
          <a:xfrm>
            <a:off x="2412594" y="2457390"/>
            <a:ext cx="4318811" cy="400110"/>
          </a:xfrm>
          <a:prstGeom prst="rect">
            <a:avLst/>
          </a:prstGeom>
          <a:noFill/>
        </p:spPr>
        <p:txBody>
          <a:bodyPr wrap="none" rtlCol="0">
            <a:spAutoFit/>
          </a:bodyPr>
          <a:lstStyle/>
          <a:p>
            <a:r>
              <a:rPr lang="en-JP" sz="2000" u="sng" dirty="0">
                <a:solidFill>
                  <a:schemeClr val="tx2">
                    <a:lumMod val="50000"/>
                  </a:schemeClr>
                </a:solidFill>
              </a:rPr>
              <a:t>DCS使用方法の工夫による計算削減</a:t>
            </a:r>
          </a:p>
        </p:txBody>
      </p:sp>
      <p:sp>
        <p:nvSpPr>
          <p:cNvPr id="3" name="TextBox 2">
            <a:extLst>
              <a:ext uri="{FF2B5EF4-FFF2-40B4-BE49-F238E27FC236}">
                <a16:creationId xmlns:a16="http://schemas.microsoft.com/office/drawing/2014/main" id="{25DD45FA-75F1-B412-2715-5A8F890315A0}"/>
              </a:ext>
            </a:extLst>
          </p:cNvPr>
          <p:cNvSpPr txBox="1"/>
          <p:nvPr/>
        </p:nvSpPr>
        <p:spPr>
          <a:xfrm>
            <a:off x="664519" y="6230372"/>
            <a:ext cx="7814960" cy="523220"/>
          </a:xfrm>
          <a:prstGeom prst="rect">
            <a:avLst/>
          </a:prstGeom>
          <a:noFill/>
        </p:spPr>
        <p:txBody>
          <a:bodyPr wrap="none" rtlCol="0">
            <a:spAutoFit/>
          </a:bodyPr>
          <a:lstStyle/>
          <a:p>
            <a:r>
              <a:rPr lang="ja-JP" altLang="en-US" sz="14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段階的な部分合成による離散制御器合成の分析空間削減</a:t>
            </a:r>
            <a:r>
              <a:rPr lang="en-US" altLang="ja-JP" sz="14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a:t>
            </a:r>
            <a:br>
              <a:rPr lang="en-US" altLang="ja-JP"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br>
            <a:r>
              <a:rPr lang="ja-JP" altLang="en-US" sz="1400" i="0" u="sng">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山内 拓人</a:t>
            </a:r>
            <a:r>
              <a:rPr lang="ja-JP" altLang="en-US" sz="14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，鄭顕志，電子情報通信学会論文誌</a:t>
            </a:r>
            <a:r>
              <a:rPr lang="en-US" sz="14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D，Vol.J106-D，No.04， pp.218-230，2023</a:t>
            </a:r>
            <a:r>
              <a:rPr lang="ja-JP" altLang="en-US" sz="14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年</a:t>
            </a:r>
            <a:r>
              <a:rPr lang="en-US" altLang="ja-JP" sz="14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3</a:t>
            </a:r>
            <a:r>
              <a:rPr lang="ja-JP" altLang="en-US" sz="14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月</a:t>
            </a:r>
            <a:endParaRPr lang="en-JP" dirty="0"/>
          </a:p>
        </p:txBody>
      </p:sp>
    </p:spTree>
    <p:extLst>
      <p:ext uri="{BB962C8B-B14F-4D97-AF65-F5344CB8AC3E}">
        <p14:creationId xmlns:p14="http://schemas.microsoft.com/office/powerpoint/2010/main" val="3002518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59</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ゲーム空間構築における課題 （要因2）</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199959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全ての環境モデルで行う安全性の分析</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全ての安全性は全体モデルにおいて分析されていた</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→安全性によっては</a:t>
            </a:r>
            <a:r>
              <a:rPr lang="ja-JP" altLang="en-US" sz="2400" u="sng">
                <a:solidFill>
                  <a:srgbClr val="FF0000"/>
                </a:solidFill>
                <a:latin typeface="Lato" panose="020F0502020204030203" pitchFamily="34" charset="0"/>
                <a:cs typeface="Lato" panose="020F0502020204030203" pitchFamily="34" charset="0"/>
              </a:rPr>
              <a:t>一部の</a:t>
            </a:r>
            <a:r>
              <a:rPr lang="ja-JP" altLang="en-JP" sz="2400" u="sng">
                <a:solidFill>
                  <a:srgbClr val="FF0000"/>
                </a:solidFill>
                <a:latin typeface="Lato" panose="020F0502020204030203" pitchFamily="34" charset="0"/>
                <a:cs typeface="Lato" panose="020F0502020204030203" pitchFamily="34" charset="0"/>
              </a:rPr>
              <a:t>環境モデル</a:t>
            </a:r>
            <a:r>
              <a:rPr lang="ja-JP" altLang="en-US" sz="2400" u="sng">
                <a:solidFill>
                  <a:srgbClr val="FF0000"/>
                </a:solidFill>
                <a:latin typeface="Lato" panose="020F0502020204030203" pitchFamily="34" charset="0"/>
                <a:cs typeface="Lato" panose="020F0502020204030203" pitchFamily="34" charset="0"/>
              </a:rPr>
              <a:t>だけ</a:t>
            </a:r>
            <a:r>
              <a:rPr lang="ja-JP" altLang="en-JP" sz="2400" u="sng">
                <a:solidFill>
                  <a:srgbClr val="FF0000"/>
                </a:solidFill>
                <a:latin typeface="Lato" panose="020F0502020204030203" pitchFamily="34" charset="0"/>
                <a:cs typeface="Lato" panose="020F0502020204030203" pitchFamily="34" charset="0"/>
              </a:rPr>
              <a:t>で</a:t>
            </a:r>
            <a:r>
              <a:rPr lang="ja-JP" altLang="en-US" sz="2400" u="sng">
                <a:solidFill>
                  <a:srgbClr val="FF0000"/>
                </a:solidFill>
                <a:latin typeface="Lato" panose="020F0502020204030203" pitchFamily="34" charset="0"/>
                <a:cs typeface="Lato" panose="020F0502020204030203" pitchFamily="34" charset="0"/>
              </a:rPr>
              <a:t>分析可能</a:t>
            </a:r>
            <a:r>
              <a:rPr lang="ja-JP" altLang="en-US" sz="2400">
                <a:solidFill>
                  <a:schemeClr val="tx2">
                    <a:lumMod val="25000"/>
                  </a:schemeClr>
                </a:solidFill>
                <a:latin typeface="Lato" panose="020F0502020204030203" pitchFamily="34" charset="0"/>
                <a:cs typeface="Lato" panose="020F0502020204030203" pitchFamily="34" charset="0"/>
              </a:rPr>
              <a:t>では？</a:t>
            </a: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61AD8C1D-9362-BB92-FC72-647E3CDACBAA}"/>
              </a:ext>
            </a:extLst>
          </p:cNvPr>
          <p:cNvSpPr txBox="1"/>
          <p:nvPr/>
        </p:nvSpPr>
        <p:spPr>
          <a:xfrm>
            <a:off x="4490937" y="6125045"/>
            <a:ext cx="4493538" cy="584775"/>
          </a:xfrm>
          <a:prstGeom prst="rect">
            <a:avLst/>
          </a:prstGeom>
          <a:noFill/>
          <a:ln w="25400" cmpd="thickThin">
            <a:solidFill>
              <a:srgbClr val="F20153"/>
            </a:solidFill>
          </a:ln>
        </p:spPr>
        <p:txBody>
          <a:bodyPr wrap="none" rtlCol="0">
            <a:spAutoFit/>
          </a:bodyPr>
          <a:lstStyle/>
          <a:p>
            <a:r>
              <a:rPr lang="en-JP" sz="1600" dirty="0">
                <a:solidFill>
                  <a:srgbClr val="F20153"/>
                </a:solidFill>
              </a:rPr>
              <a:t>安全性ごとに必要最小限で分析できたならば，</a:t>
            </a:r>
          </a:p>
          <a:p>
            <a:r>
              <a:rPr lang="en-JP" sz="1600" dirty="0">
                <a:solidFill>
                  <a:srgbClr val="F20153"/>
                </a:solidFill>
              </a:rPr>
              <a:t>構築するゲーム空間を小さくできないか？</a:t>
            </a:r>
          </a:p>
        </p:txBody>
      </p:sp>
      <p:sp>
        <p:nvSpPr>
          <p:cNvPr id="14" name="Chevron 13">
            <a:extLst>
              <a:ext uri="{FF2B5EF4-FFF2-40B4-BE49-F238E27FC236}">
                <a16:creationId xmlns:a16="http://schemas.microsoft.com/office/drawing/2014/main" id="{60D33C2B-AC3B-BB10-EDDD-9EE4058D1871}"/>
              </a:ext>
            </a:extLst>
          </p:cNvPr>
          <p:cNvSpPr/>
          <p:nvPr/>
        </p:nvSpPr>
        <p:spPr>
          <a:xfrm>
            <a:off x="1379753" y="4625458"/>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5" name="Elbow Connector 14">
            <a:extLst>
              <a:ext uri="{FF2B5EF4-FFF2-40B4-BE49-F238E27FC236}">
                <a16:creationId xmlns:a16="http://schemas.microsoft.com/office/drawing/2014/main" id="{4FEFF5D6-472C-D459-4356-E62797080A35}"/>
              </a:ext>
            </a:extLst>
          </p:cNvPr>
          <p:cNvCxnSpPr>
            <a:cxnSpLocks/>
            <a:stCxn id="18" idx="3"/>
            <a:endCxn id="27" idx="1"/>
          </p:cNvCxnSpPr>
          <p:nvPr/>
        </p:nvCxnSpPr>
        <p:spPr>
          <a:xfrm flipV="1">
            <a:off x="1238876" y="5307946"/>
            <a:ext cx="2215012" cy="435460"/>
          </a:xfrm>
          <a:prstGeom prst="bentConnector3">
            <a:avLst>
              <a:gd name="adj1" fmla="val 900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361F706-D760-1CD5-CA2B-952E0C54A6F3}"/>
              </a:ext>
            </a:extLst>
          </p:cNvPr>
          <p:cNvSpPr/>
          <p:nvPr/>
        </p:nvSpPr>
        <p:spPr>
          <a:xfrm>
            <a:off x="238229" y="4570733"/>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ROOM</a:t>
            </a:r>
            <a:endParaRPr lang="en-JP" sz="1000" dirty="0">
              <a:solidFill>
                <a:schemeClr val="tx1"/>
              </a:solidFill>
            </a:endParaRPr>
          </a:p>
        </p:txBody>
      </p:sp>
      <p:sp>
        <p:nvSpPr>
          <p:cNvPr id="17" name="Rounded Rectangle 16">
            <a:extLst>
              <a:ext uri="{FF2B5EF4-FFF2-40B4-BE49-F238E27FC236}">
                <a16:creationId xmlns:a16="http://schemas.microsoft.com/office/drawing/2014/main" id="{B4AE36A1-D199-8F41-1CCF-4D8FCC5D8B8D}"/>
              </a:ext>
            </a:extLst>
          </p:cNvPr>
          <p:cNvSpPr/>
          <p:nvPr/>
        </p:nvSpPr>
        <p:spPr>
          <a:xfrm>
            <a:off x="237368" y="4956117"/>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ALERT</a:t>
            </a:r>
            <a:endParaRPr lang="en-JP" sz="1000" dirty="0">
              <a:solidFill>
                <a:schemeClr val="tx1"/>
              </a:solidFill>
            </a:endParaRPr>
          </a:p>
        </p:txBody>
      </p:sp>
      <p:sp>
        <p:nvSpPr>
          <p:cNvPr id="18" name="Rounded Rectangle 17">
            <a:extLst>
              <a:ext uri="{FF2B5EF4-FFF2-40B4-BE49-F238E27FC236}">
                <a16:creationId xmlns:a16="http://schemas.microsoft.com/office/drawing/2014/main" id="{ED7A03B6-09A5-8B3E-24BD-F03EC53AA7CC}"/>
              </a:ext>
            </a:extLst>
          </p:cNvPr>
          <p:cNvSpPr/>
          <p:nvPr/>
        </p:nvSpPr>
        <p:spPr>
          <a:xfrm>
            <a:off x="237368" y="5570901"/>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SAFETY</a:t>
            </a:r>
            <a:endParaRPr lang="en-JP" sz="1000" dirty="0">
              <a:solidFill>
                <a:schemeClr val="tx1"/>
              </a:solidFill>
            </a:endParaRPr>
          </a:p>
        </p:txBody>
      </p:sp>
      <p:sp>
        <p:nvSpPr>
          <p:cNvPr id="19" name="Rounded Rectangle 18">
            <a:extLst>
              <a:ext uri="{FF2B5EF4-FFF2-40B4-BE49-F238E27FC236}">
                <a16:creationId xmlns:a16="http://schemas.microsoft.com/office/drawing/2014/main" id="{F7479A63-AC97-5DB5-C5F9-EE254E9F827C}"/>
              </a:ext>
            </a:extLst>
          </p:cNvPr>
          <p:cNvSpPr/>
          <p:nvPr/>
        </p:nvSpPr>
        <p:spPr>
          <a:xfrm>
            <a:off x="8230945" y="5091376"/>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0" name="Elbow Connector 19">
            <a:extLst>
              <a:ext uri="{FF2B5EF4-FFF2-40B4-BE49-F238E27FC236}">
                <a16:creationId xmlns:a16="http://schemas.microsoft.com/office/drawing/2014/main" id="{F8C2F224-5C5A-2D9E-0F9A-CE79903C6D50}"/>
              </a:ext>
            </a:extLst>
          </p:cNvPr>
          <p:cNvCxnSpPr>
            <a:cxnSpLocks/>
            <a:stCxn id="16" idx="3"/>
            <a:endCxn id="14" idx="1"/>
          </p:cNvCxnSpPr>
          <p:nvPr/>
        </p:nvCxnSpPr>
        <p:spPr>
          <a:xfrm>
            <a:off x="1238997" y="4743238"/>
            <a:ext cx="226663" cy="172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6378310-8719-8B6A-4EB8-8BA35C5382AA}"/>
              </a:ext>
            </a:extLst>
          </p:cNvPr>
          <p:cNvCxnSpPr>
            <a:cxnSpLocks/>
            <a:stCxn id="32" idx="3"/>
            <a:endCxn id="28" idx="1"/>
          </p:cNvCxnSpPr>
          <p:nvPr/>
        </p:nvCxnSpPr>
        <p:spPr>
          <a:xfrm>
            <a:off x="6981278" y="5307946"/>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509E514-0D38-6C6D-1055-8085B03C935F}"/>
              </a:ext>
            </a:extLst>
          </p:cNvPr>
          <p:cNvCxnSpPr>
            <a:cxnSpLocks/>
            <a:stCxn id="28" idx="3"/>
            <a:endCxn id="19" idx="1"/>
          </p:cNvCxnSpPr>
          <p:nvPr/>
        </p:nvCxnSpPr>
        <p:spPr>
          <a:xfrm flipV="1">
            <a:off x="8014074" y="5307945"/>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A3943E80-B9FC-79A6-CE9F-7EDE8929707F}"/>
              </a:ext>
            </a:extLst>
          </p:cNvPr>
          <p:cNvCxnSpPr>
            <a:cxnSpLocks/>
            <a:stCxn id="17" idx="3"/>
            <a:endCxn id="14" idx="1"/>
          </p:cNvCxnSpPr>
          <p:nvPr/>
        </p:nvCxnSpPr>
        <p:spPr>
          <a:xfrm flipV="1">
            <a:off x="1238876" y="4915742"/>
            <a:ext cx="226784" cy="21288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66B74C1-A22D-A53E-076A-B27C70FD09B5}"/>
              </a:ext>
            </a:extLst>
          </p:cNvPr>
          <p:cNvCxnSpPr>
            <a:cxnSpLocks/>
            <a:stCxn id="25" idx="3"/>
            <a:endCxn id="27" idx="1"/>
          </p:cNvCxnSpPr>
          <p:nvPr/>
        </p:nvCxnSpPr>
        <p:spPr>
          <a:xfrm>
            <a:off x="3005754" y="4910153"/>
            <a:ext cx="448134" cy="3977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BB7A52FE-CF1E-BE08-43AF-ABE739E2D21A}"/>
              </a:ext>
            </a:extLst>
          </p:cNvPr>
          <p:cNvSpPr/>
          <p:nvPr/>
        </p:nvSpPr>
        <p:spPr>
          <a:xfrm>
            <a:off x="2243835" y="456422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26" name="Straight Arrow Connector 25">
            <a:extLst>
              <a:ext uri="{FF2B5EF4-FFF2-40B4-BE49-F238E27FC236}">
                <a16:creationId xmlns:a16="http://schemas.microsoft.com/office/drawing/2014/main" id="{4ABE2966-122F-DEDC-C529-A4E284073B66}"/>
              </a:ext>
            </a:extLst>
          </p:cNvPr>
          <p:cNvCxnSpPr>
            <a:cxnSpLocks/>
            <a:stCxn id="14" idx="3"/>
            <a:endCxn id="25" idx="1"/>
          </p:cNvCxnSpPr>
          <p:nvPr/>
        </p:nvCxnSpPr>
        <p:spPr>
          <a:xfrm flipV="1">
            <a:off x="2141672" y="4910153"/>
            <a:ext cx="102163" cy="5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Chevron 26">
            <a:extLst>
              <a:ext uri="{FF2B5EF4-FFF2-40B4-BE49-F238E27FC236}">
                <a16:creationId xmlns:a16="http://schemas.microsoft.com/office/drawing/2014/main" id="{B9E40538-C304-645A-487B-09069BED417D}"/>
              </a:ext>
            </a:extLst>
          </p:cNvPr>
          <p:cNvSpPr/>
          <p:nvPr/>
        </p:nvSpPr>
        <p:spPr>
          <a:xfrm>
            <a:off x="3367981" y="5017662"/>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28" name="Chevron 27">
            <a:extLst>
              <a:ext uri="{FF2B5EF4-FFF2-40B4-BE49-F238E27FC236}">
                <a16:creationId xmlns:a16="http://schemas.microsoft.com/office/drawing/2014/main" id="{4443C94D-14D3-76D2-9B5B-BA0D5EED8F98}"/>
              </a:ext>
            </a:extLst>
          </p:cNvPr>
          <p:cNvSpPr/>
          <p:nvPr/>
        </p:nvSpPr>
        <p:spPr>
          <a:xfrm>
            <a:off x="7234363" y="5017662"/>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9" name="Straight Arrow Connector 28">
            <a:extLst>
              <a:ext uri="{FF2B5EF4-FFF2-40B4-BE49-F238E27FC236}">
                <a16:creationId xmlns:a16="http://schemas.microsoft.com/office/drawing/2014/main" id="{E0851C41-7127-80AA-F3B5-1157B439AF79}"/>
              </a:ext>
            </a:extLst>
          </p:cNvPr>
          <p:cNvCxnSpPr>
            <a:cxnSpLocks/>
            <a:stCxn id="27" idx="3"/>
            <a:endCxn id="30" idx="1"/>
          </p:cNvCxnSpPr>
          <p:nvPr/>
        </p:nvCxnSpPr>
        <p:spPr>
          <a:xfrm>
            <a:off x="4230693" y="5307946"/>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A95DC2B9-CA23-209C-A537-B081E51E8BD4}"/>
              </a:ext>
            </a:extLst>
          </p:cNvPr>
          <p:cNvSpPr/>
          <p:nvPr/>
        </p:nvSpPr>
        <p:spPr>
          <a:xfrm>
            <a:off x="4378915" y="4962022"/>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32" name="Rounded Rectangle 31">
            <a:extLst>
              <a:ext uri="{FF2B5EF4-FFF2-40B4-BE49-F238E27FC236}">
                <a16:creationId xmlns:a16="http://schemas.microsoft.com/office/drawing/2014/main" id="{3ABF4509-A9BE-EB1D-D544-A822E61FEBF9}"/>
              </a:ext>
            </a:extLst>
          </p:cNvPr>
          <p:cNvSpPr/>
          <p:nvPr/>
        </p:nvSpPr>
        <p:spPr>
          <a:xfrm>
            <a:off x="6219359" y="4962022"/>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34" name="Chevron 33">
            <a:extLst>
              <a:ext uri="{FF2B5EF4-FFF2-40B4-BE49-F238E27FC236}">
                <a16:creationId xmlns:a16="http://schemas.microsoft.com/office/drawing/2014/main" id="{C8930085-E60A-EADC-14AE-48E3E344AC65}"/>
              </a:ext>
            </a:extLst>
          </p:cNvPr>
          <p:cNvSpPr/>
          <p:nvPr/>
        </p:nvSpPr>
        <p:spPr>
          <a:xfrm>
            <a:off x="5294332" y="5020132"/>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35" name="Straight Arrow Connector 34">
            <a:extLst>
              <a:ext uri="{FF2B5EF4-FFF2-40B4-BE49-F238E27FC236}">
                <a16:creationId xmlns:a16="http://schemas.microsoft.com/office/drawing/2014/main" id="{45D927FC-D157-26D9-515A-9F7E953C2E87}"/>
              </a:ext>
            </a:extLst>
          </p:cNvPr>
          <p:cNvCxnSpPr>
            <a:cxnSpLocks/>
            <a:stCxn id="34" idx="3"/>
            <a:endCxn id="32" idx="1"/>
          </p:cNvCxnSpPr>
          <p:nvPr/>
        </p:nvCxnSpPr>
        <p:spPr>
          <a:xfrm flipV="1">
            <a:off x="6065861" y="5307946"/>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B35069-BA30-6BA7-E5CB-04B125115279}"/>
              </a:ext>
            </a:extLst>
          </p:cNvPr>
          <p:cNvCxnSpPr>
            <a:cxnSpLocks/>
            <a:stCxn id="30" idx="3"/>
            <a:endCxn id="34" idx="1"/>
          </p:cNvCxnSpPr>
          <p:nvPr/>
        </p:nvCxnSpPr>
        <p:spPr>
          <a:xfrm>
            <a:off x="5140834" y="5307946"/>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05386B6-0922-32A8-6A98-963601156A5B}"/>
              </a:ext>
            </a:extLst>
          </p:cNvPr>
          <p:cNvGrpSpPr/>
          <p:nvPr/>
        </p:nvGrpSpPr>
        <p:grpSpPr>
          <a:xfrm>
            <a:off x="1279792" y="3460863"/>
            <a:ext cx="2371430" cy="980897"/>
            <a:chOff x="1279792" y="3029867"/>
            <a:chExt cx="2728106" cy="1128429"/>
          </a:xfrm>
        </p:grpSpPr>
        <p:sp>
          <p:nvSpPr>
            <p:cNvPr id="38" name="Rectangular Callout 37">
              <a:extLst>
                <a:ext uri="{FF2B5EF4-FFF2-40B4-BE49-F238E27FC236}">
                  <a16:creationId xmlns:a16="http://schemas.microsoft.com/office/drawing/2014/main" id="{63DA1DE5-930E-54BB-61ED-1230F5EE340F}"/>
                </a:ext>
              </a:extLst>
            </p:cNvPr>
            <p:cNvSpPr/>
            <p:nvPr/>
          </p:nvSpPr>
          <p:spPr>
            <a:xfrm>
              <a:off x="1279793" y="3032414"/>
              <a:ext cx="2728105" cy="1109818"/>
            </a:xfrm>
            <a:prstGeom prst="wedgeRectCallout">
              <a:avLst>
                <a:gd name="adj1" fmla="val -5146"/>
                <a:gd name="adj2" fmla="val 7368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9" name="Picture 38">
              <a:extLst>
                <a:ext uri="{FF2B5EF4-FFF2-40B4-BE49-F238E27FC236}">
                  <a16:creationId xmlns:a16="http://schemas.microsoft.com/office/drawing/2014/main" id="{14201FD2-23AB-C4E8-1CD8-C757669D0473}"/>
                </a:ext>
              </a:extLst>
            </p:cNvPr>
            <p:cNvPicPr>
              <a:picLocks noChangeAspect="1"/>
            </p:cNvPicPr>
            <p:nvPr/>
          </p:nvPicPr>
          <p:blipFill>
            <a:blip r:embed="rId3"/>
            <a:stretch>
              <a:fillRect/>
            </a:stretch>
          </p:blipFill>
          <p:spPr>
            <a:xfrm>
              <a:off x="1279792" y="3029867"/>
              <a:ext cx="2728105" cy="1128429"/>
            </a:xfrm>
            <a:prstGeom prst="rect">
              <a:avLst/>
            </a:prstGeom>
          </p:spPr>
        </p:pic>
      </p:grpSp>
      <p:grpSp>
        <p:nvGrpSpPr>
          <p:cNvPr id="40" name="Group 39">
            <a:extLst>
              <a:ext uri="{FF2B5EF4-FFF2-40B4-BE49-F238E27FC236}">
                <a16:creationId xmlns:a16="http://schemas.microsoft.com/office/drawing/2014/main" id="{81DE87A0-BC4D-7E89-F4D9-9584B8B43F6E}"/>
              </a:ext>
            </a:extLst>
          </p:cNvPr>
          <p:cNvGrpSpPr/>
          <p:nvPr/>
        </p:nvGrpSpPr>
        <p:grpSpPr>
          <a:xfrm>
            <a:off x="3923987" y="3834228"/>
            <a:ext cx="2433693" cy="982618"/>
            <a:chOff x="4469398" y="3358437"/>
            <a:chExt cx="2799734" cy="1130409"/>
          </a:xfrm>
        </p:grpSpPr>
        <p:sp>
          <p:nvSpPr>
            <p:cNvPr id="41" name="Rectangular Callout 40">
              <a:extLst>
                <a:ext uri="{FF2B5EF4-FFF2-40B4-BE49-F238E27FC236}">
                  <a16:creationId xmlns:a16="http://schemas.microsoft.com/office/drawing/2014/main" id="{F88A60AF-611C-B8A8-C40F-2075CC28085C}"/>
                </a:ext>
              </a:extLst>
            </p:cNvPr>
            <p:cNvSpPr/>
            <p:nvPr/>
          </p:nvSpPr>
          <p:spPr>
            <a:xfrm>
              <a:off x="4469399" y="3358437"/>
              <a:ext cx="2799733" cy="1116501"/>
            </a:xfrm>
            <a:prstGeom prst="wedgeRectCallout">
              <a:avLst>
                <a:gd name="adj1" fmla="val -10906"/>
                <a:gd name="adj2" fmla="val 78394"/>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43" name="Picture 42">
              <a:extLst>
                <a:ext uri="{FF2B5EF4-FFF2-40B4-BE49-F238E27FC236}">
                  <a16:creationId xmlns:a16="http://schemas.microsoft.com/office/drawing/2014/main" id="{F40DA3D9-4448-CB5F-BBEA-E112EB5BD270}"/>
                </a:ext>
              </a:extLst>
            </p:cNvPr>
            <p:cNvPicPr>
              <a:picLocks noChangeAspect="1"/>
            </p:cNvPicPr>
            <p:nvPr/>
          </p:nvPicPr>
          <p:blipFill>
            <a:blip r:embed="rId4"/>
            <a:stretch>
              <a:fillRect/>
            </a:stretch>
          </p:blipFill>
          <p:spPr>
            <a:xfrm>
              <a:off x="4469398" y="3358437"/>
              <a:ext cx="2799734" cy="1130409"/>
            </a:xfrm>
            <a:prstGeom prst="rect">
              <a:avLst/>
            </a:prstGeom>
          </p:spPr>
        </p:pic>
      </p:grpSp>
      <p:sp>
        <p:nvSpPr>
          <p:cNvPr id="50" name="TextBox 49">
            <a:extLst>
              <a:ext uri="{FF2B5EF4-FFF2-40B4-BE49-F238E27FC236}">
                <a16:creationId xmlns:a16="http://schemas.microsoft.com/office/drawing/2014/main" id="{2DC808BB-434F-56E4-0841-DBC47B15D374}"/>
              </a:ext>
            </a:extLst>
          </p:cNvPr>
          <p:cNvSpPr txBox="1"/>
          <p:nvPr/>
        </p:nvSpPr>
        <p:spPr>
          <a:xfrm>
            <a:off x="1703118" y="3184860"/>
            <a:ext cx="1544012" cy="307777"/>
          </a:xfrm>
          <a:prstGeom prst="rect">
            <a:avLst/>
          </a:prstGeom>
          <a:noFill/>
        </p:spPr>
        <p:txBody>
          <a:bodyPr wrap="none" rtlCol="0">
            <a:spAutoFit/>
          </a:bodyPr>
          <a:lstStyle/>
          <a:p>
            <a:r>
              <a:rPr lang="en-JP" b="1" dirty="0"/>
              <a:t>ROOM </a:t>
            </a:r>
            <a:r>
              <a:rPr lang="en-JP" dirty="0"/>
              <a:t>+</a:t>
            </a:r>
            <a:r>
              <a:rPr lang="en-JP" b="1" dirty="0"/>
              <a:t> ALERT</a:t>
            </a:r>
          </a:p>
        </p:txBody>
      </p:sp>
      <p:sp>
        <p:nvSpPr>
          <p:cNvPr id="52" name="Rounded Rectangular Callout 51">
            <a:extLst>
              <a:ext uri="{FF2B5EF4-FFF2-40B4-BE49-F238E27FC236}">
                <a16:creationId xmlns:a16="http://schemas.microsoft.com/office/drawing/2014/main" id="{1A587921-0F1B-FA4D-5BE5-92CBA6302729}"/>
              </a:ext>
            </a:extLst>
          </p:cNvPr>
          <p:cNvSpPr/>
          <p:nvPr/>
        </p:nvSpPr>
        <p:spPr>
          <a:xfrm>
            <a:off x="4342842" y="2717150"/>
            <a:ext cx="4431608" cy="993684"/>
          </a:xfrm>
          <a:prstGeom prst="wedgeRoundRectCallout">
            <a:avLst>
              <a:gd name="adj1" fmla="val -35707"/>
              <a:gd name="adj2" fmla="val 70927"/>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b="1" dirty="0"/>
              <a:t>ROOM</a:t>
            </a:r>
            <a:r>
              <a:rPr lang="en-JP" sz="1800" dirty="0"/>
              <a:t>と</a:t>
            </a:r>
            <a:r>
              <a:rPr lang="en-JP" sz="1800" b="1" dirty="0"/>
              <a:t>ALERT</a:t>
            </a:r>
            <a:r>
              <a:rPr lang="en-JP" sz="1800" dirty="0"/>
              <a:t>の両方の環境において</a:t>
            </a:r>
            <a:r>
              <a:rPr lang="en-JP" sz="1800" b="1" dirty="0"/>
              <a:t>SAFETY</a:t>
            </a:r>
            <a:r>
              <a:rPr lang="en-JP" sz="1800" dirty="0"/>
              <a:t>を違反する領域を導出</a:t>
            </a:r>
          </a:p>
        </p:txBody>
      </p:sp>
    </p:spTree>
    <p:extLst>
      <p:ext uri="{BB962C8B-B14F-4D97-AF65-F5344CB8AC3E}">
        <p14:creationId xmlns:p14="http://schemas.microsoft.com/office/powerpoint/2010/main" val="337052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D7DE6993-505E-017B-5FF5-D87924429585}"/>
              </a:ext>
            </a:extLst>
          </p:cNvPr>
          <p:cNvSpPr/>
          <p:nvPr/>
        </p:nvSpPr>
        <p:spPr>
          <a:xfrm>
            <a:off x="299614" y="2570333"/>
            <a:ext cx="8511880" cy="2797314"/>
          </a:xfrm>
          <a:prstGeom prst="roundRect">
            <a:avLst/>
          </a:prstGeom>
          <a:no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a:t>
              </a:fld>
              <a:endParaRPr lang="en" sz="3600" dirty="0">
                <a:solidFill>
                  <a:schemeClr val="bg1"/>
                </a:solidFill>
              </a:endParaRPr>
            </a:p>
          </p:txBody>
        </p:sp>
      </p:grpSp>
      <p:sp>
        <p:nvSpPr>
          <p:cNvPr id="12" name="Title 1">
            <a:extLst>
              <a:ext uri="{FF2B5EF4-FFF2-40B4-BE49-F238E27FC236}">
                <a16:creationId xmlns:a16="http://schemas.microsoft.com/office/drawing/2014/main" id="{F08C4F47-9938-13F6-5416-401D04F4986E}"/>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離散事象システムの開発</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&gt; </a:t>
            </a:r>
            <a:r>
              <a:rPr lang="en-US" sz="28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システムの動作仕様の策定</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17" name="Picture 16">
            <a:extLst>
              <a:ext uri="{FF2B5EF4-FFF2-40B4-BE49-F238E27FC236}">
                <a16:creationId xmlns:a16="http://schemas.microsoft.com/office/drawing/2014/main" id="{190A9321-9CA6-F1D7-F2BC-8F5A005BD1F5}"/>
              </a:ext>
            </a:extLst>
          </p:cNvPr>
          <p:cNvPicPr>
            <a:picLocks noChangeAspect="1"/>
          </p:cNvPicPr>
          <p:nvPr/>
        </p:nvPicPr>
        <p:blipFill>
          <a:blip r:embed="rId3"/>
          <a:stretch>
            <a:fillRect/>
          </a:stretch>
        </p:blipFill>
        <p:spPr>
          <a:xfrm>
            <a:off x="4269727" y="5570486"/>
            <a:ext cx="4443851" cy="1200237"/>
          </a:xfrm>
          <a:prstGeom prst="rect">
            <a:avLst/>
          </a:prstGeom>
          <a:ln w="25400">
            <a:solidFill>
              <a:srgbClr val="F20153"/>
            </a:solidFill>
          </a:ln>
        </p:spPr>
      </p:pic>
      <p:sp>
        <p:nvSpPr>
          <p:cNvPr id="22" name="Text Placeholder 2">
            <a:extLst>
              <a:ext uri="{FF2B5EF4-FFF2-40B4-BE49-F238E27FC236}">
                <a16:creationId xmlns:a16="http://schemas.microsoft.com/office/drawing/2014/main" id="{64A64090-383E-CC01-C62A-26911A17B72A}"/>
              </a:ext>
            </a:extLst>
          </p:cNvPr>
          <p:cNvSpPr txBox="1">
            <a:spLocks/>
          </p:cNvSpPr>
          <p:nvPr/>
        </p:nvSpPr>
        <p:spPr>
          <a:xfrm>
            <a:off x="558800" y="1422399"/>
            <a:ext cx="8585200" cy="11479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JP" sz="2800">
                <a:solidFill>
                  <a:schemeClr val="tx2">
                    <a:lumMod val="25000"/>
                  </a:schemeClr>
                </a:solidFill>
              </a:rPr>
              <a:t>安全性を</a:t>
            </a:r>
            <a:r>
              <a:rPr lang="ja-JP" altLang="en-US" sz="2800">
                <a:solidFill>
                  <a:schemeClr val="tx2">
                    <a:lumMod val="25000"/>
                  </a:schemeClr>
                </a:solidFill>
              </a:rPr>
              <a:t>考慮して</a:t>
            </a:r>
            <a:r>
              <a:rPr lang="ja-JP" altLang="en-US" sz="2800" b="1" u="sng">
                <a:solidFill>
                  <a:srgbClr val="FF0000"/>
                </a:solidFill>
              </a:rPr>
              <a:t>動作仕様</a:t>
            </a:r>
            <a:r>
              <a:rPr lang="ja-JP" altLang="en-US" sz="2800">
                <a:solidFill>
                  <a:schemeClr val="tx2">
                    <a:lumMod val="25000"/>
                  </a:schemeClr>
                </a:solidFill>
              </a:rPr>
              <a:t>を手動で策定</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動作仕様：システム動作に関わるソフトウェアの設計書</a:t>
            </a:r>
            <a:endParaRPr lang="en-US" altLang="ja-JP" sz="2400" dirty="0">
              <a:solidFill>
                <a:schemeClr val="tx2">
                  <a:lumMod val="25000"/>
                </a:schemeClr>
              </a:solidFill>
            </a:endParaRPr>
          </a:p>
        </p:txBody>
      </p:sp>
      <p:sp>
        <p:nvSpPr>
          <p:cNvPr id="10" name="Bent Arrow 9">
            <a:extLst>
              <a:ext uri="{FF2B5EF4-FFF2-40B4-BE49-F238E27FC236}">
                <a16:creationId xmlns:a16="http://schemas.microsoft.com/office/drawing/2014/main" id="{5A0AB1BD-A8E2-3AD0-67BD-6132292739BD}"/>
              </a:ext>
            </a:extLst>
          </p:cNvPr>
          <p:cNvSpPr/>
          <p:nvPr/>
        </p:nvSpPr>
        <p:spPr>
          <a:xfrm flipV="1">
            <a:off x="1431369" y="5458108"/>
            <a:ext cx="2573550" cy="1265114"/>
          </a:xfrm>
          <a:prstGeom prst="bentArrow">
            <a:avLst>
              <a:gd name="adj1" fmla="val 46297"/>
              <a:gd name="adj2" fmla="val 29203"/>
              <a:gd name="adj3" fmla="val 25000"/>
              <a:gd name="adj4" fmla="val 43750"/>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1" name="TextBox 10">
            <a:extLst>
              <a:ext uri="{FF2B5EF4-FFF2-40B4-BE49-F238E27FC236}">
                <a16:creationId xmlns:a16="http://schemas.microsoft.com/office/drawing/2014/main" id="{6E2658BD-64AC-2608-62C8-CFFE64D1C850}"/>
              </a:ext>
            </a:extLst>
          </p:cNvPr>
          <p:cNvSpPr txBox="1"/>
          <p:nvPr/>
        </p:nvSpPr>
        <p:spPr>
          <a:xfrm>
            <a:off x="1662567" y="6084233"/>
            <a:ext cx="1980030" cy="523220"/>
          </a:xfrm>
          <a:prstGeom prst="rect">
            <a:avLst/>
          </a:prstGeom>
          <a:noFill/>
        </p:spPr>
        <p:txBody>
          <a:bodyPr wrap="none" rtlCol="0">
            <a:spAutoFit/>
          </a:bodyPr>
          <a:lstStyle/>
          <a:p>
            <a:pPr algn="ctr"/>
            <a:r>
              <a:rPr lang="en-JP" dirty="0">
                <a:solidFill>
                  <a:schemeClr val="bg1"/>
                </a:solidFill>
              </a:rPr>
              <a:t>安全性を充足するよう</a:t>
            </a:r>
          </a:p>
          <a:p>
            <a:pPr algn="ctr"/>
            <a:r>
              <a:rPr lang="en-JP" dirty="0">
                <a:solidFill>
                  <a:schemeClr val="bg1"/>
                </a:solidFill>
              </a:rPr>
              <a:t>動作仕様を策定</a:t>
            </a:r>
          </a:p>
        </p:txBody>
      </p:sp>
      <p:pic>
        <p:nvPicPr>
          <p:cNvPr id="8" name="Picture 7">
            <a:extLst>
              <a:ext uri="{FF2B5EF4-FFF2-40B4-BE49-F238E27FC236}">
                <a16:creationId xmlns:a16="http://schemas.microsoft.com/office/drawing/2014/main" id="{CE0515D7-BBA1-1725-057E-66B58C81805B}"/>
              </a:ext>
            </a:extLst>
          </p:cNvPr>
          <p:cNvPicPr>
            <a:picLocks noChangeAspect="1"/>
          </p:cNvPicPr>
          <p:nvPr/>
        </p:nvPicPr>
        <p:blipFill>
          <a:blip r:embed="rId4"/>
          <a:stretch>
            <a:fillRect/>
          </a:stretch>
        </p:blipFill>
        <p:spPr>
          <a:xfrm>
            <a:off x="451922" y="3049838"/>
            <a:ext cx="3773796" cy="2072437"/>
          </a:xfrm>
          <a:prstGeom prst="rect">
            <a:avLst/>
          </a:prstGeom>
          <a:ln>
            <a:solidFill>
              <a:schemeClr val="tx1"/>
            </a:solidFill>
          </a:ln>
        </p:spPr>
      </p:pic>
      <p:sp>
        <p:nvSpPr>
          <p:cNvPr id="9" name="TextBox 8">
            <a:extLst>
              <a:ext uri="{FF2B5EF4-FFF2-40B4-BE49-F238E27FC236}">
                <a16:creationId xmlns:a16="http://schemas.microsoft.com/office/drawing/2014/main" id="{3DABB680-25AD-4492-3287-55C30CEA78EB}"/>
              </a:ext>
            </a:extLst>
          </p:cNvPr>
          <p:cNvSpPr txBox="1"/>
          <p:nvPr/>
        </p:nvSpPr>
        <p:spPr>
          <a:xfrm>
            <a:off x="406489" y="2696415"/>
            <a:ext cx="1826141" cy="338554"/>
          </a:xfrm>
          <a:prstGeom prst="rect">
            <a:avLst/>
          </a:prstGeom>
          <a:noFill/>
        </p:spPr>
        <p:txBody>
          <a:bodyPr wrap="none" rtlCol="0">
            <a:spAutoFit/>
          </a:bodyPr>
          <a:lstStyle/>
          <a:p>
            <a:r>
              <a:rPr lang="en-JP" sz="1600"/>
              <a:t>人数管理システム</a:t>
            </a:r>
          </a:p>
        </p:txBody>
      </p:sp>
      <p:sp>
        <p:nvSpPr>
          <p:cNvPr id="3" name="Rounded Rectangle 2">
            <a:extLst>
              <a:ext uri="{FF2B5EF4-FFF2-40B4-BE49-F238E27FC236}">
                <a16:creationId xmlns:a16="http://schemas.microsoft.com/office/drawing/2014/main" id="{919D06AB-97F4-B420-56AA-391ECA2EF080}"/>
              </a:ext>
            </a:extLst>
          </p:cNvPr>
          <p:cNvSpPr/>
          <p:nvPr/>
        </p:nvSpPr>
        <p:spPr>
          <a:xfrm>
            <a:off x="5290734" y="3821114"/>
            <a:ext cx="3305510" cy="55430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600" dirty="0">
                <a:solidFill>
                  <a:schemeClr val="tx1"/>
                </a:solidFill>
              </a:rPr>
              <a:t>常に2人目を到着させない</a:t>
            </a:r>
          </a:p>
        </p:txBody>
      </p:sp>
      <p:sp>
        <p:nvSpPr>
          <p:cNvPr id="14" name="Plus 13">
            <a:extLst>
              <a:ext uri="{FF2B5EF4-FFF2-40B4-BE49-F238E27FC236}">
                <a16:creationId xmlns:a16="http://schemas.microsoft.com/office/drawing/2014/main" id="{F220859E-BA1F-485F-C24F-C685EBF8EECD}"/>
              </a:ext>
            </a:extLst>
          </p:cNvPr>
          <p:cNvSpPr/>
          <p:nvPr/>
        </p:nvSpPr>
        <p:spPr>
          <a:xfrm>
            <a:off x="4322616" y="3668394"/>
            <a:ext cx="859745" cy="859745"/>
          </a:xfrm>
          <a:prstGeom prst="mathPlus">
            <a:avLst>
              <a:gd name="adj1" fmla="val 1799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 name="TextBox 19">
            <a:extLst>
              <a:ext uri="{FF2B5EF4-FFF2-40B4-BE49-F238E27FC236}">
                <a16:creationId xmlns:a16="http://schemas.microsoft.com/office/drawing/2014/main" id="{EB08526E-6D62-D7A4-200A-437DBEFE8926}"/>
              </a:ext>
            </a:extLst>
          </p:cNvPr>
          <p:cNvSpPr txBox="1"/>
          <p:nvPr/>
        </p:nvSpPr>
        <p:spPr>
          <a:xfrm>
            <a:off x="7810767" y="6481742"/>
            <a:ext cx="902811" cy="307777"/>
          </a:xfrm>
          <a:prstGeom prst="rect">
            <a:avLst/>
          </a:prstGeom>
          <a:noFill/>
        </p:spPr>
        <p:txBody>
          <a:bodyPr wrap="none" rtlCol="0">
            <a:spAutoFit/>
          </a:bodyPr>
          <a:lstStyle/>
          <a:p>
            <a:r>
              <a:rPr lang="en-JP">
                <a:solidFill>
                  <a:srgbClr val="F20153"/>
                </a:solidFill>
              </a:rPr>
              <a:t>動作仕様</a:t>
            </a:r>
          </a:p>
        </p:txBody>
      </p:sp>
      <p:sp>
        <p:nvSpPr>
          <p:cNvPr id="21" name="TextBox 20">
            <a:extLst>
              <a:ext uri="{FF2B5EF4-FFF2-40B4-BE49-F238E27FC236}">
                <a16:creationId xmlns:a16="http://schemas.microsoft.com/office/drawing/2014/main" id="{E027AC14-5B7B-146E-4BE4-8D789DB01138}"/>
              </a:ext>
            </a:extLst>
          </p:cNvPr>
          <p:cNvSpPr txBox="1"/>
          <p:nvPr/>
        </p:nvSpPr>
        <p:spPr>
          <a:xfrm>
            <a:off x="5290734" y="3499117"/>
            <a:ext cx="800219" cy="338554"/>
          </a:xfrm>
          <a:prstGeom prst="rect">
            <a:avLst/>
          </a:prstGeom>
          <a:noFill/>
        </p:spPr>
        <p:txBody>
          <a:bodyPr wrap="none" rtlCol="0">
            <a:spAutoFit/>
          </a:bodyPr>
          <a:lstStyle/>
          <a:p>
            <a:r>
              <a:rPr lang="en-JP" sz="1600"/>
              <a:t>安全性</a:t>
            </a:r>
          </a:p>
        </p:txBody>
      </p:sp>
    </p:spTree>
    <p:extLst>
      <p:ext uri="{BB962C8B-B14F-4D97-AF65-F5344CB8AC3E}">
        <p14:creationId xmlns:p14="http://schemas.microsoft.com/office/powerpoint/2010/main" val="1659330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60</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1"/>
            <a:ext cx="8585200" cy="11430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i="0">
                <a:solidFill>
                  <a:schemeClr val="tx2">
                    <a:lumMod val="25000"/>
                  </a:schemeClr>
                </a:solidFill>
                <a:effectLst/>
                <a:latin typeface="Lato" panose="020F0502020204030203" pitchFamily="34" charset="0"/>
                <a:cs typeface="Lato" panose="020F0502020204030203" pitchFamily="34" charset="0"/>
              </a:rPr>
              <a:t>監視モデルの</a:t>
            </a:r>
            <a:r>
              <a:rPr lang="ja-JP" altLang="en-US" sz="2800" b="1" i="0" u="sng">
                <a:solidFill>
                  <a:srgbClr val="FF0000"/>
                </a:solidFill>
                <a:effectLst/>
                <a:latin typeface="Lato" panose="020F0502020204030203" pitchFamily="34" charset="0"/>
                <a:cs typeface="Lato" panose="020F0502020204030203" pitchFamily="34" charset="0"/>
              </a:rPr>
              <a:t>監視対象モデルが部分的</a:t>
            </a:r>
            <a:r>
              <a:rPr lang="ja-JP" altLang="en-US" sz="2800" i="0">
                <a:solidFill>
                  <a:schemeClr val="tx2">
                    <a:lumMod val="25000"/>
                  </a:schemeClr>
                </a:solidFill>
                <a:effectLst/>
                <a:latin typeface="Lato" panose="020F0502020204030203" pitchFamily="34" charset="0"/>
                <a:cs typeface="Lato" panose="020F0502020204030203" pitchFamily="34" charset="0"/>
              </a:rPr>
              <a:t>であるとき，</a:t>
            </a:r>
            <a:br>
              <a:rPr lang="en-US" altLang="ja-JP" sz="2800" i="0" dirty="0">
                <a:solidFill>
                  <a:schemeClr val="tx2">
                    <a:lumMod val="25000"/>
                  </a:schemeClr>
                </a:solidFill>
                <a:effectLst/>
                <a:latin typeface="Lato" panose="020F0502020204030203" pitchFamily="34" charset="0"/>
                <a:cs typeface="Lato" panose="020F0502020204030203" pitchFamily="34" charset="0"/>
              </a:rPr>
            </a:br>
            <a:r>
              <a:rPr lang="ja-JP" altLang="en-US" sz="2800" i="0">
                <a:solidFill>
                  <a:schemeClr val="tx2">
                    <a:lumMod val="25000"/>
                  </a:schemeClr>
                </a:solidFill>
                <a:effectLst/>
                <a:latin typeface="Lato" panose="020F0502020204030203" pitchFamily="34" charset="0"/>
                <a:cs typeface="Lato" panose="020F0502020204030203" pitchFamily="34" charset="0"/>
              </a:rPr>
              <a:t>部分的に安全性の確認ができないか？</a:t>
            </a:r>
          </a:p>
        </p:txBody>
      </p:sp>
      <p:pic>
        <p:nvPicPr>
          <p:cNvPr id="7" name="Picture 6" descr="A diagram of a diagram&#10;&#10;Description automatically generated">
            <a:extLst>
              <a:ext uri="{FF2B5EF4-FFF2-40B4-BE49-F238E27FC236}">
                <a16:creationId xmlns:a16="http://schemas.microsoft.com/office/drawing/2014/main" id="{1A1B7364-581D-A1AE-FCA6-DB3F4C1A6ADE}"/>
              </a:ext>
            </a:extLst>
          </p:cNvPr>
          <p:cNvPicPr>
            <a:picLocks noChangeAspect="1"/>
          </p:cNvPicPr>
          <p:nvPr/>
        </p:nvPicPr>
        <p:blipFill>
          <a:blip r:embed="rId3"/>
          <a:stretch>
            <a:fillRect/>
          </a:stretch>
        </p:blipFill>
        <p:spPr>
          <a:xfrm>
            <a:off x="3131047" y="5171351"/>
            <a:ext cx="5486400" cy="982133"/>
          </a:xfrm>
          <a:prstGeom prst="rect">
            <a:avLst/>
          </a:prstGeom>
          <a:ln w="9525">
            <a:solidFill>
              <a:schemeClr val="tx1"/>
            </a:solidFill>
          </a:ln>
          <a:effectLst/>
        </p:spPr>
      </p:pic>
      <p:pic>
        <p:nvPicPr>
          <p:cNvPr id="8" name="Picture 7" descr="A red and blue circles with arrows&#10;&#10;Description automatically generated">
            <a:extLst>
              <a:ext uri="{FF2B5EF4-FFF2-40B4-BE49-F238E27FC236}">
                <a16:creationId xmlns:a16="http://schemas.microsoft.com/office/drawing/2014/main" id="{69E732FA-27BB-252E-D692-F71B818E37E9}"/>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230400" y="5171350"/>
            <a:ext cx="1197759" cy="652711"/>
          </a:xfrm>
          <a:prstGeom prst="rect">
            <a:avLst/>
          </a:prstGeom>
          <a:ln w="9525">
            <a:solidFill>
              <a:schemeClr val="tx1"/>
            </a:solidFill>
          </a:ln>
          <a:effectLst/>
        </p:spPr>
      </p:pic>
      <p:sp>
        <p:nvSpPr>
          <p:cNvPr id="9" name="TextBox 8">
            <a:extLst>
              <a:ext uri="{FF2B5EF4-FFF2-40B4-BE49-F238E27FC236}">
                <a16:creationId xmlns:a16="http://schemas.microsoft.com/office/drawing/2014/main" id="{D0754CFF-8862-DD23-BF86-A146DCA45A23}"/>
              </a:ext>
            </a:extLst>
          </p:cNvPr>
          <p:cNvSpPr txBox="1"/>
          <p:nvPr/>
        </p:nvSpPr>
        <p:spPr>
          <a:xfrm>
            <a:off x="4884232" y="6167942"/>
            <a:ext cx="1980029" cy="307777"/>
          </a:xfrm>
          <a:prstGeom prst="rect">
            <a:avLst/>
          </a:prstGeom>
          <a:noFill/>
        </p:spPr>
        <p:txBody>
          <a:bodyPr wrap="none" rtlCol="0">
            <a:spAutoFit/>
          </a:bodyPr>
          <a:lstStyle/>
          <a:p>
            <a:r>
              <a:rPr lang="en-JP" dirty="0"/>
              <a:t>人数管理に関わる環境</a:t>
            </a:r>
          </a:p>
        </p:txBody>
      </p:sp>
      <p:sp>
        <p:nvSpPr>
          <p:cNvPr id="10" name="TextBox 9">
            <a:extLst>
              <a:ext uri="{FF2B5EF4-FFF2-40B4-BE49-F238E27FC236}">
                <a16:creationId xmlns:a16="http://schemas.microsoft.com/office/drawing/2014/main" id="{02C48F3C-8447-6794-72F3-B25BDACA6ED1}"/>
              </a:ext>
            </a:extLst>
          </p:cNvPr>
          <p:cNvSpPr txBox="1"/>
          <p:nvPr/>
        </p:nvSpPr>
        <p:spPr>
          <a:xfrm>
            <a:off x="868074" y="5824061"/>
            <a:ext cx="1980029" cy="307777"/>
          </a:xfrm>
          <a:prstGeom prst="rect">
            <a:avLst/>
          </a:prstGeom>
          <a:noFill/>
        </p:spPr>
        <p:txBody>
          <a:bodyPr wrap="none" rtlCol="0">
            <a:spAutoFit/>
          </a:bodyPr>
          <a:lstStyle/>
          <a:p>
            <a:r>
              <a:rPr lang="en-JP" dirty="0"/>
              <a:t>非常検知に関わる環境</a:t>
            </a:r>
          </a:p>
        </p:txBody>
      </p:sp>
      <p:cxnSp>
        <p:nvCxnSpPr>
          <p:cNvPr id="14" name="Curved Connector 13">
            <a:extLst>
              <a:ext uri="{FF2B5EF4-FFF2-40B4-BE49-F238E27FC236}">
                <a16:creationId xmlns:a16="http://schemas.microsoft.com/office/drawing/2014/main" id="{7D69B820-67C7-7553-E5E6-B4B9065DB60A}"/>
              </a:ext>
            </a:extLst>
          </p:cNvPr>
          <p:cNvCxnSpPr>
            <a:cxnSpLocks/>
            <a:endCxn id="7" idx="0"/>
          </p:cNvCxnSpPr>
          <p:nvPr/>
        </p:nvCxnSpPr>
        <p:spPr>
          <a:xfrm rot="16200000" flipH="1">
            <a:off x="4463829" y="3760932"/>
            <a:ext cx="1300005" cy="1520831"/>
          </a:xfrm>
          <a:prstGeom prst="curvedConnector3">
            <a:avLst>
              <a:gd name="adj1" fmla="val 50000"/>
            </a:avLst>
          </a:prstGeom>
          <a:ln w="15875">
            <a:solidFill>
              <a:srgbClr val="F20153"/>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89786207-6610-F550-CA66-2A47185D14F9}"/>
              </a:ext>
            </a:extLst>
          </p:cNvPr>
          <p:cNvCxnSpPr>
            <a:cxnSpLocks/>
            <a:endCxn id="8" idx="0"/>
          </p:cNvCxnSpPr>
          <p:nvPr/>
        </p:nvCxnSpPr>
        <p:spPr>
          <a:xfrm rot="5400000">
            <a:off x="2441346" y="3259280"/>
            <a:ext cx="1300004" cy="2524136"/>
          </a:xfrm>
          <a:prstGeom prst="curvedConnector3">
            <a:avLst>
              <a:gd name="adj1" fmla="val 50000"/>
            </a:avLst>
          </a:prstGeom>
          <a:ln w="15875">
            <a:solidFill>
              <a:schemeClr val="tx2">
                <a:lumMod val="50000"/>
              </a:schemeClr>
            </a:solidFill>
            <a:prstDash val="dash"/>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55E0405-4C9D-E9CC-3554-3D10589D2D87}"/>
              </a:ext>
            </a:extLst>
          </p:cNvPr>
          <p:cNvSpPr txBox="1"/>
          <p:nvPr/>
        </p:nvSpPr>
        <p:spPr>
          <a:xfrm>
            <a:off x="1995027" y="4368724"/>
            <a:ext cx="2159566" cy="307777"/>
          </a:xfrm>
          <a:prstGeom prst="rect">
            <a:avLst/>
          </a:prstGeom>
          <a:solidFill>
            <a:schemeClr val="lt1"/>
          </a:solidFill>
        </p:spPr>
        <p:txBody>
          <a:bodyPr wrap="none" rtlCol="0">
            <a:spAutoFit/>
          </a:bodyPr>
          <a:lstStyle/>
          <a:p>
            <a:r>
              <a:rPr lang="en-JP" dirty="0">
                <a:solidFill>
                  <a:schemeClr val="tx2">
                    <a:lumMod val="50000"/>
                  </a:schemeClr>
                </a:solidFill>
              </a:rPr>
              <a:t>監視対象モデルではない</a:t>
            </a:r>
          </a:p>
        </p:txBody>
      </p:sp>
      <p:sp>
        <p:nvSpPr>
          <p:cNvPr id="21" name="TextBox 20">
            <a:extLst>
              <a:ext uri="{FF2B5EF4-FFF2-40B4-BE49-F238E27FC236}">
                <a16:creationId xmlns:a16="http://schemas.microsoft.com/office/drawing/2014/main" id="{01E13942-EB15-A88D-08F1-CE87E838A118}"/>
              </a:ext>
            </a:extLst>
          </p:cNvPr>
          <p:cNvSpPr txBox="1"/>
          <p:nvPr/>
        </p:nvSpPr>
        <p:spPr>
          <a:xfrm>
            <a:off x="2536839" y="2688001"/>
            <a:ext cx="3595856" cy="307777"/>
          </a:xfrm>
          <a:prstGeom prst="rect">
            <a:avLst/>
          </a:prstGeom>
          <a:noFill/>
        </p:spPr>
        <p:txBody>
          <a:bodyPr wrap="none" rtlCol="0">
            <a:spAutoFit/>
          </a:bodyPr>
          <a:lstStyle/>
          <a:p>
            <a:r>
              <a:rPr lang="en-JP" dirty="0"/>
              <a:t>監視モデル「常に２人目を到着させない」</a:t>
            </a:r>
          </a:p>
        </p:txBody>
      </p:sp>
      <p:sp>
        <p:nvSpPr>
          <p:cNvPr id="22" name="TextBox 21">
            <a:extLst>
              <a:ext uri="{FF2B5EF4-FFF2-40B4-BE49-F238E27FC236}">
                <a16:creationId xmlns:a16="http://schemas.microsoft.com/office/drawing/2014/main" id="{CB92D25D-824B-331C-4273-1A8EFB3C6AA8}"/>
              </a:ext>
            </a:extLst>
          </p:cNvPr>
          <p:cNvSpPr txBox="1"/>
          <p:nvPr/>
        </p:nvSpPr>
        <p:spPr>
          <a:xfrm>
            <a:off x="4552239" y="4457405"/>
            <a:ext cx="1654620" cy="338554"/>
          </a:xfrm>
          <a:prstGeom prst="rect">
            <a:avLst/>
          </a:prstGeom>
          <a:solidFill>
            <a:schemeClr val="lt1"/>
          </a:solidFill>
        </p:spPr>
        <p:txBody>
          <a:bodyPr wrap="none" rtlCol="0">
            <a:spAutoFit/>
          </a:bodyPr>
          <a:lstStyle/>
          <a:p>
            <a:r>
              <a:rPr lang="en-JP" sz="1600" b="1" dirty="0">
                <a:solidFill>
                  <a:srgbClr val="F20153"/>
                </a:solidFill>
              </a:rPr>
              <a:t>監視対象モデル</a:t>
            </a:r>
          </a:p>
        </p:txBody>
      </p:sp>
      <p:sp>
        <p:nvSpPr>
          <p:cNvPr id="26" name="Rounded Rectangular Callout 25">
            <a:extLst>
              <a:ext uri="{FF2B5EF4-FFF2-40B4-BE49-F238E27FC236}">
                <a16:creationId xmlns:a16="http://schemas.microsoft.com/office/drawing/2014/main" id="{49A12F88-5C21-D7BC-6181-51B82A5FD88C}"/>
              </a:ext>
            </a:extLst>
          </p:cNvPr>
          <p:cNvSpPr/>
          <p:nvPr/>
        </p:nvSpPr>
        <p:spPr>
          <a:xfrm>
            <a:off x="7181610" y="4377012"/>
            <a:ext cx="1611983" cy="598978"/>
          </a:xfrm>
          <a:prstGeom prst="wedgeRoundRectCallout">
            <a:avLst>
              <a:gd name="adj1" fmla="val -44810"/>
              <a:gd name="adj2" fmla="val 89255"/>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25000"/>
                  </a:schemeClr>
                </a:solidFill>
              </a:rPr>
              <a:t>arrive.2</a:t>
            </a:r>
            <a:r>
              <a:rPr lang="en-US" dirty="0">
                <a:solidFill>
                  <a:schemeClr val="tx2">
                    <a:lumMod val="25000"/>
                  </a:schemeClr>
                </a:solidFill>
              </a:rPr>
              <a:t>を含む</a:t>
            </a:r>
            <a:endParaRPr lang="en-JP" dirty="0">
              <a:solidFill>
                <a:schemeClr val="tx2">
                  <a:lumMod val="25000"/>
                </a:schemeClr>
              </a:solidFill>
            </a:endParaRPr>
          </a:p>
        </p:txBody>
      </p:sp>
      <p:sp>
        <p:nvSpPr>
          <p:cNvPr id="2" name="Title 1">
            <a:extLst>
              <a:ext uri="{FF2B5EF4-FFF2-40B4-BE49-F238E27FC236}">
                <a16:creationId xmlns:a16="http://schemas.microsoft.com/office/drawing/2014/main" id="{6619E3EC-CA6D-599D-29DD-43AD6C77C2D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アイデア：</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安全性ごとのゲーム空間構築</a:t>
            </a:r>
          </a:p>
        </p:txBody>
      </p:sp>
      <p:sp>
        <p:nvSpPr>
          <p:cNvPr id="15" name="Rounded Rectangular Callout 14">
            <a:extLst>
              <a:ext uri="{FF2B5EF4-FFF2-40B4-BE49-F238E27FC236}">
                <a16:creationId xmlns:a16="http://schemas.microsoft.com/office/drawing/2014/main" id="{3864946A-502B-4068-C542-50B0A082E402}"/>
              </a:ext>
            </a:extLst>
          </p:cNvPr>
          <p:cNvSpPr/>
          <p:nvPr/>
        </p:nvSpPr>
        <p:spPr>
          <a:xfrm>
            <a:off x="5525325" y="3511741"/>
            <a:ext cx="3464645" cy="598978"/>
          </a:xfrm>
          <a:prstGeom prst="wedgeRoundRectCallout">
            <a:avLst>
              <a:gd name="adj1" fmla="val -44810"/>
              <a:gd name="adj2" fmla="val 89255"/>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chemeClr val="bg1"/>
                </a:solidFill>
                <a:latin typeface="Lato" panose="020F0502020204030203" pitchFamily="34" charset="0"/>
                <a:cs typeface="Lato" panose="020F0502020204030203" pitchFamily="34" charset="0"/>
              </a:rPr>
              <a:t>監視対象モデル：</a:t>
            </a:r>
            <a:endParaRPr lang="en-US" altLang="ja-JP" sz="1400" dirty="0">
              <a:solidFill>
                <a:schemeClr val="bg1"/>
              </a:solidFill>
              <a:latin typeface="Lato" panose="020F0502020204030203" pitchFamily="34" charset="0"/>
              <a:cs typeface="Lato" panose="020F0502020204030203" pitchFamily="34" charset="0"/>
            </a:endParaRPr>
          </a:p>
          <a:p>
            <a:r>
              <a:rPr lang="ja-JP" altLang="en-US" sz="1400">
                <a:solidFill>
                  <a:schemeClr val="bg1"/>
                </a:solidFill>
                <a:latin typeface="Lato" panose="020F0502020204030203" pitchFamily="34" charset="0"/>
                <a:cs typeface="Lato" panose="020F0502020204030203" pitchFamily="34" charset="0"/>
              </a:rPr>
              <a:t>監視モデルの事象が含まれる環境モデル</a:t>
            </a:r>
            <a:endParaRPr lang="en-US" altLang="ja-JP" sz="1400" i="0" dirty="0">
              <a:solidFill>
                <a:schemeClr val="bg1"/>
              </a:solidFill>
              <a:effectLst/>
              <a:latin typeface="Lato" panose="020F0502020204030203" pitchFamily="34" charset="0"/>
              <a:cs typeface="Lato" panose="020F0502020204030203" pitchFamily="34" charset="0"/>
            </a:endParaRPr>
          </a:p>
        </p:txBody>
      </p:sp>
      <p:pic>
        <p:nvPicPr>
          <p:cNvPr id="3" name="Picture 2" descr="A yellow circle with black circles and black arrows&#10;&#10;Description automatically generated">
            <a:extLst>
              <a:ext uri="{FF2B5EF4-FFF2-40B4-BE49-F238E27FC236}">
                <a16:creationId xmlns:a16="http://schemas.microsoft.com/office/drawing/2014/main" id="{0538B483-AEAF-E2C9-B903-36D8B627E2E2}"/>
              </a:ext>
            </a:extLst>
          </p:cNvPr>
          <p:cNvPicPr>
            <a:picLocks noChangeAspect="1"/>
          </p:cNvPicPr>
          <p:nvPr/>
        </p:nvPicPr>
        <p:blipFill rotWithShape="1">
          <a:blip r:embed="rId6"/>
          <a:srcRect b="12181"/>
          <a:stretch/>
        </p:blipFill>
        <p:spPr>
          <a:xfrm>
            <a:off x="3246935" y="2951376"/>
            <a:ext cx="2212959" cy="850237"/>
          </a:xfrm>
          <a:prstGeom prst="rect">
            <a:avLst/>
          </a:prstGeom>
          <a:ln>
            <a:noFill/>
          </a:ln>
        </p:spPr>
      </p:pic>
      <p:sp>
        <p:nvSpPr>
          <p:cNvPr id="12" name="TextBox 11">
            <a:extLst>
              <a:ext uri="{FF2B5EF4-FFF2-40B4-BE49-F238E27FC236}">
                <a16:creationId xmlns:a16="http://schemas.microsoft.com/office/drawing/2014/main" id="{EAC994E5-F57F-877F-91A3-ACB26DF84F2E}"/>
              </a:ext>
            </a:extLst>
          </p:cNvPr>
          <p:cNvSpPr txBox="1"/>
          <p:nvPr/>
        </p:nvSpPr>
        <p:spPr>
          <a:xfrm>
            <a:off x="3038538" y="4871862"/>
            <a:ext cx="742511" cy="307777"/>
          </a:xfrm>
          <a:prstGeom prst="rect">
            <a:avLst/>
          </a:prstGeom>
          <a:noFill/>
        </p:spPr>
        <p:txBody>
          <a:bodyPr wrap="none" rtlCol="0">
            <a:spAutoFit/>
          </a:bodyPr>
          <a:lstStyle/>
          <a:p>
            <a:r>
              <a:rPr lang="en-JP" b="1"/>
              <a:t>ROOM</a:t>
            </a:r>
          </a:p>
        </p:txBody>
      </p:sp>
      <p:sp>
        <p:nvSpPr>
          <p:cNvPr id="13" name="TextBox 12">
            <a:extLst>
              <a:ext uri="{FF2B5EF4-FFF2-40B4-BE49-F238E27FC236}">
                <a16:creationId xmlns:a16="http://schemas.microsoft.com/office/drawing/2014/main" id="{6610888A-3114-2941-58F1-D1C2B45C02B0}"/>
              </a:ext>
            </a:extLst>
          </p:cNvPr>
          <p:cNvSpPr txBox="1"/>
          <p:nvPr/>
        </p:nvSpPr>
        <p:spPr>
          <a:xfrm>
            <a:off x="1108514" y="4904831"/>
            <a:ext cx="782587" cy="307777"/>
          </a:xfrm>
          <a:prstGeom prst="rect">
            <a:avLst/>
          </a:prstGeom>
          <a:noFill/>
        </p:spPr>
        <p:txBody>
          <a:bodyPr wrap="none" rtlCol="0">
            <a:spAutoFit/>
          </a:bodyPr>
          <a:lstStyle/>
          <a:p>
            <a:r>
              <a:rPr lang="en-JP" b="1"/>
              <a:t>ALERT</a:t>
            </a:r>
          </a:p>
        </p:txBody>
      </p:sp>
      <p:sp>
        <p:nvSpPr>
          <p:cNvPr id="27" name="Rounded Rectangular Callout 26">
            <a:extLst>
              <a:ext uri="{FF2B5EF4-FFF2-40B4-BE49-F238E27FC236}">
                <a16:creationId xmlns:a16="http://schemas.microsoft.com/office/drawing/2014/main" id="{F933D886-FACB-52C8-F985-58B6A2E5A0EE}"/>
              </a:ext>
            </a:extLst>
          </p:cNvPr>
          <p:cNvSpPr/>
          <p:nvPr/>
        </p:nvSpPr>
        <p:spPr>
          <a:xfrm>
            <a:off x="134271" y="4089670"/>
            <a:ext cx="1723817" cy="598978"/>
          </a:xfrm>
          <a:prstGeom prst="wedgeRoundRectCallout">
            <a:avLst>
              <a:gd name="adj1" fmla="val 30017"/>
              <a:gd name="adj2" fmla="val 85250"/>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lumMod val="25000"/>
                  </a:schemeClr>
                </a:solidFill>
              </a:rPr>
              <a:t>監視モデルの事象を含まない</a:t>
            </a:r>
            <a:endParaRPr lang="en-JP" dirty="0">
              <a:solidFill>
                <a:schemeClr val="tx2">
                  <a:lumMod val="25000"/>
                </a:schemeClr>
              </a:solidFill>
            </a:endParaRPr>
          </a:p>
        </p:txBody>
      </p:sp>
    </p:spTree>
    <p:extLst>
      <p:ext uri="{BB962C8B-B14F-4D97-AF65-F5344CB8AC3E}">
        <p14:creationId xmlns:p14="http://schemas.microsoft.com/office/powerpoint/2010/main" val="2128952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61</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58586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Lato" panose="020F0502020204030203" pitchFamily="34" charset="0"/>
                <a:cs typeface="Lato" panose="020F0502020204030203" pitchFamily="34" charset="0"/>
              </a:rPr>
              <a:t>監視モデルごとに最小ゲーム空間で</a:t>
            </a:r>
            <a:r>
              <a:rPr lang="ja-JP" altLang="en-US" sz="2400">
                <a:solidFill>
                  <a:schemeClr val="tx2">
                    <a:lumMod val="25000"/>
                  </a:schemeClr>
                </a:solidFill>
                <a:latin typeface="Lato" panose="020F0502020204030203" pitchFamily="34" charset="0"/>
                <a:cs typeface="Lato" panose="020F0502020204030203" pitchFamily="34" charset="0"/>
              </a:rPr>
              <a:t>制御器合成</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→安全性に関係のない環境モデルは省いてゲーム空間構築</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アイデア：</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安全性ごとのゲーム空間構築</a:t>
            </a:r>
          </a:p>
        </p:txBody>
      </p:sp>
      <p:sp>
        <p:nvSpPr>
          <p:cNvPr id="2" name="Chevron 1">
            <a:extLst>
              <a:ext uri="{FF2B5EF4-FFF2-40B4-BE49-F238E27FC236}">
                <a16:creationId xmlns:a16="http://schemas.microsoft.com/office/drawing/2014/main" id="{2543C9B2-F605-0D85-D048-03B6E6019E7D}"/>
              </a:ext>
            </a:extLst>
          </p:cNvPr>
          <p:cNvSpPr/>
          <p:nvPr/>
        </p:nvSpPr>
        <p:spPr>
          <a:xfrm>
            <a:off x="5134974" y="3726721"/>
            <a:ext cx="1120247"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離散制御器</a:t>
            </a:r>
          </a:p>
          <a:p>
            <a:pPr algn="ctr"/>
            <a:r>
              <a:rPr lang="en-JP" sz="1200" dirty="0">
                <a:solidFill>
                  <a:schemeClr val="bg1"/>
                </a:solidFill>
              </a:rPr>
              <a:t>合成</a:t>
            </a:r>
          </a:p>
        </p:txBody>
      </p:sp>
      <p:sp>
        <p:nvSpPr>
          <p:cNvPr id="9" name="Chevron 8">
            <a:extLst>
              <a:ext uri="{FF2B5EF4-FFF2-40B4-BE49-F238E27FC236}">
                <a16:creationId xmlns:a16="http://schemas.microsoft.com/office/drawing/2014/main" id="{A170F7F4-1ECB-2C1D-9204-9A7D2A2BBB18}"/>
              </a:ext>
            </a:extLst>
          </p:cNvPr>
          <p:cNvSpPr/>
          <p:nvPr/>
        </p:nvSpPr>
        <p:spPr>
          <a:xfrm>
            <a:off x="5426624" y="5806350"/>
            <a:ext cx="828597"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0" name="Elbow Connector 9">
            <a:extLst>
              <a:ext uri="{FF2B5EF4-FFF2-40B4-BE49-F238E27FC236}">
                <a16:creationId xmlns:a16="http://schemas.microsoft.com/office/drawing/2014/main" id="{7D2014A9-4936-EBF7-1166-DEA764BAC360}"/>
              </a:ext>
            </a:extLst>
          </p:cNvPr>
          <p:cNvCxnSpPr>
            <a:cxnSpLocks/>
            <a:stCxn id="37" idx="3"/>
            <a:endCxn id="2" idx="1"/>
          </p:cNvCxnSpPr>
          <p:nvPr/>
        </p:nvCxnSpPr>
        <p:spPr>
          <a:xfrm>
            <a:off x="4829376" y="3778060"/>
            <a:ext cx="391505" cy="2389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9839C2FC-5551-A90F-D345-F157B8AE4E09}"/>
              </a:ext>
            </a:extLst>
          </p:cNvPr>
          <p:cNvCxnSpPr>
            <a:cxnSpLocks/>
            <a:stCxn id="27" idx="3"/>
            <a:endCxn id="2" idx="1"/>
          </p:cNvCxnSpPr>
          <p:nvPr/>
        </p:nvCxnSpPr>
        <p:spPr>
          <a:xfrm flipV="1">
            <a:off x="4834644" y="4017005"/>
            <a:ext cx="386237" cy="19952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D54FC49-85CC-4ED6-6D07-7FF0DEEACAC9}"/>
              </a:ext>
            </a:extLst>
          </p:cNvPr>
          <p:cNvPicPr>
            <a:picLocks noChangeAspect="1"/>
          </p:cNvPicPr>
          <p:nvPr/>
        </p:nvPicPr>
        <p:blipFill>
          <a:blip r:embed="rId3"/>
          <a:stretch>
            <a:fillRect/>
          </a:stretch>
        </p:blipFill>
        <p:spPr>
          <a:xfrm>
            <a:off x="6402071" y="3699414"/>
            <a:ext cx="2307671" cy="635181"/>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330E9436-3897-6A2C-746B-27847A7BE1B5}"/>
              </a:ext>
            </a:extLst>
          </p:cNvPr>
          <p:cNvCxnSpPr>
            <a:cxnSpLocks/>
            <a:stCxn id="2" idx="3"/>
            <a:endCxn id="12" idx="1"/>
          </p:cNvCxnSpPr>
          <p:nvPr/>
        </p:nvCxnSpPr>
        <p:spPr>
          <a:xfrm>
            <a:off x="6255221" y="4017005"/>
            <a:ext cx="146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5439687C-CC75-27AB-18C9-5BF869A818E5}"/>
              </a:ext>
            </a:extLst>
          </p:cNvPr>
          <p:cNvCxnSpPr>
            <a:cxnSpLocks/>
            <a:stCxn id="12" idx="2"/>
            <a:endCxn id="9" idx="1"/>
          </p:cNvCxnSpPr>
          <p:nvPr/>
        </p:nvCxnSpPr>
        <p:spPr>
          <a:xfrm rot="5400000">
            <a:off x="5653200" y="4193926"/>
            <a:ext cx="1762039" cy="2043376"/>
          </a:xfrm>
          <a:prstGeom prst="bentConnector4">
            <a:avLst>
              <a:gd name="adj1" fmla="val 27318"/>
              <a:gd name="adj2" fmla="val 1111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CA1C88-30D0-00ED-593C-D5A1472AC2E9}"/>
              </a:ext>
            </a:extLst>
          </p:cNvPr>
          <p:cNvCxnSpPr>
            <a:cxnSpLocks/>
            <a:stCxn id="9" idx="3"/>
            <a:endCxn id="17" idx="1"/>
          </p:cNvCxnSpPr>
          <p:nvPr/>
        </p:nvCxnSpPr>
        <p:spPr>
          <a:xfrm flipV="1">
            <a:off x="6255221" y="6086006"/>
            <a:ext cx="482210" cy="106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139E0FC-4DE7-6D04-4E2A-53EDFC73FEE4}"/>
              </a:ext>
            </a:extLst>
          </p:cNvPr>
          <p:cNvPicPr>
            <a:picLocks noChangeAspect="1"/>
          </p:cNvPicPr>
          <p:nvPr/>
        </p:nvPicPr>
        <p:blipFill>
          <a:blip r:embed="rId4"/>
          <a:stretch>
            <a:fillRect/>
          </a:stretch>
        </p:blipFill>
        <p:spPr>
          <a:xfrm>
            <a:off x="6737431" y="5386064"/>
            <a:ext cx="2105843" cy="1399884"/>
          </a:xfrm>
          <a:prstGeom prst="rect">
            <a:avLst/>
          </a:prstGeom>
        </p:spPr>
      </p:pic>
      <p:sp>
        <p:nvSpPr>
          <p:cNvPr id="18" name="Rounded Rectangular Callout 17">
            <a:extLst>
              <a:ext uri="{FF2B5EF4-FFF2-40B4-BE49-F238E27FC236}">
                <a16:creationId xmlns:a16="http://schemas.microsoft.com/office/drawing/2014/main" id="{56A17565-20F0-B3A0-4724-850FC8505C75}"/>
              </a:ext>
            </a:extLst>
          </p:cNvPr>
          <p:cNvSpPr/>
          <p:nvPr/>
        </p:nvSpPr>
        <p:spPr>
          <a:xfrm>
            <a:off x="4530636" y="2999484"/>
            <a:ext cx="2307671" cy="534419"/>
          </a:xfrm>
          <a:prstGeom prst="wedgeRoundRectCallout">
            <a:avLst>
              <a:gd name="adj1" fmla="val 147"/>
              <a:gd name="adj2" fmla="val 98946"/>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ALERT</a:t>
            </a:r>
            <a:r>
              <a:rPr lang="en-JP" sz="1200" dirty="0">
                <a:solidFill>
                  <a:schemeClr val="bg1"/>
                </a:solidFill>
              </a:rPr>
              <a:t>が考慮されない</a:t>
            </a:r>
          </a:p>
          <a:p>
            <a:pPr algn="ctr"/>
            <a:r>
              <a:rPr lang="en-JP" sz="1200" dirty="0">
                <a:solidFill>
                  <a:schemeClr val="bg1"/>
                </a:solidFill>
              </a:rPr>
              <a:t>ゲーム空間で</a:t>
            </a:r>
            <a:r>
              <a:rPr lang="en-JP" sz="1200" b="1" dirty="0">
                <a:solidFill>
                  <a:schemeClr val="bg1"/>
                </a:solidFill>
              </a:rPr>
              <a:t>SAFETY</a:t>
            </a:r>
            <a:r>
              <a:rPr lang="en-JP" sz="1200" dirty="0">
                <a:solidFill>
                  <a:schemeClr val="bg1"/>
                </a:solidFill>
              </a:rPr>
              <a:t>を分析</a:t>
            </a:r>
          </a:p>
        </p:txBody>
      </p:sp>
      <p:sp>
        <p:nvSpPr>
          <p:cNvPr id="19" name="TextBox 18">
            <a:extLst>
              <a:ext uri="{FF2B5EF4-FFF2-40B4-BE49-F238E27FC236}">
                <a16:creationId xmlns:a16="http://schemas.microsoft.com/office/drawing/2014/main" id="{A4285914-A2DF-B5AE-DFFA-1AB219BB1F3A}"/>
              </a:ext>
            </a:extLst>
          </p:cNvPr>
          <p:cNvSpPr txBox="1"/>
          <p:nvPr/>
        </p:nvSpPr>
        <p:spPr>
          <a:xfrm>
            <a:off x="7223410" y="3246420"/>
            <a:ext cx="1590500" cy="430887"/>
          </a:xfrm>
          <a:prstGeom prst="rect">
            <a:avLst/>
          </a:prstGeom>
          <a:noFill/>
        </p:spPr>
        <p:txBody>
          <a:bodyPr wrap="none" rtlCol="0">
            <a:spAutoFit/>
          </a:bodyPr>
          <a:lstStyle/>
          <a:p>
            <a:r>
              <a:rPr lang="en-JP" sz="1100" b="1" dirty="0"/>
              <a:t>SAFETY</a:t>
            </a:r>
            <a:r>
              <a:rPr lang="en-JP" sz="1100" dirty="0"/>
              <a:t>が保証された</a:t>
            </a:r>
          </a:p>
          <a:p>
            <a:r>
              <a:rPr lang="en-JP" sz="1100" b="1" dirty="0"/>
              <a:t>ROOM</a:t>
            </a:r>
            <a:r>
              <a:rPr lang="en-JP" sz="1100" dirty="0"/>
              <a:t>の振る舞い</a:t>
            </a:r>
          </a:p>
        </p:txBody>
      </p:sp>
      <p:sp>
        <p:nvSpPr>
          <p:cNvPr id="23" name="TextBox 22">
            <a:extLst>
              <a:ext uri="{FF2B5EF4-FFF2-40B4-BE49-F238E27FC236}">
                <a16:creationId xmlns:a16="http://schemas.microsoft.com/office/drawing/2014/main" id="{DE493572-675C-A5E2-0176-A40FD409519A}"/>
              </a:ext>
            </a:extLst>
          </p:cNvPr>
          <p:cNvSpPr txBox="1"/>
          <p:nvPr/>
        </p:nvSpPr>
        <p:spPr>
          <a:xfrm>
            <a:off x="6774700" y="4862802"/>
            <a:ext cx="1959471" cy="600164"/>
          </a:xfrm>
          <a:prstGeom prst="rect">
            <a:avLst/>
          </a:prstGeom>
          <a:noFill/>
        </p:spPr>
        <p:txBody>
          <a:bodyPr wrap="square" rtlCol="0">
            <a:spAutoFit/>
          </a:bodyPr>
          <a:lstStyle/>
          <a:p>
            <a:r>
              <a:rPr lang="en-JP" sz="1100" b="1" dirty="0"/>
              <a:t>SAFETY</a:t>
            </a:r>
            <a:r>
              <a:rPr lang="en-JP" sz="1100" dirty="0"/>
              <a:t>が保証された</a:t>
            </a:r>
          </a:p>
          <a:p>
            <a:r>
              <a:rPr lang="en-JP" sz="1100" b="1" dirty="0"/>
              <a:t>ROOMとALERT</a:t>
            </a:r>
            <a:r>
              <a:rPr lang="en-JP" sz="1100" dirty="0"/>
              <a:t>の振る舞い</a:t>
            </a:r>
          </a:p>
          <a:p>
            <a:r>
              <a:rPr lang="en-JP" sz="1100" dirty="0"/>
              <a:t>＝システムの制御器</a:t>
            </a:r>
          </a:p>
        </p:txBody>
      </p:sp>
      <p:sp>
        <p:nvSpPr>
          <p:cNvPr id="24" name="Rounded Rectangle 23">
            <a:extLst>
              <a:ext uri="{FF2B5EF4-FFF2-40B4-BE49-F238E27FC236}">
                <a16:creationId xmlns:a16="http://schemas.microsoft.com/office/drawing/2014/main" id="{D304876E-EB9A-7C93-CB0C-7AE089FEEE41}"/>
              </a:ext>
            </a:extLst>
          </p:cNvPr>
          <p:cNvSpPr/>
          <p:nvPr/>
        </p:nvSpPr>
        <p:spPr>
          <a:xfrm>
            <a:off x="3676456" y="2827892"/>
            <a:ext cx="5269583" cy="1814859"/>
          </a:xfrm>
          <a:prstGeom prst="roundRect">
            <a:avLst>
              <a:gd name="adj" fmla="val 11473"/>
            </a:avLst>
          </a:prstGeom>
          <a:noFill/>
          <a:ln w="50800">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 name="TextBox 24">
            <a:extLst>
              <a:ext uri="{FF2B5EF4-FFF2-40B4-BE49-F238E27FC236}">
                <a16:creationId xmlns:a16="http://schemas.microsoft.com/office/drawing/2014/main" id="{0D3B4BF3-0C1E-806C-8E2B-32DC2EFEE118}"/>
              </a:ext>
            </a:extLst>
          </p:cNvPr>
          <p:cNvSpPr txBox="1"/>
          <p:nvPr/>
        </p:nvSpPr>
        <p:spPr>
          <a:xfrm>
            <a:off x="3784693" y="2514138"/>
            <a:ext cx="3817071" cy="307777"/>
          </a:xfrm>
          <a:prstGeom prst="rect">
            <a:avLst/>
          </a:prstGeom>
          <a:noFill/>
        </p:spPr>
        <p:txBody>
          <a:bodyPr wrap="none" rtlCol="0">
            <a:spAutoFit/>
          </a:bodyPr>
          <a:lstStyle/>
          <a:p>
            <a:r>
              <a:rPr lang="en-JP" b="1" dirty="0">
                <a:solidFill>
                  <a:srgbClr val="F20153"/>
                </a:solidFill>
              </a:rPr>
              <a:t>人数管理に関する安全性（SAFETY）の保証</a:t>
            </a:r>
          </a:p>
        </p:txBody>
      </p:sp>
      <p:sp>
        <p:nvSpPr>
          <p:cNvPr id="37" name="Rounded Rectangle 36">
            <a:extLst>
              <a:ext uri="{FF2B5EF4-FFF2-40B4-BE49-F238E27FC236}">
                <a16:creationId xmlns:a16="http://schemas.microsoft.com/office/drawing/2014/main" id="{53C771C6-CB24-2B97-D71B-6A7AB24B7E20}"/>
              </a:ext>
            </a:extLst>
          </p:cNvPr>
          <p:cNvSpPr/>
          <p:nvPr/>
        </p:nvSpPr>
        <p:spPr>
          <a:xfrm>
            <a:off x="3828608" y="3605555"/>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ROOM</a:t>
            </a:r>
            <a:endParaRPr lang="en-JP" sz="1000" dirty="0">
              <a:solidFill>
                <a:schemeClr val="tx1"/>
              </a:solidFill>
            </a:endParaRPr>
          </a:p>
        </p:txBody>
      </p:sp>
      <p:sp>
        <p:nvSpPr>
          <p:cNvPr id="38" name="Rounded Rectangle 37">
            <a:extLst>
              <a:ext uri="{FF2B5EF4-FFF2-40B4-BE49-F238E27FC236}">
                <a16:creationId xmlns:a16="http://schemas.microsoft.com/office/drawing/2014/main" id="{BAAB1D30-B837-9103-D9B0-7CC729FC4B66}"/>
              </a:ext>
            </a:extLst>
          </p:cNvPr>
          <p:cNvSpPr/>
          <p:nvPr/>
        </p:nvSpPr>
        <p:spPr>
          <a:xfrm>
            <a:off x="3812666" y="5924129"/>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ALERT</a:t>
            </a:r>
            <a:endParaRPr lang="en-JP" sz="1000" dirty="0">
              <a:solidFill>
                <a:schemeClr val="tx1"/>
              </a:solidFill>
            </a:endParaRPr>
          </a:p>
        </p:txBody>
      </p:sp>
      <p:sp>
        <p:nvSpPr>
          <p:cNvPr id="27" name="Rounded Rectangle 26">
            <a:extLst>
              <a:ext uri="{FF2B5EF4-FFF2-40B4-BE49-F238E27FC236}">
                <a16:creationId xmlns:a16="http://schemas.microsoft.com/office/drawing/2014/main" id="{8AEF1ADA-2522-D539-DA77-BD488D4B486A}"/>
              </a:ext>
            </a:extLst>
          </p:cNvPr>
          <p:cNvSpPr/>
          <p:nvPr/>
        </p:nvSpPr>
        <p:spPr>
          <a:xfrm>
            <a:off x="3833136" y="404402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SAFETY</a:t>
            </a:r>
            <a:endParaRPr lang="en-JP" sz="1000" dirty="0">
              <a:solidFill>
                <a:schemeClr val="tx1"/>
              </a:solidFill>
            </a:endParaRPr>
          </a:p>
        </p:txBody>
      </p:sp>
      <p:grpSp>
        <p:nvGrpSpPr>
          <p:cNvPr id="42" name="Group 41">
            <a:extLst>
              <a:ext uri="{FF2B5EF4-FFF2-40B4-BE49-F238E27FC236}">
                <a16:creationId xmlns:a16="http://schemas.microsoft.com/office/drawing/2014/main" id="{D1AC9C0A-A791-A78F-7DBB-A0A9F863CC18}"/>
              </a:ext>
            </a:extLst>
          </p:cNvPr>
          <p:cNvGrpSpPr/>
          <p:nvPr/>
        </p:nvGrpSpPr>
        <p:grpSpPr>
          <a:xfrm>
            <a:off x="987133" y="5444112"/>
            <a:ext cx="2641603" cy="1048739"/>
            <a:chOff x="558798" y="4591077"/>
            <a:chExt cx="2641603" cy="1048739"/>
          </a:xfrm>
        </p:grpSpPr>
        <p:sp>
          <p:nvSpPr>
            <p:cNvPr id="29" name="Rounded Rectangular Callout 28">
              <a:extLst>
                <a:ext uri="{FF2B5EF4-FFF2-40B4-BE49-F238E27FC236}">
                  <a16:creationId xmlns:a16="http://schemas.microsoft.com/office/drawing/2014/main" id="{5D75AFBC-2AA9-E5F8-3156-302EDF4995BF}"/>
                </a:ext>
              </a:extLst>
            </p:cNvPr>
            <p:cNvSpPr/>
            <p:nvPr/>
          </p:nvSpPr>
          <p:spPr>
            <a:xfrm>
              <a:off x="558798" y="4591077"/>
              <a:ext cx="2641603" cy="1048739"/>
            </a:xfrm>
            <a:prstGeom prst="wedgeRoundRectCallout">
              <a:avLst>
                <a:gd name="adj1" fmla="val 58968"/>
                <a:gd name="adj2" fmla="val 6784"/>
                <a:gd name="adj3" fmla="val 16667"/>
              </a:avLst>
            </a:prstGeom>
            <a:solidFill>
              <a:schemeClr val="l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100" dirty="0">
                  <a:solidFill>
                    <a:schemeClr val="tx2">
                      <a:lumMod val="25000"/>
                    </a:schemeClr>
                  </a:solidFill>
                </a:rPr>
                <a:t>安全性(人数管理)に関わらない環境</a:t>
              </a:r>
            </a:p>
            <a:p>
              <a:pPr algn="ctr"/>
              <a:endParaRPr lang="en-JP" sz="1200" dirty="0">
                <a:solidFill>
                  <a:schemeClr val="tx2">
                    <a:lumMod val="25000"/>
                  </a:schemeClr>
                </a:solidFill>
              </a:endParaRPr>
            </a:p>
          </p:txBody>
        </p:sp>
        <p:pic>
          <p:nvPicPr>
            <p:cNvPr id="41" name="Picture 40">
              <a:extLst>
                <a:ext uri="{FF2B5EF4-FFF2-40B4-BE49-F238E27FC236}">
                  <a16:creationId xmlns:a16="http://schemas.microsoft.com/office/drawing/2014/main" id="{93A049C5-5C1F-D8D7-74E5-71AC17179B03}"/>
                </a:ext>
              </a:extLst>
            </p:cNvPr>
            <p:cNvPicPr>
              <a:picLocks noChangeAspect="1"/>
            </p:cNvPicPr>
            <p:nvPr/>
          </p:nvPicPr>
          <p:blipFill>
            <a:blip r:embed="rId5"/>
            <a:stretch>
              <a:fillRect/>
            </a:stretch>
          </p:blipFill>
          <p:spPr>
            <a:xfrm>
              <a:off x="1738063" y="4948750"/>
              <a:ext cx="1122431" cy="613288"/>
            </a:xfrm>
            <a:prstGeom prst="rect">
              <a:avLst/>
            </a:prstGeom>
            <a:ln>
              <a:noFill/>
            </a:ln>
          </p:spPr>
        </p:pic>
      </p:grpSp>
      <p:sp>
        <p:nvSpPr>
          <p:cNvPr id="45" name="Rounded Rectangular Callout 44">
            <a:extLst>
              <a:ext uri="{FF2B5EF4-FFF2-40B4-BE49-F238E27FC236}">
                <a16:creationId xmlns:a16="http://schemas.microsoft.com/office/drawing/2014/main" id="{4F8D3042-6175-3FDA-A80D-268858AFF5C8}"/>
              </a:ext>
            </a:extLst>
          </p:cNvPr>
          <p:cNvSpPr/>
          <p:nvPr/>
        </p:nvSpPr>
        <p:spPr>
          <a:xfrm>
            <a:off x="190461" y="2581196"/>
            <a:ext cx="3362254" cy="2129771"/>
          </a:xfrm>
          <a:prstGeom prst="wedgeRoundRectCallout">
            <a:avLst>
              <a:gd name="adj1" fmla="val 55830"/>
              <a:gd name="adj2" fmla="val 7395"/>
              <a:gd name="adj3" fmla="val 16667"/>
            </a:avLst>
          </a:prstGeom>
          <a:solidFill>
            <a:schemeClr val="lt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solidFill>
                  <a:schemeClr val="tx2">
                    <a:lumMod val="25000"/>
                  </a:schemeClr>
                </a:solidFill>
              </a:rPr>
              <a:t>安全性(人数管理)と関わる環境</a:t>
            </a:r>
          </a:p>
          <a:p>
            <a:pPr algn="ctr"/>
            <a:endParaRPr lang="en-JP" sz="1200" dirty="0">
              <a:solidFill>
                <a:schemeClr val="tx2">
                  <a:lumMod val="25000"/>
                </a:schemeClr>
              </a:solidFill>
            </a:endParaRPr>
          </a:p>
        </p:txBody>
      </p:sp>
      <p:pic>
        <p:nvPicPr>
          <p:cNvPr id="46" name="Picture 45">
            <a:extLst>
              <a:ext uri="{FF2B5EF4-FFF2-40B4-BE49-F238E27FC236}">
                <a16:creationId xmlns:a16="http://schemas.microsoft.com/office/drawing/2014/main" id="{DFBD3753-E1A3-E880-6ADA-3EEDF0A8ECEE}"/>
              </a:ext>
            </a:extLst>
          </p:cNvPr>
          <p:cNvPicPr>
            <a:picLocks noChangeAspect="1"/>
          </p:cNvPicPr>
          <p:nvPr/>
        </p:nvPicPr>
        <p:blipFill>
          <a:blip r:embed="rId6"/>
          <a:stretch>
            <a:fillRect/>
          </a:stretch>
        </p:blipFill>
        <p:spPr>
          <a:xfrm>
            <a:off x="265712" y="3934819"/>
            <a:ext cx="3239868" cy="561476"/>
          </a:xfrm>
          <a:prstGeom prst="rect">
            <a:avLst/>
          </a:prstGeom>
          <a:ln>
            <a:noFill/>
          </a:ln>
        </p:spPr>
      </p:pic>
      <p:pic>
        <p:nvPicPr>
          <p:cNvPr id="47" name="Picture 46" descr="A yellow circle with black circles and black arrows&#10;&#10;Description automatically generated">
            <a:extLst>
              <a:ext uri="{FF2B5EF4-FFF2-40B4-BE49-F238E27FC236}">
                <a16:creationId xmlns:a16="http://schemas.microsoft.com/office/drawing/2014/main" id="{9C0B1552-C724-58CD-1076-E52DFBA7E789}"/>
              </a:ext>
            </a:extLst>
          </p:cNvPr>
          <p:cNvPicPr>
            <a:picLocks noChangeAspect="1"/>
          </p:cNvPicPr>
          <p:nvPr/>
        </p:nvPicPr>
        <p:blipFill>
          <a:blip r:embed="rId7"/>
          <a:stretch>
            <a:fillRect/>
          </a:stretch>
        </p:blipFill>
        <p:spPr>
          <a:xfrm>
            <a:off x="1702807" y="3069837"/>
            <a:ext cx="1031690" cy="451365"/>
          </a:xfrm>
          <a:prstGeom prst="rect">
            <a:avLst/>
          </a:prstGeom>
        </p:spPr>
      </p:pic>
      <p:sp>
        <p:nvSpPr>
          <p:cNvPr id="48" name="TextBox 47">
            <a:extLst>
              <a:ext uri="{FF2B5EF4-FFF2-40B4-BE49-F238E27FC236}">
                <a16:creationId xmlns:a16="http://schemas.microsoft.com/office/drawing/2014/main" id="{6E1D51C6-36F3-45B9-7E11-B838068F4AED}"/>
              </a:ext>
            </a:extLst>
          </p:cNvPr>
          <p:cNvSpPr txBox="1"/>
          <p:nvPr/>
        </p:nvSpPr>
        <p:spPr>
          <a:xfrm>
            <a:off x="256285" y="3634781"/>
            <a:ext cx="742511" cy="307777"/>
          </a:xfrm>
          <a:prstGeom prst="rect">
            <a:avLst/>
          </a:prstGeom>
          <a:noFill/>
        </p:spPr>
        <p:txBody>
          <a:bodyPr wrap="none" rtlCol="0">
            <a:spAutoFit/>
          </a:bodyPr>
          <a:lstStyle/>
          <a:p>
            <a:r>
              <a:rPr lang="en-JP" b="1" dirty="0"/>
              <a:t>ROOM</a:t>
            </a:r>
          </a:p>
        </p:txBody>
      </p:sp>
      <p:sp>
        <p:nvSpPr>
          <p:cNvPr id="49" name="TextBox 48">
            <a:extLst>
              <a:ext uri="{FF2B5EF4-FFF2-40B4-BE49-F238E27FC236}">
                <a16:creationId xmlns:a16="http://schemas.microsoft.com/office/drawing/2014/main" id="{E8C6C188-C0E8-5C1D-C506-7F06688C1732}"/>
              </a:ext>
            </a:extLst>
          </p:cNvPr>
          <p:cNvSpPr txBox="1"/>
          <p:nvPr/>
        </p:nvSpPr>
        <p:spPr>
          <a:xfrm>
            <a:off x="830336" y="3131723"/>
            <a:ext cx="893193" cy="307777"/>
          </a:xfrm>
          <a:prstGeom prst="rect">
            <a:avLst/>
          </a:prstGeom>
          <a:noFill/>
        </p:spPr>
        <p:txBody>
          <a:bodyPr wrap="none" rtlCol="0">
            <a:spAutoFit/>
          </a:bodyPr>
          <a:lstStyle/>
          <a:p>
            <a:r>
              <a:rPr lang="en-JP" b="1" dirty="0"/>
              <a:t>SAFETY</a:t>
            </a:r>
          </a:p>
        </p:txBody>
      </p:sp>
      <p:sp>
        <p:nvSpPr>
          <p:cNvPr id="50" name="TextBox 49">
            <a:extLst>
              <a:ext uri="{FF2B5EF4-FFF2-40B4-BE49-F238E27FC236}">
                <a16:creationId xmlns:a16="http://schemas.microsoft.com/office/drawing/2014/main" id="{B3C9C57E-9596-6393-1674-6480C846318A}"/>
              </a:ext>
            </a:extLst>
          </p:cNvPr>
          <p:cNvSpPr txBox="1"/>
          <p:nvPr/>
        </p:nvSpPr>
        <p:spPr>
          <a:xfrm>
            <a:off x="1352033" y="5961659"/>
            <a:ext cx="782587" cy="307777"/>
          </a:xfrm>
          <a:prstGeom prst="rect">
            <a:avLst/>
          </a:prstGeom>
          <a:noFill/>
        </p:spPr>
        <p:txBody>
          <a:bodyPr wrap="none" rtlCol="0">
            <a:spAutoFit/>
          </a:bodyPr>
          <a:lstStyle/>
          <a:p>
            <a:r>
              <a:rPr lang="en-JP" b="1" dirty="0"/>
              <a:t>ALERT</a:t>
            </a:r>
          </a:p>
        </p:txBody>
      </p:sp>
      <p:cxnSp>
        <p:nvCxnSpPr>
          <p:cNvPr id="55" name="Straight Arrow Connector 54">
            <a:extLst>
              <a:ext uri="{FF2B5EF4-FFF2-40B4-BE49-F238E27FC236}">
                <a16:creationId xmlns:a16="http://schemas.microsoft.com/office/drawing/2014/main" id="{F049CAC1-11C9-67BF-14D9-CFD4286E153D}"/>
              </a:ext>
            </a:extLst>
          </p:cNvPr>
          <p:cNvCxnSpPr>
            <a:cxnSpLocks/>
            <a:stCxn id="38" idx="3"/>
            <a:endCxn id="9" idx="1"/>
          </p:cNvCxnSpPr>
          <p:nvPr/>
        </p:nvCxnSpPr>
        <p:spPr>
          <a:xfrm>
            <a:off x="4814174" y="6096634"/>
            <a:ext cx="6983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2251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62</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2042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段階的に安全性を保証して制御器を導出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・監視</a:t>
            </a:r>
            <a:r>
              <a:rPr lang="ja-JP" altLang="en-JP" sz="2400" b="0" i="0">
                <a:solidFill>
                  <a:schemeClr val="tx2">
                    <a:lumMod val="25000"/>
                  </a:schemeClr>
                </a:solidFill>
                <a:effectLst/>
                <a:latin typeface="Lato" panose="020F0502020204030203" pitchFamily="34" charset="0"/>
                <a:cs typeface="Lato" panose="020F0502020204030203" pitchFamily="34" charset="0"/>
              </a:rPr>
              <a:t>モデル</a:t>
            </a:r>
            <a:r>
              <a:rPr lang="ja-JP" altLang="en-US" sz="2400" b="0" i="0">
                <a:solidFill>
                  <a:schemeClr val="tx2">
                    <a:lumMod val="25000"/>
                  </a:schemeClr>
                </a:solidFill>
                <a:effectLst/>
                <a:latin typeface="Lato" panose="020F0502020204030203" pitchFamily="34" charset="0"/>
                <a:cs typeface="Lato" panose="020F0502020204030203" pitchFamily="34" charset="0"/>
              </a:rPr>
              <a:t>ごと</a:t>
            </a:r>
            <a:r>
              <a:rPr lang="ja-JP" altLang="en-JP" sz="2400" b="0" i="0">
                <a:solidFill>
                  <a:schemeClr val="tx2">
                    <a:lumMod val="25000"/>
                  </a:schemeClr>
                </a:solidFill>
                <a:effectLst/>
                <a:latin typeface="Lato" panose="020F0502020204030203" pitchFamily="34" charset="0"/>
                <a:cs typeface="Lato" panose="020F0502020204030203" pitchFamily="34" charset="0"/>
              </a:rPr>
              <a:t>に</a:t>
            </a:r>
            <a:r>
              <a:rPr lang="ja-JP" altLang="en-US" sz="2400" b="0" i="0">
                <a:solidFill>
                  <a:schemeClr val="tx2">
                    <a:lumMod val="25000"/>
                  </a:schemeClr>
                </a:solidFill>
                <a:effectLst/>
                <a:latin typeface="Lato" panose="020F0502020204030203" pitchFamily="34" charset="0"/>
                <a:cs typeface="Lato" panose="020F0502020204030203" pitchFamily="34" charset="0"/>
              </a:rPr>
              <a:t>ゲーム空間を構築し制御器を合成</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・制御器を入力として</a:t>
            </a:r>
            <a:r>
              <a:rPr lang="ja-JP" altLang="en-JP" sz="2400">
                <a:solidFill>
                  <a:schemeClr val="tx2">
                    <a:lumMod val="25000"/>
                  </a:schemeClr>
                </a:solidFill>
                <a:latin typeface="Lato" panose="020F0502020204030203" pitchFamily="34" charset="0"/>
                <a:cs typeface="Lato" panose="020F0502020204030203" pitchFamily="34" charset="0"/>
              </a:rPr>
              <a:t>ゲーム</a:t>
            </a:r>
            <a:r>
              <a:rPr lang="ja-JP" altLang="en-US" sz="2400">
                <a:solidFill>
                  <a:schemeClr val="tx2">
                    <a:lumMod val="25000"/>
                  </a:schemeClr>
                </a:solidFill>
                <a:latin typeface="Lato" panose="020F0502020204030203" pitchFamily="34" charset="0"/>
                <a:cs typeface="Lato" panose="020F0502020204030203" pitchFamily="34" charset="0"/>
              </a:rPr>
              <a:t>空間を構築することで，</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既に保障された</a:t>
            </a:r>
            <a:r>
              <a:rPr lang="ja-JP" altLang="en-US" sz="2400" b="0" i="0">
                <a:solidFill>
                  <a:schemeClr val="tx2">
                    <a:lumMod val="25000"/>
                  </a:schemeClr>
                </a:solidFill>
                <a:effectLst/>
                <a:latin typeface="Lato" panose="020F0502020204030203" pitchFamily="34" charset="0"/>
                <a:cs typeface="Lato" panose="020F0502020204030203" pitchFamily="34" charset="0"/>
              </a:rPr>
              <a:t>安全性を違反する状態の構築を回避する</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提案：制御器の段階構築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1" name="Rectangle 40">
            <a:extLst>
              <a:ext uri="{FF2B5EF4-FFF2-40B4-BE49-F238E27FC236}">
                <a16:creationId xmlns:a16="http://schemas.microsoft.com/office/drawing/2014/main" id="{4F9330D1-EAD0-5433-0379-2C0AF3D97D5B}"/>
              </a:ext>
            </a:extLst>
          </p:cNvPr>
          <p:cNvSpPr/>
          <p:nvPr/>
        </p:nvSpPr>
        <p:spPr>
          <a:xfrm>
            <a:off x="1075571" y="5205335"/>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監視モデル(LTS)</a:t>
            </a:r>
          </a:p>
        </p:txBody>
      </p:sp>
      <p:sp>
        <p:nvSpPr>
          <p:cNvPr id="49" name="Chevron 48">
            <a:extLst>
              <a:ext uri="{FF2B5EF4-FFF2-40B4-BE49-F238E27FC236}">
                <a16:creationId xmlns:a16="http://schemas.microsoft.com/office/drawing/2014/main" id="{B4EBF97B-2FBB-A5AF-C870-05BF551D5937}"/>
              </a:ext>
            </a:extLst>
          </p:cNvPr>
          <p:cNvSpPr/>
          <p:nvPr/>
        </p:nvSpPr>
        <p:spPr>
          <a:xfrm>
            <a:off x="3436818" y="4780035"/>
            <a:ext cx="1775904" cy="729440"/>
          </a:xfrm>
          <a:prstGeom prst="chevron">
            <a:avLst>
              <a:gd name="adj" fmla="val 2415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b="1" dirty="0">
                <a:solidFill>
                  <a:schemeClr val="bg1"/>
                </a:solidFill>
              </a:rPr>
              <a:t>制御器の</a:t>
            </a:r>
          </a:p>
          <a:p>
            <a:pPr algn="ctr"/>
            <a:r>
              <a:rPr lang="en-JP" sz="1600" b="1" dirty="0">
                <a:solidFill>
                  <a:schemeClr val="bg1"/>
                </a:solidFill>
              </a:rPr>
              <a:t>段階構築</a:t>
            </a:r>
          </a:p>
        </p:txBody>
      </p:sp>
      <p:cxnSp>
        <p:nvCxnSpPr>
          <p:cNvPr id="51" name="Elbow Connector 50">
            <a:extLst>
              <a:ext uri="{FF2B5EF4-FFF2-40B4-BE49-F238E27FC236}">
                <a16:creationId xmlns:a16="http://schemas.microsoft.com/office/drawing/2014/main" id="{EE83FFCE-155A-A922-2469-F8BA8A539488}"/>
              </a:ext>
            </a:extLst>
          </p:cNvPr>
          <p:cNvCxnSpPr>
            <a:cxnSpLocks/>
            <a:stCxn id="54" idx="3"/>
            <a:endCxn id="49" idx="1"/>
          </p:cNvCxnSpPr>
          <p:nvPr/>
        </p:nvCxnSpPr>
        <p:spPr>
          <a:xfrm>
            <a:off x="3003727" y="4557579"/>
            <a:ext cx="609280" cy="587176"/>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CE6798C-128E-6AF1-CADD-4348E5FA7B2E}"/>
              </a:ext>
            </a:extLst>
          </p:cNvPr>
          <p:cNvCxnSpPr>
            <a:cxnSpLocks/>
            <a:stCxn id="41" idx="3"/>
            <a:endCxn id="49" idx="1"/>
          </p:cNvCxnSpPr>
          <p:nvPr/>
        </p:nvCxnSpPr>
        <p:spPr>
          <a:xfrm flipV="1">
            <a:off x="3003727" y="5144755"/>
            <a:ext cx="609280" cy="604202"/>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1544864-1127-059B-DE75-2D0F829E9482}"/>
              </a:ext>
            </a:extLst>
          </p:cNvPr>
          <p:cNvCxnSpPr>
            <a:cxnSpLocks/>
          </p:cNvCxnSpPr>
          <p:nvPr/>
        </p:nvCxnSpPr>
        <p:spPr>
          <a:xfrm>
            <a:off x="4785341" y="5144755"/>
            <a:ext cx="300818" cy="0"/>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E4E6DB4-2272-4701-C2F8-26BDBD9B5D7E}"/>
              </a:ext>
            </a:extLst>
          </p:cNvPr>
          <p:cNvSpPr/>
          <p:nvPr/>
        </p:nvSpPr>
        <p:spPr>
          <a:xfrm>
            <a:off x="1075571" y="4013957"/>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環境モデル (LTS)</a:t>
            </a:r>
          </a:p>
        </p:txBody>
      </p:sp>
      <p:pic>
        <p:nvPicPr>
          <p:cNvPr id="55" name="Picture 54">
            <a:extLst>
              <a:ext uri="{FF2B5EF4-FFF2-40B4-BE49-F238E27FC236}">
                <a16:creationId xmlns:a16="http://schemas.microsoft.com/office/drawing/2014/main" id="{E2411E54-2BAA-EBD3-5F13-D744B51E1ADB}"/>
              </a:ext>
            </a:extLst>
          </p:cNvPr>
          <p:cNvPicPr>
            <a:picLocks noChangeAspect="1"/>
          </p:cNvPicPr>
          <p:nvPr/>
        </p:nvPicPr>
        <p:blipFill>
          <a:blip r:embed="rId3"/>
          <a:stretch>
            <a:fillRect/>
          </a:stretch>
        </p:blipFill>
        <p:spPr>
          <a:xfrm>
            <a:off x="1104426" y="4205066"/>
            <a:ext cx="1868647" cy="574968"/>
          </a:xfrm>
          <a:prstGeom prst="rect">
            <a:avLst/>
          </a:prstGeom>
        </p:spPr>
      </p:pic>
      <p:pic>
        <p:nvPicPr>
          <p:cNvPr id="56" name="Picture 55" descr="A yellow circle with black circles and black arrows&#10;&#10;Description automatically generated">
            <a:extLst>
              <a:ext uri="{FF2B5EF4-FFF2-40B4-BE49-F238E27FC236}">
                <a16:creationId xmlns:a16="http://schemas.microsoft.com/office/drawing/2014/main" id="{C787E302-DD65-9865-DAF1-8A02B6332207}"/>
              </a:ext>
            </a:extLst>
          </p:cNvPr>
          <p:cNvPicPr>
            <a:picLocks noChangeAspect="1"/>
          </p:cNvPicPr>
          <p:nvPr/>
        </p:nvPicPr>
        <p:blipFill>
          <a:blip r:embed="rId4"/>
          <a:stretch>
            <a:fillRect/>
          </a:stretch>
        </p:blipFill>
        <p:spPr>
          <a:xfrm>
            <a:off x="1470389" y="5411473"/>
            <a:ext cx="1217018" cy="532445"/>
          </a:xfrm>
          <a:prstGeom prst="rect">
            <a:avLst/>
          </a:prstGeom>
        </p:spPr>
      </p:pic>
      <p:cxnSp>
        <p:nvCxnSpPr>
          <p:cNvPr id="59" name="Straight Arrow Connector 58">
            <a:extLst>
              <a:ext uri="{FF2B5EF4-FFF2-40B4-BE49-F238E27FC236}">
                <a16:creationId xmlns:a16="http://schemas.microsoft.com/office/drawing/2014/main" id="{031F6FC1-FF61-CE57-8184-2ED0829B03C0}"/>
              </a:ext>
            </a:extLst>
          </p:cNvPr>
          <p:cNvCxnSpPr>
            <a:cxnSpLocks/>
            <a:stCxn id="49" idx="3"/>
            <a:endCxn id="50" idx="1"/>
          </p:cNvCxnSpPr>
          <p:nvPr/>
        </p:nvCxnSpPr>
        <p:spPr>
          <a:xfrm>
            <a:off x="5212722" y="5144755"/>
            <a:ext cx="2547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B2143E14-D7D6-DFDE-2A4E-A7A6D9C23F17}"/>
              </a:ext>
            </a:extLst>
          </p:cNvPr>
          <p:cNvGrpSpPr/>
          <p:nvPr/>
        </p:nvGrpSpPr>
        <p:grpSpPr>
          <a:xfrm>
            <a:off x="5467436" y="4280313"/>
            <a:ext cx="2600611" cy="1728884"/>
            <a:chOff x="5513540" y="4205067"/>
            <a:chExt cx="2600611" cy="1728884"/>
          </a:xfrm>
        </p:grpSpPr>
        <p:sp>
          <p:nvSpPr>
            <p:cNvPr id="50" name="Rectangle 49">
              <a:extLst>
                <a:ext uri="{FF2B5EF4-FFF2-40B4-BE49-F238E27FC236}">
                  <a16:creationId xmlns:a16="http://schemas.microsoft.com/office/drawing/2014/main" id="{E906D3DF-4143-BF70-487E-E7168A9B7298}"/>
                </a:ext>
              </a:extLst>
            </p:cNvPr>
            <p:cNvSpPr/>
            <p:nvPr/>
          </p:nvSpPr>
          <p:spPr>
            <a:xfrm>
              <a:off x="5513540" y="4205067"/>
              <a:ext cx="2600611" cy="172888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制御器（LTS）</a:t>
              </a:r>
            </a:p>
          </p:txBody>
        </p:sp>
        <p:pic>
          <p:nvPicPr>
            <p:cNvPr id="60" name="Picture 59">
              <a:extLst>
                <a:ext uri="{FF2B5EF4-FFF2-40B4-BE49-F238E27FC236}">
                  <a16:creationId xmlns:a16="http://schemas.microsoft.com/office/drawing/2014/main" id="{D70C50E8-D5B3-6B6B-C8B9-7AE2ECE96F81}"/>
                </a:ext>
              </a:extLst>
            </p:cNvPr>
            <p:cNvPicPr>
              <a:picLocks noChangeAspect="1"/>
            </p:cNvPicPr>
            <p:nvPr/>
          </p:nvPicPr>
          <p:blipFill>
            <a:blip r:embed="rId5"/>
            <a:stretch>
              <a:fillRect/>
            </a:stretch>
          </p:blipFill>
          <p:spPr>
            <a:xfrm>
              <a:off x="5708388" y="4245268"/>
              <a:ext cx="2210915" cy="1469732"/>
            </a:xfrm>
            <a:prstGeom prst="rect">
              <a:avLst/>
            </a:prstGeom>
            <a:ln>
              <a:noFill/>
            </a:ln>
          </p:spPr>
        </p:pic>
      </p:grpSp>
      <p:sp>
        <p:nvSpPr>
          <p:cNvPr id="65" name="Rounded Rectangular Callout 64">
            <a:extLst>
              <a:ext uri="{FF2B5EF4-FFF2-40B4-BE49-F238E27FC236}">
                <a16:creationId xmlns:a16="http://schemas.microsoft.com/office/drawing/2014/main" id="{82D5B120-E894-63B6-0140-0489F37DF293}"/>
              </a:ext>
            </a:extLst>
          </p:cNvPr>
          <p:cNvSpPr/>
          <p:nvPr/>
        </p:nvSpPr>
        <p:spPr>
          <a:xfrm>
            <a:off x="4008474" y="3244469"/>
            <a:ext cx="4998600" cy="870584"/>
          </a:xfrm>
          <a:prstGeom prst="wedgeRoundRectCallout">
            <a:avLst>
              <a:gd name="adj1" fmla="val -41101"/>
              <a:gd name="adj2" fmla="val 130588"/>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2000" dirty="0">
                <a:solidFill>
                  <a:schemeClr val="tx2">
                    <a:lumMod val="25000"/>
                  </a:schemeClr>
                </a:solidFill>
              </a:rPr>
              <a:t>従来の離散制御器合成と同じ役割</a:t>
            </a:r>
          </a:p>
          <a:p>
            <a:pPr algn="ctr"/>
            <a:r>
              <a:rPr lang="en-JP" sz="1600" dirty="0">
                <a:solidFill>
                  <a:schemeClr val="tx2">
                    <a:lumMod val="25000"/>
                  </a:schemeClr>
                </a:solidFill>
              </a:rPr>
              <a:t>※制御器導出までに</a:t>
            </a:r>
            <a:r>
              <a:rPr lang="en-JP" sz="1600" u="sng" dirty="0">
                <a:solidFill>
                  <a:srgbClr val="FF0000"/>
                </a:solidFill>
              </a:rPr>
              <a:t>構築されるゲーム空間が異なる</a:t>
            </a:r>
          </a:p>
        </p:txBody>
      </p:sp>
    </p:spTree>
    <p:extLst>
      <p:ext uri="{BB962C8B-B14F-4D97-AF65-F5344CB8AC3E}">
        <p14:creationId xmlns:p14="http://schemas.microsoft.com/office/powerpoint/2010/main" val="2601442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63</a:t>
              </a:fld>
              <a:endParaRPr lang="en" sz="3600" dirty="0">
                <a:solidFill>
                  <a:schemeClr val="bg1"/>
                </a:solidFill>
              </a:endParaRPr>
            </a:p>
          </p:txBody>
        </p:sp>
      </p:gr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提案：制御器の段階構築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9" name="Rounded Rectangle 48">
            <a:extLst>
              <a:ext uri="{FF2B5EF4-FFF2-40B4-BE49-F238E27FC236}">
                <a16:creationId xmlns:a16="http://schemas.microsoft.com/office/drawing/2014/main" id="{B9988067-ED6B-96D7-EBD1-5543B136AB4B}"/>
              </a:ext>
            </a:extLst>
          </p:cNvPr>
          <p:cNvSpPr/>
          <p:nvPr/>
        </p:nvSpPr>
        <p:spPr>
          <a:xfrm>
            <a:off x="18102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50" name="Rounded Rectangle 49">
            <a:extLst>
              <a:ext uri="{FF2B5EF4-FFF2-40B4-BE49-F238E27FC236}">
                <a16:creationId xmlns:a16="http://schemas.microsoft.com/office/drawing/2014/main" id="{095F316B-64DD-94D4-32D9-4CFC46EFBF98}"/>
              </a:ext>
            </a:extLst>
          </p:cNvPr>
          <p:cNvSpPr/>
          <p:nvPr/>
        </p:nvSpPr>
        <p:spPr>
          <a:xfrm>
            <a:off x="295818" y="3768169"/>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52" name="Rounded Rectangle 51">
            <a:extLst>
              <a:ext uri="{FF2B5EF4-FFF2-40B4-BE49-F238E27FC236}">
                <a16:creationId xmlns:a16="http://schemas.microsoft.com/office/drawing/2014/main" id="{6899BB24-C227-95E5-8A25-1896EE03B391}"/>
              </a:ext>
            </a:extLst>
          </p:cNvPr>
          <p:cNvSpPr/>
          <p:nvPr/>
        </p:nvSpPr>
        <p:spPr>
          <a:xfrm>
            <a:off x="295818" y="4154837"/>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55" name="Chevron 54">
            <a:extLst>
              <a:ext uri="{FF2B5EF4-FFF2-40B4-BE49-F238E27FC236}">
                <a16:creationId xmlns:a16="http://schemas.microsoft.com/office/drawing/2014/main" id="{49382B65-1AAF-5F56-D8F8-565B5CD65ED1}"/>
              </a:ext>
            </a:extLst>
          </p:cNvPr>
          <p:cNvSpPr/>
          <p:nvPr/>
        </p:nvSpPr>
        <p:spPr>
          <a:xfrm>
            <a:off x="1455371"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56" name="Rounded Rectangle 55">
            <a:extLst>
              <a:ext uri="{FF2B5EF4-FFF2-40B4-BE49-F238E27FC236}">
                <a16:creationId xmlns:a16="http://schemas.microsoft.com/office/drawing/2014/main" id="{57CA5834-1941-CF23-E9E1-76CECF4D393F}"/>
              </a:ext>
            </a:extLst>
          </p:cNvPr>
          <p:cNvSpPr/>
          <p:nvPr/>
        </p:nvSpPr>
        <p:spPr>
          <a:xfrm>
            <a:off x="295815"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83" name="Rounded Rectangle 82">
            <a:extLst>
              <a:ext uri="{FF2B5EF4-FFF2-40B4-BE49-F238E27FC236}">
                <a16:creationId xmlns:a16="http://schemas.microsoft.com/office/drawing/2014/main" id="{73B6410C-A6F8-012E-BFE4-70D203081FF5}"/>
              </a:ext>
            </a:extLst>
          </p:cNvPr>
          <p:cNvSpPr/>
          <p:nvPr/>
        </p:nvSpPr>
        <p:spPr>
          <a:xfrm>
            <a:off x="18102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84" name="Rounded Rectangle 83">
            <a:extLst>
              <a:ext uri="{FF2B5EF4-FFF2-40B4-BE49-F238E27FC236}">
                <a16:creationId xmlns:a16="http://schemas.microsoft.com/office/drawing/2014/main" id="{46D28477-4325-E23D-2C6E-C8866BFD3866}"/>
              </a:ext>
            </a:extLst>
          </p:cNvPr>
          <p:cNvSpPr/>
          <p:nvPr/>
        </p:nvSpPr>
        <p:spPr>
          <a:xfrm>
            <a:off x="295818" y="5395890"/>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5" name="Rounded Rectangle 84">
            <a:extLst>
              <a:ext uri="{FF2B5EF4-FFF2-40B4-BE49-F238E27FC236}">
                <a16:creationId xmlns:a16="http://schemas.microsoft.com/office/drawing/2014/main" id="{3E4498B2-8EDD-20FD-42FE-D43CBD9263ED}"/>
              </a:ext>
            </a:extLst>
          </p:cNvPr>
          <p:cNvSpPr/>
          <p:nvPr/>
        </p:nvSpPr>
        <p:spPr>
          <a:xfrm>
            <a:off x="295818"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86" name="Rounded Rectangle 85">
            <a:extLst>
              <a:ext uri="{FF2B5EF4-FFF2-40B4-BE49-F238E27FC236}">
                <a16:creationId xmlns:a16="http://schemas.microsoft.com/office/drawing/2014/main" id="{51AEA149-5257-914E-AF9C-F3ED83A1BB0C}"/>
              </a:ext>
            </a:extLst>
          </p:cNvPr>
          <p:cNvSpPr/>
          <p:nvPr/>
        </p:nvSpPr>
        <p:spPr>
          <a:xfrm>
            <a:off x="295815"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87" name="Elbow Connector 86">
            <a:extLst>
              <a:ext uri="{FF2B5EF4-FFF2-40B4-BE49-F238E27FC236}">
                <a16:creationId xmlns:a16="http://schemas.microsoft.com/office/drawing/2014/main" id="{BB289E1F-7BE9-828A-4AC5-03C09DFDD22B}"/>
              </a:ext>
            </a:extLst>
          </p:cNvPr>
          <p:cNvCxnSpPr>
            <a:cxnSpLocks/>
            <a:stCxn id="49" idx="3"/>
            <a:endCxn id="55" idx="1"/>
          </p:cNvCxnSpPr>
          <p:nvPr/>
        </p:nvCxnSpPr>
        <p:spPr>
          <a:xfrm>
            <a:off x="1274523" y="4179220"/>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084FB553-E055-5522-A5A2-393D7CC8FB84}"/>
              </a:ext>
            </a:extLst>
          </p:cNvPr>
          <p:cNvCxnSpPr>
            <a:cxnSpLocks/>
            <a:stCxn id="83" idx="3"/>
            <a:endCxn id="55" idx="1"/>
          </p:cNvCxnSpPr>
          <p:nvPr/>
        </p:nvCxnSpPr>
        <p:spPr>
          <a:xfrm flipV="1">
            <a:off x="1274523" y="4985235"/>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A4194153-DE70-BCBC-F2B5-B3CCEDFB135C}"/>
              </a:ext>
            </a:extLst>
          </p:cNvPr>
          <p:cNvSpPr/>
          <p:nvPr/>
        </p:nvSpPr>
        <p:spPr>
          <a:xfrm>
            <a:off x="2506050"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96" name="Rounded Rectangle 95">
            <a:extLst>
              <a:ext uri="{FF2B5EF4-FFF2-40B4-BE49-F238E27FC236}">
                <a16:creationId xmlns:a16="http://schemas.microsoft.com/office/drawing/2014/main" id="{AB63DE9D-1C92-1E48-E3F3-3C4785752A18}"/>
              </a:ext>
            </a:extLst>
          </p:cNvPr>
          <p:cNvSpPr/>
          <p:nvPr/>
        </p:nvSpPr>
        <p:spPr>
          <a:xfrm>
            <a:off x="2620845" y="3768169"/>
            <a:ext cx="863030" cy="678030"/>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sp>
        <p:nvSpPr>
          <p:cNvPr id="98" name="Rounded Rectangle 97">
            <a:extLst>
              <a:ext uri="{FF2B5EF4-FFF2-40B4-BE49-F238E27FC236}">
                <a16:creationId xmlns:a16="http://schemas.microsoft.com/office/drawing/2014/main" id="{2F0D3354-7AEA-144F-F754-09BBF5CE1072}"/>
              </a:ext>
            </a:extLst>
          </p:cNvPr>
          <p:cNvSpPr/>
          <p:nvPr/>
        </p:nvSpPr>
        <p:spPr>
          <a:xfrm>
            <a:off x="2620842"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99" name="Rounded Rectangle 98">
            <a:extLst>
              <a:ext uri="{FF2B5EF4-FFF2-40B4-BE49-F238E27FC236}">
                <a16:creationId xmlns:a16="http://schemas.microsoft.com/office/drawing/2014/main" id="{7E6D40A6-C5BD-55D7-83E8-06F6516ED13D}"/>
              </a:ext>
            </a:extLst>
          </p:cNvPr>
          <p:cNvSpPr/>
          <p:nvPr/>
        </p:nvSpPr>
        <p:spPr>
          <a:xfrm>
            <a:off x="2506050"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01" name="Rounded Rectangle 100">
            <a:extLst>
              <a:ext uri="{FF2B5EF4-FFF2-40B4-BE49-F238E27FC236}">
                <a16:creationId xmlns:a16="http://schemas.microsoft.com/office/drawing/2014/main" id="{C0787A2E-6D73-7796-C7E0-FEF0564DF423}"/>
              </a:ext>
            </a:extLst>
          </p:cNvPr>
          <p:cNvSpPr/>
          <p:nvPr/>
        </p:nvSpPr>
        <p:spPr>
          <a:xfrm>
            <a:off x="2620845"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103" name="Elbow Connector 102">
            <a:extLst>
              <a:ext uri="{FF2B5EF4-FFF2-40B4-BE49-F238E27FC236}">
                <a16:creationId xmlns:a16="http://schemas.microsoft.com/office/drawing/2014/main" id="{0C443847-2777-B2A9-1C79-FB380917566B}"/>
              </a:ext>
            </a:extLst>
          </p:cNvPr>
          <p:cNvCxnSpPr>
            <a:cxnSpLocks/>
            <a:stCxn id="55" idx="3"/>
            <a:endCxn id="95" idx="1"/>
          </p:cNvCxnSpPr>
          <p:nvPr/>
        </p:nvCxnSpPr>
        <p:spPr>
          <a:xfrm flipV="1">
            <a:off x="2272003" y="4179220"/>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0647A21F-C277-EF92-EDD2-C7848FCE1A41}"/>
              </a:ext>
            </a:extLst>
          </p:cNvPr>
          <p:cNvCxnSpPr>
            <a:cxnSpLocks/>
            <a:stCxn id="55" idx="3"/>
            <a:endCxn id="99" idx="1"/>
          </p:cNvCxnSpPr>
          <p:nvPr/>
        </p:nvCxnSpPr>
        <p:spPr>
          <a:xfrm>
            <a:off x="2272003" y="4985235"/>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Chevron 117">
            <a:extLst>
              <a:ext uri="{FF2B5EF4-FFF2-40B4-BE49-F238E27FC236}">
                <a16:creationId xmlns:a16="http://schemas.microsoft.com/office/drawing/2014/main" id="{47DBE620-0EE6-CB38-0F88-7DE019DC1687}"/>
              </a:ext>
            </a:extLst>
          </p:cNvPr>
          <p:cNvSpPr/>
          <p:nvPr/>
        </p:nvSpPr>
        <p:spPr>
          <a:xfrm>
            <a:off x="37729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119" name="Elbow Connector 118">
            <a:extLst>
              <a:ext uri="{FF2B5EF4-FFF2-40B4-BE49-F238E27FC236}">
                <a16:creationId xmlns:a16="http://schemas.microsoft.com/office/drawing/2014/main" id="{A01EAF22-4B5E-0B0D-ACC7-BE6A3559D331}"/>
              </a:ext>
            </a:extLst>
          </p:cNvPr>
          <p:cNvCxnSpPr>
            <a:cxnSpLocks/>
            <a:stCxn id="95" idx="3"/>
            <a:endCxn id="118" idx="1"/>
          </p:cNvCxnSpPr>
          <p:nvPr/>
        </p:nvCxnSpPr>
        <p:spPr>
          <a:xfrm>
            <a:off x="3599550" y="4179220"/>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2E18ABB1-FE2E-78A9-EF35-8908E7BD737F}"/>
              </a:ext>
            </a:extLst>
          </p:cNvPr>
          <p:cNvCxnSpPr>
            <a:cxnSpLocks/>
            <a:stCxn id="99" idx="3"/>
            <a:endCxn id="118" idx="1"/>
          </p:cNvCxnSpPr>
          <p:nvPr/>
        </p:nvCxnSpPr>
        <p:spPr>
          <a:xfrm flipV="1">
            <a:off x="3599550" y="4985235"/>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Chevron 131">
            <a:extLst>
              <a:ext uri="{FF2B5EF4-FFF2-40B4-BE49-F238E27FC236}">
                <a16:creationId xmlns:a16="http://schemas.microsoft.com/office/drawing/2014/main" id="{9908D200-95F8-5082-80A2-3167FBDE5BD6}"/>
              </a:ext>
            </a:extLst>
          </p:cNvPr>
          <p:cNvSpPr/>
          <p:nvPr/>
        </p:nvSpPr>
        <p:spPr>
          <a:xfrm>
            <a:off x="69102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133" name="Rounded Rectangle 132">
            <a:extLst>
              <a:ext uri="{FF2B5EF4-FFF2-40B4-BE49-F238E27FC236}">
                <a16:creationId xmlns:a16="http://schemas.microsoft.com/office/drawing/2014/main" id="{4BB9F8FE-3D66-FF8F-117A-A2EE11474AD0}"/>
              </a:ext>
            </a:extLst>
          </p:cNvPr>
          <p:cNvSpPr/>
          <p:nvPr/>
        </p:nvSpPr>
        <p:spPr>
          <a:xfrm>
            <a:off x="795445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134" name="Rounded Rectangle 133">
            <a:extLst>
              <a:ext uri="{FF2B5EF4-FFF2-40B4-BE49-F238E27FC236}">
                <a16:creationId xmlns:a16="http://schemas.microsoft.com/office/drawing/2014/main" id="{B80AAA04-CED4-1825-AF02-BA562BCB4ADE}"/>
              </a:ext>
            </a:extLst>
          </p:cNvPr>
          <p:cNvSpPr/>
          <p:nvPr/>
        </p:nvSpPr>
        <p:spPr>
          <a:xfrm>
            <a:off x="8069248" y="3991456"/>
            <a:ext cx="863030" cy="345009"/>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137" name="Rounded Rectangle 136">
            <a:extLst>
              <a:ext uri="{FF2B5EF4-FFF2-40B4-BE49-F238E27FC236}">
                <a16:creationId xmlns:a16="http://schemas.microsoft.com/office/drawing/2014/main" id="{54A3AC81-91C6-FC30-58F5-080B197E3586}"/>
              </a:ext>
            </a:extLst>
          </p:cNvPr>
          <p:cNvSpPr/>
          <p:nvPr/>
        </p:nvSpPr>
        <p:spPr>
          <a:xfrm>
            <a:off x="795445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cxnSp>
        <p:nvCxnSpPr>
          <p:cNvPr id="141" name="Elbow Connector 140">
            <a:extLst>
              <a:ext uri="{FF2B5EF4-FFF2-40B4-BE49-F238E27FC236}">
                <a16:creationId xmlns:a16="http://schemas.microsoft.com/office/drawing/2014/main" id="{3810DC66-7268-03F3-4F9B-51146602DC7D}"/>
              </a:ext>
            </a:extLst>
          </p:cNvPr>
          <p:cNvCxnSpPr>
            <a:cxnSpLocks/>
            <a:stCxn id="132" idx="3"/>
            <a:endCxn id="133" idx="1"/>
          </p:cNvCxnSpPr>
          <p:nvPr/>
        </p:nvCxnSpPr>
        <p:spPr>
          <a:xfrm flipV="1">
            <a:off x="7726842" y="4179220"/>
            <a:ext cx="22761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198D82C-25A6-C228-1D8B-1366C2196D54}"/>
              </a:ext>
            </a:extLst>
          </p:cNvPr>
          <p:cNvCxnSpPr>
            <a:cxnSpLocks/>
            <a:stCxn id="132" idx="3"/>
            <a:endCxn id="137" idx="1"/>
          </p:cNvCxnSpPr>
          <p:nvPr/>
        </p:nvCxnSpPr>
        <p:spPr>
          <a:xfrm>
            <a:off x="7726842" y="4985235"/>
            <a:ext cx="22761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38DF6B2-7044-F5C6-CDA7-CE174253105A}"/>
              </a:ext>
            </a:extLst>
          </p:cNvPr>
          <p:cNvCxnSpPr>
            <a:cxnSpLocks/>
          </p:cNvCxnSpPr>
          <p:nvPr/>
        </p:nvCxnSpPr>
        <p:spPr>
          <a:xfrm flipH="1">
            <a:off x="4710222" y="4985235"/>
            <a:ext cx="2093658"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71" name="Wave 170">
            <a:extLst>
              <a:ext uri="{FF2B5EF4-FFF2-40B4-BE49-F238E27FC236}">
                <a16:creationId xmlns:a16="http://schemas.microsoft.com/office/drawing/2014/main" id="{3AE3CC4A-D8E4-C3DC-F9A8-EBABD607C989}"/>
              </a:ext>
            </a:extLst>
          </p:cNvPr>
          <p:cNvSpPr/>
          <p:nvPr/>
        </p:nvSpPr>
        <p:spPr>
          <a:xfrm>
            <a:off x="5264700" y="4746002"/>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76" name="Rounded Rectangle 175">
            <a:extLst>
              <a:ext uri="{FF2B5EF4-FFF2-40B4-BE49-F238E27FC236}">
                <a16:creationId xmlns:a16="http://schemas.microsoft.com/office/drawing/2014/main" id="{0ECB8FBB-4693-3048-64B3-B2BED45F5404}"/>
              </a:ext>
            </a:extLst>
          </p:cNvPr>
          <p:cNvSpPr/>
          <p:nvPr/>
        </p:nvSpPr>
        <p:spPr>
          <a:xfrm>
            <a:off x="2620842"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177" name="TextBox 176">
            <a:extLst>
              <a:ext uri="{FF2B5EF4-FFF2-40B4-BE49-F238E27FC236}">
                <a16:creationId xmlns:a16="http://schemas.microsoft.com/office/drawing/2014/main" id="{9A200EAC-C0A7-3960-7C57-35842FFD9003}"/>
              </a:ext>
            </a:extLst>
          </p:cNvPr>
          <p:cNvSpPr txBox="1"/>
          <p:nvPr/>
        </p:nvSpPr>
        <p:spPr>
          <a:xfrm>
            <a:off x="4009122" y="5417944"/>
            <a:ext cx="3535759" cy="461665"/>
          </a:xfrm>
          <a:prstGeom prst="rect">
            <a:avLst/>
          </a:prstGeom>
          <a:noFill/>
        </p:spPr>
        <p:txBody>
          <a:bodyPr wrap="square" rtlCol="0">
            <a:spAutoFit/>
          </a:bodyPr>
          <a:lstStyle/>
          <a:p>
            <a:r>
              <a:rPr lang="en-JP" sz="1200" dirty="0"/>
              <a:t>全ての監視モデルが環境モデルに反映されるまで部分合成を繰り返し行う</a:t>
            </a:r>
          </a:p>
        </p:txBody>
      </p:sp>
      <p:sp>
        <p:nvSpPr>
          <p:cNvPr id="178" name="Rounded Rectangular Callout 177">
            <a:extLst>
              <a:ext uri="{FF2B5EF4-FFF2-40B4-BE49-F238E27FC236}">
                <a16:creationId xmlns:a16="http://schemas.microsoft.com/office/drawing/2014/main" id="{CA9888C8-6562-28E8-CCD6-89641AC4B478}"/>
              </a:ext>
            </a:extLst>
          </p:cNvPr>
          <p:cNvSpPr/>
          <p:nvPr/>
        </p:nvSpPr>
        <p:spPr>
          <a:xfrm>
            <a:off x="3698482" y="6182291"/>
            <a:ext cx="2245118" cy="526834"/>
          </a:xfrm>
          <a:prstGeom prst="wedgeRoundRectCallout">
            <a:avLst>
              <a:gd name="adj1" fmla="val -55434"/>
              <a:gd name="adj2" fmla="val -48577"/>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2">
                    <a:lumMod val="25000"/>
                  </a:schemeClr>
                </a:solidFill>
              </a:rPr>
              <a:t>保証された安全性を表す</a:t>
            </a:r>
          </a:p>
          <a:p>
            <a:pPr algn="ctr"/>
            <a:r>
              <a:rPr lang="en-JP" sz="1200" dirty="0">
                <a:solidFill>
                  <a:schemeClr val="tx2">
                    <a:lumMod val="25000"/>
                  </a:schemeClr>
                </a:solidFill>
              </a:rPr>
              <a:t>監視モデルは出力から消える</a:t>
            </a:r>
          </a:p>
        </p:txBody>
      </p:sp>
      <p:sp>
        <p:nvSpPr>
          <p:cNvPr id="210" name="Rounded Rectangle 209">
            <a:extLst>
              <a:ext uri="{FF2B5EF4-FFF2-40B4-BE49-F238E27FC236}">
                <a16:creationId xmlns:a16="http://schemas.microsoft.com/office/drawing/2014/main" id="{D7B47D74-1493-1E53-7BE0-0042F7113539}"/>
              </a:ext>
            </a:extLst>
          </p:cNvPr>
          <p:cNvSpPr/>
          <p:nvPr/>
        </p:nvSpPr>
        <p:spPr>
          <a:xfrm>
            <a:off x="2618808" y="5393492"/>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211" name="Rounded Rectangle 210">
            <a:extLst>
              <a:ext uri="{FF2B5EF4-FFF2-40B4-BE49-F238E27FC236}">
                <a16:creationId xmlns:a16="http://schemas.microsoft.com/office/drawing/2014/main" id="{48D6D4FC-8F3E-3D6B-17F9-ED041A4F3416}"/>
              </a:ext>
            </a:extLst>
          </p:cNvPr>
          <p:cNvSpPr/>
          <p:nvPr/>
        </p:nvSpPr>
        <p:spPr>
          <a:xfrm>
            <a:off x="8069251" y="5394880"/>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212" name="Rounded Rectangle 211">
            <a:extLst>
              <a:ext uri="{FF2B5EF4-FFF2-40B4-BE49-F238E27FC236}">
                <a16:creationId xmlns:a16="http://schemas.microsoft.com/office/drawing/2014/main" id="{75C6E0E8-020E-A629-00E8-489819AD9194}"/>
              </a:ext>
            </a:extLst>
          </p:cNvPr>
          <p:cNvSpPr/>
          <p:nvPr/>
        </p:nvSpPr>
        <p:spPr>
          <a:xfrm>
            <a:off x="8069251" y="5781548"/>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213" name="Rounded Rectangle 212">
            <a:extLst>
              <a:ext uri="{FF2B5EF4-FFF2-40B4-BE49-F238E27FC236}">
                <a16:creationId xmlns:a16="http://schemas.microsoft.com/office/drawing/2014/main" id="{DC16204D-F8A4-36B5-DE69-2A52C5D4E3C6}"/>
              </a:ext>
            </a:extLst>
          </p:cNvPr>
          <p:cNvSpPr/>
          <p:nvPr/>
        </p:nvSpPr>
        <p:spPr>
          <a:xfrm>
            <a:off x="8069248" y="6161024"/>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214" name="Text Placeholder 2">
            <a:extLst>
              <a:ext uri="{FF2B5EF4-FFF2-40B4-BE49-F238E27FC236}">
                <a16:creationId xmlns:a16="http://schemas.microsoft.com/office/drawing/2014/main" id="{F7395D61-3192-502F-012C-0FE13A98A0B7}"/>
              </a:ext>
            </a:extLst>
          </p:cNvPr>
          <p:cNvSpPr txBox="1">
            <a:spLocks/>
          </p:cNvSpPr>
          <p:nvPr/>
        </p:nvSpPr>
        <p:spPr>
          <a:xfrm>
            <a:off x="558800" y="1143000"/>
            <a:ext cx="8585200" cy="2042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1" u="sng">
                <a:solidFill>
                  <a:srgbClr val="FF0000"/>
                </a:solidFill>
                <a:latin typeface="Lato" panose="020F0502020204030203" pitchFamily="34" charset="0"/>
                <a:cs typeface="Lato" panose="020F0502020204030203" pitchFamily="34" charset="0"/>
              </a:rPr>
              <a:t>段階的に安全性を保証</a:t>
            </a:r>
            <a:r>
              <a:rPr lang="ja-JP" altLang="en-US" sz="2800">
                <a:solidFill>
                  <a:schemeClr val="tx2">
                    <a:lumMod val="25000"/>
                  </a:schemeClr>
                </a:solidFill>
                <a:latin typeface="Lato" panose="020F0502020204030203" pitchFamily="34" charset="0"/>
                <a:cs typeface="Lato" panose="020F0502020204030203" pitchFamily="34" charset="0"/>
              </a:rPr>
              <a:t>して制御器を導出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・監視</a:t>
            </a:r>
            <a:r>
              <a:rPr lang="ja-JP" altLang="en-JP" sz="2400" b="0" i="0">
                <a:solidFill>
                  <a:schemeClr val="tx2">
                    <a:lumMod val="25000"/>
                  </a:schemeClr>
                </a:solidFill>
                <a:effectLst/>
                <a:latin typeface="Lato" panose="020F0502020204030203" pitchFamily="34" charset="0"/>
                <a:cs typeface="Lato" panose="020F0502020204030203" pitchFamily="34" charset="0"/>
              </a:rPr>
              <a:t>モデル</a:t>
            </a:r>
            <a:r>
              <a:rPr lang="ja-JP" altLang="en-US" sz="2400" b="0" i="0">
                <a:solidFill>
                  <a:schemeClr val="tx2">
                    <a:lumMod val="25000"/>
                  </a:schemeClr>
                </a:solidFill>
                <a:effectLst/>
                <a:latin typeface="Lato" panose="020F0502020204030203" pitchFamily="34" charset="0"/>
                <a:cs typeface="Lato" panose="020F0502020204030203" pitchFamily="34" charset="0"/>
              </a:rPr>
              <a:t>ごと</a:t>
            </a:r>
            <a:r>
              <a:rPr lang="ja-JP" altLang="en-JP" sz="2400" b="0" i="0">
                <a:solidFill>
                  <a:schemeClr val="tx2">
                    <a:lumMod val="25000"/>
                  </a:schemeClr>
                </a:solidFill>
                <a:effectLst/>
                <a:latin typeface="Lato" panose="020F0502020204030203" pitchFamily="34" charset="0"/>
                <a:cs typeface="Lato" panose="020F0502020204030203" pitchFamily="34" charset="0"/>
              </a:rPr>
              <a:t>に</a:t>
            </a:r>
            <a:r>
              <a:rPr lang="ja-JP" altLang="en-US" sz="2400" b="0" i="0">
                <a:solidFill>
                  <a:schemeClr val="tx2">
                    <a:lumMod val="25000"/>
                  </a:schemeClr>
                </a:solidFill>
                <a:effectLst/>
                <a:latin typeface="Lato" panose="020F0502020204030203" pitchFamily="34" charset="0"/>
                <a:cs typeface="Lato" panose="020F0502020204030203" pitchFamily="34" charset="0"/>
              </a:rPr>
              <a:t>ゲーム空間を構築し制御器を合成</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・制御器を入力として</a:t>
            </a:r>
            <a:r>
              <a:rPr lang="ja-JP" altLang="en-JP" sz="2400">
                <a:solidFill>
                  <a:schemeClr val="tx2">
                    <a:lumMod val="25000"/>
                  </a:schemeClr>
                </a:solidFill>
                <a:latin typeface="Lato" panose="020F0502020204030203" pitchFamily="34" charset="0"/>
                <a:cs typeface="Lato" panose="020F0502020204030203" pitchFamily="34" charset="0"/>
              </a:rPr>
              <a:t>ゲーム</a:t>
            </a:r>
            <a:r>
              <a:rPr lang="ja-JP" altLang="en-US" sz="2400">
                <a:solidFill>
                  <a:schemeClr val="tx2">
                    <a:lumMod val="25000"/>
                  </a:schemeClr>
                </a:solidFill>
                <a:latin typeface="Lato" panose="020F0502020204030203" pitchFamily="34" charset="0"/>
                <a:cs typeface="Lato" panose="020F0502020204030203" pitchFamily="34" charset="0"/>
              </a:rPr>
              <a:t>空間を構築することで，</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既に保障された</a:t>
            </a:r>
            <a:r>
              <a:rPr lang="ja-JP" altLang="en-US" sz="2400" b="0" i="0">
                <a:solidFill>
                  <a:schemeClr val="tx2">
                    <a:lumMod val="25000"/>
                  </a:schemeClr>
                </a:solidFill>
                <a:effectLst/>
                <a:latin typeface="Lato" panose="020F0502020204030203" pitchFamily="34" charset="0"/>
                <a:cs typeface="Lato" panose="020F0502020204030203" pitchFamily="34" charset="0"/>
              </a:rPr>
              <a:t>安全性を違反する状態の構築を回避する</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p:txBody>
      </p:sp>
      <p:grpSp>
        <p:nvGrpSpPr>
          <p:cNvPr id="8" name="Group 7">
            <a:extLst>
              <a:ext uri="{FF2B5EF4-FFF2-40B4-BE49-F238E27FC236}">
                <a16:creationId xmlns:a16="http://schemas.microsoft.com/office/drawing/2014/main" id="{96C1F6D5-251B-9806-ACDB-C318E5317CAE}"/>
              </a:ext>
            </a:extLst>
          </p:cNvPr>
          <p:cNvGrpSpPr/>
          <p:nvPr/>
        </p:nvGrpSpPr>
        <p:grpSpPr>
          <a:xfrm>
            <a:off x="3795260" y="4001904"/>
            <a:ext cx="888241" cy="550622"/>
            <a:chOff x="4353282" y="3351161"/>
            <a:chExt cx="888241" cy="550622"/>
          </a:xfrm>
        </p:grpSpPr>
        <p:sp>
          <p:nvSpPr>
            <p:cNvPr id="9" name="Rounded Rectangular Callout 8">
              <a:extLst>
                <a:ext uri="{FF2B5EF4-FFF2-40B4-BE49-F238E27FC236}">
                  <a16:creationId xmlns:a16="http://schemas.microsoft.com/office/drawing/2014/main" id="{74E65517-81E3-E75D-D9EA-12C8AA965AE1}"/>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10" name="Rounded Rectangle 9">
              <a:extLst>
                <a:ext uri="{FF2B5EF4-FFF2-40B4-BE49-F238E27FC236}">
                  <a16:creationId xmlns:a16="http://schemas.microsoft.com/office/drawing/2014/main" id="{36FE739B-11C0-FBB0-D6E9-8AD1C245702C}"/>
                </a:ext>
              </a:extLst>
            </p:cNvPr>
            <p:cNvSpPr/>
            <p:nvPr/>
          </p:nvSpPr>
          <p:spPr>
            <a:xfrm>
              <a:off x="4433781" y="3403472"/>
              <a:ext cx="543884" cy="228216"/>
            </a:xfrm>
            <a:prstGeom prst="round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altLang="ja-JP" sz="700" dirty="0">
                  <a:solidFill>
                    <a:schemeClr val="tx1"/>
                  </a:solidFill>
                </a:rPr>
                <a:t>2</a:t>
              </a:r>
              <a:endParaRPr lang="en-JP" sz="700" dirty="0">
                <a:solidFill>
                  <a:schemeClr val="tx1"/>
                </a:solidFill>
              </a:endParaRPr>
            </a:p>
          </p:txBody>
        </p:sp>
      </p:grpSp>
      <p:grpSp>
        <p:nvGrpSpPr>
          <p:cNvPr id="11" name="Group 10">
            <a:extLst>
              <a:ext uri="{FF2B5EF4-FFF2-40B4-BE49-F238E27FC236}">
                <a16:creationId xmlns:a16="http://schemas.microsoft.com/office/drawing/2014/main" id="{8ED0B2DF-86FB-1F39-145F-47011D12D002}"/>
              </a:ext>
            </a:extLst>
          </p:cNvPr>
          <p:cNvGrpSpPr/>
          <p:nvPr/>
        </p:nvGrpSpPr>
        <p:grpSpPr>
          <a:xfrm>
            <a:off x="1458653" y="4001904"/>
            <a:ext cx="888241" cy="550622"/>
            <a:chOff x="4353282" y="3351161"/>
            <a:chExt cx="888241" cy="550622"/>
          </a:xfrm>
        </p:grpSpPr>
        <p:sp>
          <p:nvSpPr>
            <p:cNvPr id="12" name="Rounded Rectangular Callout 11">
              <a:extLst>
                <a:ext uri="{FF2B5EF4-FFF2-40B4-BE49-F238E27FC236}">
                  <a16:creationId xmlns:a16="http://schemas.microsoft.com/office/drawing/2014/main" id="{7256BB7D-14CA-4650-4205-B6B294FC9ED2}"/>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13" name="Rounded Rectangle 12">
              <a:extLst>
                <a:ext uri="{FF2B5EF4-FFF2-40B4-BE49-F238E27FC236}">
                  <a16:creationId xmlns:a16="http://schemas.microsoft.com/office/drawing/2014/main" id="{03C50309-75AC-5034-5065-F2D665A3F740}"/>
                </a:ext>
              </a:extLst>
            </p:cNvPr>
            <p:cNvSpPr/>
            <p:nvPr/>
          </p:nvSpPr>
          <p:spPr>
            <a:xfrm>
              <a:off x="4433781" y="3403472"/>
              <a:ext cx="543884" cy="228216"/>
            </a:xfrm>
            <a:prstGeom prst="round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1</a:t>
              </a:r>
              <a:endParaRPr lang="en-JP" sz="700" dirty="0">
                <a:solidFill>
                  <a:schemeClr val="tx1"/>
                </a:solidFill>
              </a:endParaRPr>
            </a:p>
          </p:txBody>
        </p:sp>
      </p:grpSp>
      <p:grpSp>
        <p:nvGrpSpPr>
          <p:cNvPr id="14" name="Group 13">
            <a:extLst>
              <a:ext uri="{FF2B5EF4-FFF2-40B4-BE49-F238E27FC236}">
                <a16:creationId xmlns:a16="http://schemas.microsoft.com/office/drawing/2014/main" id="{BD11851B-FB3E-39A2-4518-41869A13D2F3}"/>
              </a:ext>
            </a:extLst>
          </p:cNvPr>
          <p:cNvGrpSpPr/>
          <p:nvPr/>
        </p:nvGrpSpPr>
        <p:grpSpPr>
          <a:xfrm>
            <a:off x="6870502" y="4001904"/>
            <a:ext cx="888241" cy="550622"/>
            <a:chOff x="4353282" y="3351161"/>
            <a:chExt cx="888241" cy="550622"/>
          </a:xfrm>
        </p:grpSpPr>
        <p:sp>
          <p:nvSpPr>
            <p:cNvPr id="15" name="Rounded Rectangular Callout 14">
              <a:extLst>
                <a:ext uri="{FF2B5EF4-FFF2-40B4-BE49-F238E27FC236}">
                  <a16:creationId xmlns:a16="http://schemas.microsoft.com/office/drawing/2014/main" id="{5722CC76-8048-7C3E-93E5-E84A51A55DF3}"/>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16" name="Rounded Rectangle 15">
              <a:extLst>
                <a:ext uri="{FF2B5EF4-FFF2-40B4-BE49-F238E27FC236}">
                  <a16:creationId xmlns:a16="http://schemas.microsoft.com/office/drawing/2014/main" id="{174EAF64-495E-18A7-B504-73BD305FC3D7}"/>
                </a:ext>
              </a:extLst>
            </p:cNvPr>
            <p:cNvSpPr/>
            <p:nvPr/>
          </p:nvSpPr>
          <p:spPr>
            <a:xfrm>
              <a:off x="4433781" y="3403472"/>
              <a:ext cx="543884" cy="228216"/>
            </a:xfrm>
            <a:prstGeom prst="round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3</a:t>
              </a:r>
              <a:endParaRPr lang="en-JP" sz="700" dirty="0">
                <a:solidFill>
                  <a:schemeClr val="tx1"/>
                </a:solidFill>
              </a:endParaRPr>
            </a:p>
          </p:txBody>
        </p:sp>
      </p:grpSp>
    </p:spTree>
    <p:extLst>
      <p:ext uri="{BB962C8B-B14F-4D97-AF65-F5344CB8AC3E}">
        <p14:creationId xmlns:p14="http://schemas.microsoft.com/office/powerpoint/2010/main" val="4070212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64</a:t>
              </a:fld>
              <a:endParaRPr lang="en" sz="3600" dirty="0">
                <a:solidFill>
                  <a:schemeClr val="bg1"/>
                </a:solidFill>
              </a:endParaRPr>
            </a:p>
          </p:txBody>
        </p:sp>
      </p:gr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提案：制御器の段階構築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9" name="Rounded Rectangle 48">
            <a:extLst>
              <a:ext uri="{FF2B5EF4-FFF2-40B4-BE49-F238E27FC236}">
                <a16:creationId xmlns:a16="http://schemas.microsoft.com/office/drawing/2014/main" id="{B9988067-ED6B-96D7-EBD1-5543B136AB4B}"/>
              </a:ext>
            </a:extLst>
          </p:cNvPr>
          <p:cNvSpPr/>
          <p:nvPr/>
        </p:nvSpPr>
        <p:spPr>
          <a:xfrm>
            <a:off x="18102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50" name="Rounded Rectangle 49">
            <a:extLst>
              <a:ext uri="{FF2B5EF4-FFF2-40B4-BE49-F238E27FC236}">
                <a16:creationId xmlns:a16="http://schemas.microsoft.com/office/drawing/2014/main" id="{095F316B-64DD-94D4-32D9-4CFC46EFBF98}"/>
              </a:ext>
            </a:extLst>
          </p:cNvPr>
          <p:cNvSpPr/>
          <p:nvPr/>
        </p:nvSpPr>
        <p:spPr>
          <a:xfrm>
            <a:off x="295818" y="3768169"/>
            <a:ext cx="863030" cy="345009"/>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52" name="Rounded Rectangle 51">
            <a:extLst>
              <a:ext uri="{FF2B5EF4-FFF2-40B4-BE49-F238E27FC236}">
                <a16:creationId xmlns:a16="http://schemas.microsoft.com/office/drawing/2014/main" id="{6899BB24-C227-95E5-8A25-1896EE03B391}"/>
              </a:ext>
            </a:extLst>
          </p:cNvPr>
          <p:cNvSpPr/>
          <p:nvPr/>
        </p:nvSpPr>
        <p:spPr>
          <a:xfrm>
            <a:off x="295818" y="4154837"/>
            <a:ext cx="863030" cy="345009"/>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55" name="Chevron 54">
            <a:extLst>
              <a:ext uri="{FF2B5EF4-FFF2-40B4-BE49-F238E27FC236}">
                <a16:creationId xmlns:a16="http://schemas.microsoft.com/office/drawing/2014/main" id="{49382B65-1AAF-5F56-D8F8-565B5CD65ED1}"/>
              </a:ext>
            </a:extLst>
          </p:cNvPr>
          <p:cNvSpPr/>
          <p:nvPr/>
        </p:nvSpPr>
        <p:spPr>
          <a:xfrm>
            <a:off x="1455371"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56" name="Rounded Rectangle 55">
            <a:extLst>
              <a:ext uri="{FF2B5EF4-FFF2-40B4-BE49-F238E27FC236}">
                <a16:creationId xmlns:a16="http://schemas.microsoft.com/office/drawing/2014/main" id="{57CA5834-1941-CF23-E9E1-76CECF4D393F}"/>
              </a:ext>
            </a:extLst>
          </p:cNvPr>
          <p:cNvSpPr/>
          <p:nvPr/>
        </p:nvSpPr>
        <p:spPr>
          <a:xfrm>
            <a:off x="295815"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83" name="Rounded Rectangle 82">
            <a:extLst>
              <a:ext uri="{FF2B5EF4-FFF2-40B4-BE49-F238E27FC236}">
                <a16:creationId xmlns:a16="http://schemas.microsoft.com/office/drawing/2014/main" id="{73B6410C-A6F8-012E-BFE4-70D203081FF5}"/>
              </a:ext>
            </a:extLst>
          </p:cNvPr>
          <p:cNvSpPr/>
          <p:nvPr/>
        </p:nvSpPr>
        <p:spPr>
          <a:xfrm>
            <a:off x="18102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84" name="Rounded Rectangle 83">
            <a:extLst>
              <a:ext uri="{FF2B5EF4-FFF2-40B4-BE49-F238E27FC236}">
                <a16:creationId xmlns:a16="http://schemas.microsoft.com/office/drawing/2014/main" id="{46D28477-4325-E23D-2C6E-C8866BFD3866}"/>
              </a:ext>
            </a:extLst>
          </p:cNvPr>
          <p:cNvSpPr/>
          <p:nvPr/>
        </p:nvSpPr>
        <p:spPr>
          <a:xfrm>
            <a:off x="295818" y="5395890"/>
            <a:ext cx="863030" cy="345009"/>
          </a:xfrm>
          <a:prstGeom prst="roundRect">
            <a:avLst/>
          </a:prstGeom>
          <a:solidFill>
            <a:srgbClr val="FFC000"/>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5" name="Rounded Rectangle 84">
            <a:extLst>
              <a:ext uri="{FF2B5EF4-FFF2-40B4-BE49-F238E27FC236}">
                <a16:creationId xmlns:a16="http://schemas.microsoft.com/office/drawing/2014/main" id="{3E4498B2-8EDD-20FD-42FE-D43CBD9263ED}"/>
              </a:ext>
            </a:extLst>
          </p:cNvPr>
          <p:cNvSpPr/>
          <p:nvPr/>
        </p:nvSpPr>
        <p:spPr>
          <a:xfrm>
            <a:off x="295818"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86" name="Rounded Rectangle 85">
            <a:extLst>
              <a:ext uri="{FF2B5EF4-FFF2-40B4-BE49-F238E27FC236}">
                <a16:creationId xmlns:a16="http://schemas.microsoft.com/office/drawing/2014/main" id="{51AEA149-5257-914E-AF9C-F3ED83A1BB0C}"/>
              </a:ext>
            </a:extLst>
          </p:cNvPr>
          <p:cNvSpPr/>
          <p:nvPr/>
        </p:nvSpPr>
        <p:spPr>
          <a:xfrm>
            <a:off x="295815"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87" name="Elbow Connector 86">
            <a:extLst>
              <a:ext uri="{FF2B5EF4-FFF2-40B4-BE49-F238E27FC236}">
                <a16:creationId xmlns:a16="http://schemas.microsoft.com/office/drawing/2014/main" id="{BB289E1F-7BE9-828A-4AC5-03C09DFDD22B}"/>
              </a:ext>
            </a:extLst>
          </p:cNvPr>
          <p:cNvCxnSpPr>
            <a:cxnSpLocks/>
            <a:stCxn id="49" idx="3"/>
            <a:endCxn id="55" idx="1"/>
          </p:cNvCxnSpPr>
          <p:nvPr/>
        </p:nvCxnSpPr>
        <p:spPr>
          <a:xfrm>
            <a:off x="1274523" y="4179220"/>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084FB553-E055-5522-A5A2-393D7CC8FB84}"/>
              </a:ext>
            </a:extLst>
          </p:cNvPr>
          <p:cNvCxnSpPr>
            <a:cxnSpLocks/>
            <a:stCxn id="83" idx="3"/>
            <a:endCxn id="55" idx="1"/>
          </p:cNvCxnSpPr>
          <p:nvPr/>
        </p:nvCxnSpPr>
        <p:spPr>
          <a:xfrm flipV="1">
            <a:off x="1274523" y="4985235"/>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A4194153-DE70-BCBC-F2B5-B3CCEDFB135C}"/>
              </a:ext>
            </a:extLst>
          </p:cNvPr>
          <p:cNvSpPr/>
          <p:nvPr/>
        </p:nvSpPr>
        <p:spPr>
          <a:xfrm>
            <a:off x="2506050"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96" name="Rounded Rectangle 95">
            <a:extLst>
              <a:ext uri="{FF2B5EF4-FFF2-40B4-BE49-F238E27FC236}">
                <a16:creationId xmlns:a16="http://schemas.microsoft.com/office/drawing/2014/main" id="{AB63DE9D-1C92-1E48-E3F3-3C4785752A18}"/>
              </a:ext>
            </a:extLst>
          </p:cNvPr>
          <p:cNvSpPr/>
          <p:nvPr/>
        </p:nvSpPr>
        <p:spPr>
          <a:xfrm>
            <a:off x="2620845" y="3768169"/>
            <a:ext cx="863030" cy="678030"/>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sp>
        <p:nvSpPr>
          <p:cNvPr id="98" name="Rounded Rectangle 97">
            <a:extLst>
              <a:ext uri="{FF2B5EF4-FFF2-40B4-BE49-F238E27FC236}">
                <a16:creationId xmlns:a16="http://schemas.microsoft.com/office/drawing/2014/main" id="{2F0D3354-7AEA-144F-F754-09BBF5CE1072}"/>
              </a:ext>
            </a:extLst>
          </p:cNvPr>
          <p:cNvSpPr/>
          <p:nvPr/>
        </p:nvSpPr>
        <p:spPr>
          <a:xfrm>
            <a:off x="2620842"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99" name="Rounded Rectangle 98">
            <a:extLst>
              <a:ext uri="{FF2B5EF4-FFF2-40B4-BE49-F238E27FC236}">
                <a16:creationId xmlns:a16="http://schemas.microsoft.com/office/drawing/2014/main" id="{7E6D40A6-C5BD-55D7-83E8-06F6516ED13D}"/>
              </a:ext>
            </a:extLst>
          </p:cNvPr>
          <p:cNvSpPr/>
          <p:nvPr/>
        </p:nvSpPr>
        <p:spPr>
          <a:xfrm>
            <a:off x="2506050"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01" name="Rounded Rectangle 100">
            <a:extLst>
              <a:ext uri="{FF2B5EF4-FFF2-40B4-BE49-F238E27FC236}">
                <a16:creationId xmlns:a16="http://schemas.microsoft.com/office/drawing/2014/main" id="{C0787A2E-6D73-7796-C7E0-FEF0564DF423}"/>
              </a:ext>
            </a:extLst>
          </p:cNvPr>
          <p:cNvSpPr/>
          <p:nvPr/>
        </p:nvSpPr>
        <p:spPr>
          <a:xfrm>
            <a:off x="2620845"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103" name="Elbow Connector 102">
            <a:extLst>
              <a:ext uri="{FF2B5EF4-FFF2-40B4-BE49-F238E27FC236}">
                <a16:creationId xmlns:a16="http://schemas.microsoft.com/office/drawing/2014/main" id="{0C443847-2777-B2A9-1C79-FB380917566B}"/>
              </a:ext>
            </a:extLst>
          </p:cNvPr>
          <p:cNvCxnSpPr>
            <a:cxnSpLocks/>
            <a:stCxn id="55" idx="3"/>
            <a:endCxn id="95" idx="1"/>
          </p:cNvCxnSpPr>
          <p:nvPr/>
        </p:nvCxnSpPr>
        <p:spPr>
          <a:xfrm flipV="1">
            <a:off x="2272003" y="4179220"/>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0647A21F-C277-EF92-EDD2-C7848FCE1A41}"/>
              </a:ext>
            </a:extLst>
          </p:cNvPr>
          <p:cNvCxnSpPr>
            <a:cxnSpLocks/>
            <a:stCxn id="55" idx="3"/>
            <a:endCxn id="99" idx="1"/>
          </p:cNvCxnSpPr>
          <p:nvPr/>
        </p:nvCxnSpPr>
        <p:spPr>
          <a:xfrm>
            <a:off x="2272003" y="4985235"/>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Chevron 117">
            <a:extLst>
              <a:ext uri="{FF2B5EF4-FFF2-40B4-BE49-F238E27FC236}">
                <a16:creationId xmlns:a16="http://schemas.microsoft.com/office/drawing/2014/main" id="{47DBE620-0EE6-CB38-0F88-7DE019DC1687}"/>
              </a:ext>
            </a:extLst>
          </p:cNvPr>
          <p:cNvSpPr/>
          <p:nvPr/>
        </p:nvSpPr>
        <p:spPr>
          <a:xfrm>
            <a:off x="37729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119" name="Elbow Connector 118">
            <a:extLst>
              <a:ext uri="{FF2B5EF4-FFF2-40B4-BE49-F238E27FC236}">
                <a16:creationId xmlns:a16="http://schemas.microsoft.com/office/drawing/2014/main" id="{A01EAF22-4B5E-0B0D-ACC7-BE6A3559D331}"/>
              </a:ext>
            </a:extLst>
          </p:cNvPr>
          <p:cNvCxnSpPr>
            <a:cxnSpLocks/>
            <a:stCxn id="95" idx="3"/>
            <a:endCxn id="118" idx="1"/>
          </p:cNvCxnSpPr>
          <p:nvPr/>
        </p:nvCxnSpPr>
        <p:spPr>
          <a:xfrm>
            <a:off x="3599550" y="4179220"/>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2E18ABB1-FE2E-78A9-EF35-8908E7BD737F}"/>
              </a:ext>
            </a:extLst>
          </p:cNvPr>
          <p:cNvCxnSpPr>
            <a:cxnSpLocks/>
            <a:stCxn id="99" idx="3"/>
            <a:endCxn id="118" idx="1"/>
          </p:cNvCxnSpPr>
          <p:nvPr/>
        </p:nvCxnSpPr>
        <p:spPr>
          <a:xfrm flipV="1">
            <a:off x="3599550" y="4985235"/>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Chevron 131">
            <a:extLst>
              <a:ext uri="{FF2B5EF4-FFF2-40B4-BE49-F238E27FC236}">
                <a16:creationId xmlns:a16="http://schemas.microsoft.com/office/drawing/2014/main" id="{9908D200-95F8-5082-80A2-3167FBDE5BD6}"/>
              </a:ext>
            </a:extLst>
          </p:cNvPr>
          <p:cNvSpPr/>
          <p:nvPr/>
        </p:nvSpPr>
        <p:spPr>
          <a:xfrm>
            <a:off x="69102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133" name="Rounded Rectangle 132">
            <a:extLst>
              <a:ext uri="{FF2B5EF4-FFF2-40B4-BE49-F238E27FC236}">
                <a16:creationId xmlns:a16="http://schemas.microsoft.com/office/drawing/2014/main" id="{4BB9F8FE-3D66-FF8F-117A-A2EE11474AD0}"/>
              </a:ext>
            </a:extLst>
          </p:cNvPr>
          <p:cNvSpPr/>
          <p:nvPr/>
        </p:nvSpPr>
        <p:spPr>
          <a:xfrm>
            <a:off x="795445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134" name="Rounded Rectangle 133">
            <a:extLst>
              <a:ext uri="{FF2B5EF4-FFF2-40B4-BE49-F238E27FC236}">
                <a16:creationId xmlns:a16="http://schemas.microsoft.com/office/drawing/2014/main" id="{B80AAA04-CED4-1825-AF02-BA562BCB4ADE}"/>
              </a:ext>
            </a:extLst>
          </p:cNvPr>
          <p:cNvSpPr/>
          <p:nvPr/>
        </p:nvSpPr>
        <p:spPr>
          <a:xfrm>
            <a:off x="8069248" y="3991456"/>
            <a:ext cx="863030" cy="345009"/>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137" name="Rounded Rectangle 136">
            <a:extLst>
              <a:ext uri="{FF2B5EF4-FFF2-40B4-BE49-F238E27FC236}">
                <a16:creationId xmlns:a16="http://schemas.microsoft.com/office/drawing/2014/main" id="{54A3AC81-91C6-FC30-58F5-080B197E3586}"/>
              </a:ext>
            </a:extLst>
          </p:cNvPr>
          <p:cNvSpPr/>
          <p:nvPr/>
        </p:nvSpPr>
        <p:spPr>
          <a:xfrm>
            <a:off x="795445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cxnSp>
        <p:nvCxnSpPr>
          <p:cNvPr id="141" name="Elbow Connector 140">
            <a:extLst>
              <a:ext uri="{FF2B5EF4-FFF2-40B4-BE49-F238E27FC236}">
                <a16:creationId xmlns:a16="http://schemas.microsoft.com/office/drawing/2014/main" id="{3810DC66-7268-03F3-4F9B-51146602DC7D}"/>
              </a:ext>
            </a:extLst>
          </p:cNvPr>
          <p:cNvCxnSpPr>
            <a:cxnSpLocks/>
            <a:stCxn id="132" idx="3"/>
            <a:endCxn id="133" idx="1"/>
          </p:cNvCxnSpPr>
          <p:nvPr/>
        </p:nvCxnSpPr>
        <p:spPr>
          <a:xfrm flipV="1">
            <a:off x="7726842" y="4179220"/>
            <a:ext cx="22761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198D82C-25A6-C228-1D8B-1366C2196D54}"/>
              </a:ext>
            </a:extLst>
          </p:cNvPr>
          <p:cNvCxnSpPr>
            <a:cxnSpLocks/>
            <a:stCxn id="132" idx="3"/>
            <a:endCxn id="137" idx="1"/>
          </p:cNvCxnSpPr>
          <p:nvPr/>
        </p:nvCxnSpPr>
        <p:spPr>
          <a:xfrm>
            <a:off x="7726842" y="4985235"/>
            <a:ext cx="22761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38DF6B2-7044-F5C6-CDA7-CE174253105A}"/>
              </a:ext>
            </a:extLst>
          </p:cNvPr>
          <p:cNvCxnSpPr>
            <a:cxnSpLocks/>
          </p:cNvCxnSpPr>
          <p:nvPr/>
        </p:nvCxnSpPr>
        <p:spPr>
          <a:xfrm flipH="1">
            <a:off x="4710222" y="4985235"/>
            <a:ext cx="2093658"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71" name="Wave 170">
            <a:extLst>
              <a:ext uri="{FF2B5EF4-FFF2-40B4-BE49-F238E27FC236}">
                <a16:creationId xmlns:a16="http://schemas.microsoft.com/office/drawing/2014/main" id="{3AE3CC4A-D8E4-C3DC-F9A8-EBABD607C989}"/>
              </a:ext>
            </a:extLst>
          </p:cNvPr>
          <p:cNvSpPr/>
          <p:nvPr/>
        </p:nvSpPr>
        <p:spPr>
          <a:xfrm>
            <a:off x="5264700" y="4746002"/>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76" name="Rounded Rectangle 175">
            <a:extLst>
              <a:ext uri="{FF2B5EF4-FFF2-40B4-BE49-F238E27FC236}">
                <a16:creationId xmlns:a16="http://schemas.microsoft.com/office/drawing/2014/main" id="{0ECB8FBB-4693-3048-64B3-B2BED45F5404}"/>
              </a:ext>
            </a:extLst>
          </p:cNvPr>
          <p:cNvSpPr/>
          <p:nvPr/>
        </p:nvSpPr>
        <p:spPr>
          <a:xfrm>
            <a:off x="2620842"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177" name="TextBox 176">
            <a:extLst>
              <a:ext uri="{FF2B5EF4-FFF2-40B4-BE49-F238E27FC236}">
                <a16:creationId xmlns:a16="http://schemas.microsoft.com/office/drawing/2014/main" id="{9A200EAC-C0A7-3960-7C57-35842FFD9003}"/>
              </a:ext>
            </a:extLst>
          </p:cNvPr>
          <p:cNvSpPr txBox="1"/>
          <p:nvPr/>
        </p:nvSpPr>
        <p:spPr>
          <a:xfrm>
            <a:off x="4009122" y="5417944"/>
            <a:ext cx="3535759" cy="461665"/>
          </a:xfrm>
          <a:prstGeom prst="rect">
            <a:avLst/>
          </a:prstGeom>
          <a:noFill/>
        </p:spPr>
        <p:txBody>
          <a:bodyPr wrap="square" rtlCol="0">
            <a:spAutoFit/>
          </a:bodyPr>
          <a:lstStyle/>
          <a:p>
            <a:r>
              <a:rPr lang="en-JP" sz="1200" dirty="0"/>
              <a:t>全ての監視モデルが環境モデルに反映されるまで部分合成を繰り返し行う</a:t>
            </a:r>
          </a:p>
        </p:txBody>
      </p:sp>
      <p:sp>
        <p:nvSpPr>
          <p:cNvPr id="178" name="Rounded Rectangular Callout 177">
            <a:extLst>
              <a:ext uri="{FF2B5EF4-FFF2-40B4-BE49-F238E27FC236}">
                <a16:creationId xmlns:a16="http://schemas.microsoft.com/office/drawing/2014/main" id="{CA9888C8-6562-28E8-CCD6-89641AC4B478}"/>
              </a:ext>
            </a:extLst>
          </p:cNvPr>
          <p:cNvSpPr/>
          <p:nvPr/>
        </p:nvSpPr>
        <p:spPr>
          <a:xfrm>
            <a:off x="3698482" y="6182291"/>
            <a:ext cx="2245118" cy="526834"/>
          </a:xfrm>
          <a:prstGeom prst="wedgeRoundRectCallout">
            <a:avLst>
              <a:gd name="adj1" fmla="val -55434"/>
              <a:gd name="adj2" fmla="val -48577"/>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2">
                    <a:lumMod val="25000"/>
                  </a:schemeClr>
                </a:solidFill>
              </a:rPr>
              <a:t>保証された安全性を表す</a:t>
            </a:r>
          </a:p>
          <a:p>
            <a:pPr algn="ctr"/>
            <a:r>
              <a:rPr lang="en-JP" sz="1200" dirty="0">
                <a:solidFill>
                  <a:schemeClr val="tx2">
                    <a:lumMod val="25000"/>
                  </a:schemeClr>
                </a:solidFill>
              </a:rPr>
              <a:t>監視モデルは出力から消える</a:t>
            </a:r>
          </a:p>
        </p:txBody>
      </p:sp>
      <p:sp>
        <p:nvSpPr>
          <p:cNvPr id="210" name="Rounded Rectangle 209">
            <a:extLst>
              <a:ext uri="{FF2B5EF4-FFF2-40B4-BE49-F238E27FC236}">
                <a16:creationId xmlns:a16="http://schemas.microsoft.com/office/drawing/2014/main" id="{D7B47D74-1493-1E53-7BE0-0042F7113539}"/>
              </a:ext>
            </a:extLst>
          </p:cNvPr>
          <p:cNvSpPr/>
          <p:nvPr/>
        </p:nvSpPr>
        <p:spPr>
          <a:xfrm>
            <a:off x="2618808" y="5393492"/>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211" name="Rounded Rectangle 210">
            <a:extLst>
              <a:ext uri="{FF2B5EF4-FFF2-40B4-BE49-F238E27FC236}">
                <a16:creationId xmlns:a16="http://schemas.microsoft.com/office/drawing/2014/main" id="{48D6D4FC-8F3E-3D6B-17F9-ED041A4F3416}"/>
              </a:ext>
            </a:extLst>
          </p:cNvPr>
          <p:cNvSpPr/>
          <p:nvPr/>
        </p:nvSpPr>
        <p:spPr>
          <a:xfrm>
            <a:off x="8069251" y="5394880"/>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212" name="Rounded Rectangle 211">
            <a:extLst>
              <a:ext uri="{FF2B5EF4-FFF2-40B4-BE49-F238E27FC236}">
                <a16:creationId xmlns:a16="http://schemas.microsoft.com/office/drawing/2014/main" id="{75C6E0E8-020E-A629-00E8-489819AD9194}"/>
              </a:ext>
            </a:extLst>
          </p:cNvPr>
          <p:cNvSpPr/>
          <p:nvPr/>
        </p:nvSpPr>
        <p:spPr>
          <a:xfrm>
            <a:off x="8069251" y="5781548"/>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213" name="Rounded Rectangle 212">
            <a:extLst>
              <a:ext uri="{FF2B5EF4-FFF2-40B4-BE49-F238E27FC236}">
                <a16:creationId xmlns:a16="http://schemas.microsoft.com/office/drawing/2014/main" id="{DC16204D-F8A4-36B5-DE69-2A52C5D4E3C6}"/>
              </a:ext>
            </a:extLst>
          </p:cNvPr>
          <p:cNvSpPr/>
          <p:nvPr/>
        </p:nvSpPr>
        <p:spPr>
          <a:xfrm>
            <a:off x="8069248" y="6161024"/>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214" name="Text Placeholder 2">
            <a:extLst>
              <a:ext uri="{FF2B5EF4-FFF2-40B4-BE49-F238E27FC236}">
                <a16:creationId xmlns:a16="http://schemas.microsoft.com/office/drawing/2014/main" id="{F7395D61-3192-502F-012C-0FE13A98A0B7}"/>
              </a:ext>
            </a:extLst>
          </p:cNvPr>
          <p:cNvSpPr txBox="1">
            <a:spLocks/>
          </p:cNvSpPr>
          <p:nvPr/>
        </p:nvSpPr>
        <p:spPr>
          <a:xfrm>
            <a:off x="558800" y="1143000"/>
            <a:ext cx="8585200" cy="2042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段階的に安全性を保証して制御器を導出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・監視</a:t>
            </a:r>
            <a:r>
              <a:rPr lang="ja-JP" altLang="en-JP" sz="2400" b="0" i="0">
                <a:solidFill>
                  <a:schemeClr val="tx2">
                    <a:lumMod val="25000"/>
                  </a:schemeClr>
                </a:solidFill>
                <a:effectLst/>
                <a:latin typeface="Lato" panose="020F0502020204030203" pitchFamily="34" charset="0"/>
                <a:cs typeface="Lato" panose="020F0502020204030203" pitchFamily="34" charset="0"/>
              </a:rPr>
              <a:t>モデル</a:t>
            </a:r>
            <a:r>
              <a:rPr lang="ja-JP" altLang="en-US" sz="2400" b="0" i="0">
                <a:solidFill>
                  <a:schemeClr val="tx2">
                    <a:lumMod val="25000"/>
                  </a:schemeClr>
                </a:solidFill>
                <a:effectLst/>
                <a:latin typeface="Lato" panose="020F0502020204030203" pitchFamily="34" charset="0"/>
                <a:cs typeface="Lato" panose="020F0502020204030203" pitchFamily="34" charset="0"/>
              </a:rPr>
              <a:t>ごと</a:t>
            </a:r>
            <a:r>
              <a:rPr lang="ja-JP" altLang="en-JP" sz="2400" b="0" i="0">
                <a:solidFill>
                  <a:schemeClr val="tx2">
                    <a:lumMod val="25000"/>
                  </a:schemeClr>
                </a:solidFill>
                <a:effectLst/>
                <a:latin typeface="Lato" panose="020F0502020204030203" pitchFamily="34" charset="0"/>
                <a:cs typeface="Lato" panose="020F0502020204030203" pitchFamily="34" charset="0"/>
              </a:rPr>
              <a:t>に</a:t>
            </a:r>
            <a:r>
              <a:rPr lang="ja-JP" altLang="en-US" sz="2400" b="0" i="0">
                <a:solidFill>
                  <a:schemeClr val="tx2">
                    <a:lumMod val="25000"/>
                  </a:schemeClr>
                </a:solidFill>
                <a:effectLst/>
                <a:latin typeface="Lato" panose="020F0502020204030203" pitchFamily="34" charset="0"/>
                <a:cs typeface="Lato" panose="020F0502020204030203" pitchFamily="34" charset="0"/>
              </a:rPr>
              <a:t>ゲーム空間を構築し制御器を合成</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・部分制御器を入力として</a:t>
            </a:r>
            <a:r>
              <a:rPr lang="ja-JP" altLang="en-JP" sz="2400">
                <a:solidFill>
                  <a:schemeClr val="tx2">
                    <a:lumMod val="25000"/>
                  </a:schemeClr>
                </a:solidFill>
                <a:latin typeface="Lato" panose="020F0502020204030203" pitchFamily="34" charset="0"/>
                <a:cs typeface="Lato" panose="020F0502020204030203" pitchFamily="34" charset="0"/>
              </a:rPr>
              <a:t>ゲーム</a:t>
            </a:r>
            <a:r>
              <a:rPr lang="ja-JP" altLang="en-US" sz="2400">
                <a:solidFill>
                  <a:schemeClr val="tx2">
                    <a:lumMod val="25000"/>
                  </a:schemeClr>
                </a:solidFill>
                <a:latin typeface="Lato" panose="020F0502020204030203" pitchFamily="34" charset="0"/>
                <a:cs typeface="Lato" panose="020F0502020204030203" pitchFamily="34" charset="0"/>
              </a:rPr>
              <a:t>空間を構築することで，</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既に保障された</a:t>
            </a:r>
            <a:r>
              <a:rPr lang="ja-JP" altLang="en-US" sz="2400" b="0" i="0">
                <a:solidFill>
                  <a:schemeClr val="tx2">
                    <a:lumMod val="25000"/>
                  </a:schemeClr>
                </a:solidFill>
                <a:effectLst/>
                <a:latin typeface="Lato" panose="020F0502020204030203" pitchFamily="34" charset="0"/>
                <a:cs typeface="Lato" panose="020F0502020204030203" pitchFamily="34" charset="0"/>
              </a:rPr>
              <a:t>安全性を違反する状態の構築を回避する</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p:txBody>
      </p:sp>
      <p:grpSp>
        <p:nvGrpSpPr>
          <p:cNvPr id="11" name="Group 10">
            <a:extLst>
              <a:ext uri="{FF2B5EF4-FFF2-40B4-BE49-F238E27FC236}">
                <a16:creationId xmlns:a16="http://schemas.microsoft.com/office/drawing/2014/main" id="{8ED0B2DF-86FB-1F39-145F-47011D12D002}"/>
              </a:ext>
            </a:extLst>
          </p:cNvPr>
          <p:cNvGrpSpPr/>
          <p:nvPr/>
        </p:nvGrpSpPr>
        <p:grpSpPr>
          <a:xfrm>
            <a:off x="1458653" y="4001904"/>
            <a:ext cx="888241" cy="550622"/>
            <a:chOff x="4353282" y="3351161"/>
            <a:chExt cx="888241" cy="550622"/>
          </a:xfrm>
        </p:grpSpPr>
        <p:sp>
          <p:nvSpPr>
            <p:cNvPr id="12" name="Rounded Rectangular Callout 11">
              <a:extLst>
                <a:ext uri="{FF2B5EF4-FFF2-40B4-BE49-F238E27FC236}">
                  <a16:creationId xmlns:a16="http://schemas.microsoft.com/office/drawing/2014/main" id="{7256BB7D-14CA-4650-4205-B6B294FC9ED2}"/>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13" name="Rounded Rectangle 12">
              <a:extLst>
                <a:ext uri="{FF2B5EF4-FFF2-40B4-BE49-F238E27FC236}">
                  <a16:creationId xmlns:a16="http://schemas.microsoft.com/office/drawing/2014/main" id="{03C50309-75AC-5034-5065-F2D665A3F740}"/>
                </a:ext>
              </a:extLst>
            </p:cNvPr>
            <p:cNvSpPr/>
            <p:nvPr/>
          </p:nvSpPr>
          <p:spPr>
            <a:xfrm>
              <a:off x="4433781" y="3403472"/>
              <a:ext cx="543884" cy="228216"/>
            </a:xfrm>
            <a:prstGeom prst="round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1</a:t>
              </a:r>
              <a:endParaRPr lang="en-JP" sz="700" dirty="0">
                <a:solidFill>
                  <a:schemeClr val="tx1"/>
                </a:solidFill>
              </a:endParaRPr>
            </a:p>
          </p:txBody>
        </p:sp>
      </p:grpSp>
      <p:sp>
        <p:nvSpPr>
          <p:cNvPr id="24" name="Rounded Rectangular Callout 23">
            <a:extLst>
              <a:ext uri="{FF2B5EF4-FFF2-40B4-BE49-F238E27FC236}">
                <a16:creationId xmlns:a16="http://schemas.microsoft.com/office/drawing/2014/main" id="{397CD14A-F045-18D9-1FB4-907EC125EDDD}"/>
              </a:ext>
            </a:extLst>
          </p:cNvPr>
          <p:cNvSpPr/>
          <p:nvPr/>
        </p:nvSpPr>
        <p:spPr>
          <a:xfrm>
            <a:off x="3845808" y="3097772"/>
            <a:ext cx="3333468" cy="1307281"/>
          </a:xfrm>
          <a:prstGeom prst="wedgeRoundRectCallout">
            <a:avLst>
              <a:gd name="adj1" fmla="val -63372"/>
              <a:gd name="adj2" fmla="val 40410"/>
              <a:gd name="adj3" fmla="val 16667"/>
            </a:avLst>
          </a:prstGeom>
          <a:solidFill>
            <a:schemeClr val="bg1"/>
          </a:solidFill>
          <a:ln>
            <a:solidFill>
              <a:srgbClr val="F2015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tx2">
                  <a:lumMod val="25000"/>
                </a:schemeClr>
              </a:solidFill>
            </a:endParaRPr>
          </a:p>
        </p:txBody>
      </p:sp>
      <p:sp>
        <p:nvSpPr>
          <p:cNvPr id="25" name="Rounded Rectangle 24">
            <a:extLst>
              <a:ext uri="{FF2B5EF4-FFF2-40B4-BE49-F238E27FC236}">
                <a16:creationId xmlns:a16="http://schemas.microsoft.com/office/drawing/2014/main" id="{7F2CF682-C416-B798-39A6-C0A4C65E3E48}"/>
              </a:ext>
            </a:extLst>
          </p:cNvPr>
          <p:cNvSpPr/>
          <p:nvPr/>
        </p:nvSpPr>
        <p:spPr>
          <a:xfrm>
            <a:off x="4015838" y="3578200"/>
            <a:ext cx="792246" cy="316712"/>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環境モデル2</a:t>
            </a:r>
            <a:endParaRPr lang="en-JP" sz="1000" dirty="0">
              <a:solidFill>
                <a:schemeClr val="tx1"/>
              </a:solidFill>
            </a:endParaRPr>
          </a:p>
        </p:txBody>
      </p:sp>
      <p:sp>
        <p:nvSpPr>
          <p:cNvPr id="26" name="Rounded Rectangle 25">
            <a:extLst>
              <a:ext uri="{FF2B5EF4-FFF2-40B4-BE49-F238E27FC236}">
                <a16:creationId xmlns:a16="http://schemas.microsoft.com/office/drawing/2014/main" id="{F9B54E98-E5DF-C352-1B25-1AED070A11DB}"/>
              </a:ext>
            </a:extLst>
          </p:cNvPr>
          <p:cNvSpPr/>
          <p:nvPr/>
        </p:nvSpPr>
        <p:spPr>
          <a:xfrm>
            <a:off x="4015838" y="3964868"/>
            <a:ext cx="792246" cy="316712"/>
          </a:xfrm>
          <a:prstGeom prst="roundRect">
            <a:avLst/>
          </a:prstGeom>
          <a:solidFill>
            <a:srgbClr val="FFC000"/>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監視モデル1</a:t>
            </a:r>
            <a:endParaRPr lang="en-JP" sz="1000" dirty="0">
              <a:solidFill>
                <a:schemeClr val="tx1"/>
              </a:solidFill>
            </a:endParaRPr>
          </a:p>
        </p:txBody>
      </p:sp>
      <p:sp>
        <p:nvSpPr>
          <p:cNvPr id="27" name="Rounded Rectangle 26">
            <a:extLst>
              <a:ext uri="{FF2B5EF4-FFF2-40B4-BE49-F238E27FC236}">
                <a16:creationId xmlns:a16="http://schemas.microsoft.com/office/drawing/2014/main" id="{4C317EB1-FC16-F76A-FE8A-796F8EA461BE}"/>
              </a:ext>
            </a:extLst>
          </p:cNvPr>
          <p:cNvSpPr/>
          <p:nvPr/>
        </p:nvSpPr>
        <p:spPr>
          <a:xfrm>
            <a:off x="4015838" y="3174693"/>
            <a:ext cx="792246" cy="316712"/>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800" dirty="0">
                <a:solidFill>
                  <a:schemeClr val="tx1"/>
                </a:solidFill>
              </a:rPr>
              <a:t>環境モデル1</a:t>
            </a:r>
          </a:p>
        </p:txBody>
      </p:sp>
      <p:sp>
        <p:nvSpPr>
          <p:cNvPr id="28" name="Chevron 27">
            <a:extLst>
              <a:ext uri="{FF2B5EF4-FFF2-40B4-BE49-F238E27FC236}">
                <a16:creationId xmlns:a16="http://schemas.microsoft.com/office/drawing/2014/main" id="{5E34B12C-256E-B959-3457-A9AE538E69EC}"/>
              </a:ext>
            </a:extLst>
          </p:cNvPr>
          <p:cNvSpPr/>
          <p:nvPr/>
        </p:nvSpPr>
        <p:spPr>
          <a:xfrm>
            <a:off x="5054185" y="3475689"/>
            <a:ext cx="1026511" cy="530564"/>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b="1" dirty="0">
                <a:solidFill>
                  <a:schemeClr val="bg1"/>
                </a:solidFill>
              </a:rPr>
              <a:t>離散制御器</a:t>
            </a:r>
            <a:br>
              <a:rPr lang="en-JP" sz="1100" b="1" dirty="0">
                <a:solidFill>
                  <a:schemeClr val="bg1"/>
                </a:solidFill>
              </a:rPr>
            </a:br>
            <a:r>
              <a:rPr lang="en-JP" sz="1100" b="1" dirty="0">
                <a:solidFill>
                  <a:schemeClr val="bg1"/>
                </a:solidFill>
              </a:rPr>
              <a:t>合成</a:t>
            </a:r>
          </a:p>
        </p:txBody>
      </p:sp>
      <p:cxnSp>
        <p:nvCxnSpPr>
          <p:cNvPr id="29" name="Elbow Connector 28">
            <a:extLst>
              <a:ext uri="{FF2B5EF4-FFF2-40B4-BE49-F238E27FC236}">
                <a16:creationId xmlns:a16="http://schemas.microsoft.com/office/drawing/2014/main" id="{86EFAC7E-7E9C-3419-A3D3-33ACE0206113}"/>
              </a:ext>
            </a:extLst>
          </p:cNvPr>
          <p:cNvCxnSpPr>
            <a:cxnSpLocks/>
            <a:stCxn id="25" idx="3"/>
            <a:endCxn id="28" idx="1"/>
          </p:cNvCxnSpPr>
          <p:nvPr/>
        </p:nvCxnSpPr>
        <p:spPr>
          <a:xfrm>
            <a:off x="4808084" y="3736556"/>
            <a:ext cx="304198" cy="44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1CEDAA4-5BA6-249B-36AD-3786208939D0}"/>
              </a:ext>
            </a:extLst>
          </p:cNvPr>
          <p:cNvCxnSpPr>
            <a:cxnSpLocks/>
            <a:stCxn id="26" idx="3"/>
            <a:endCxn id="28" idx="1"/>
          </p:cNvCxnSpPr>
          <p:nvPr/>
        </p:nvCxnSpPr>
        <p:spPr>
          <a:xfrm flipV="1">
            <a:off x="4808084" y="3740971"/>
            <a:ext cx="304198" cy="3822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835AEA9B-9210-1AA9-8820-0AC02BC357AE}"/>
              </a:ext>
            </a:extLst>
          </p:cNvPr>
          <p:cNvCxnSpPr>
            <a:cxnSpLocks/>
            <a:stCxn id="27" idx="3"/>
            <a:endCxn id="28" idx="1"/>
          </p:cNvCxnSpPr>
          <p:nvPr/>
        </p:nvCxnSpPr>
        <p:spPr>
          <a:xfrm>
            <a:off x="4808084" y="3333049"/>
            <a:ext cx="304198" cy="40792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ADB0F715-0C4D-B2FD-2529-7F68FEEE9AF4}"/>
              </a:ext>
            </a:extLst>
          </p:cNvPr>
          <p:cNvSpPr/>
          <p:nvPr/>
        </p:nvSpPr>
        <p:spPr>
          <a:xfrm>
            <a:off x="6310364" y="3445283"/>
            <a:ext cx="752120" cy="590895"/>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cxnSp>
        <p:nvCxnSpPr>
          <p:cNvPr id="33" name="Straight Arrow Connector 32">
            <a:extLst>
              <a:ext uri="{FF2B5EF4-FFF2-40B4-BE49-F238E27FC236}">
                <a16:creationId xmlns:a16="http://schemas.microsoft.com/office/drawing/2014/main" id="{975FCD0E-1BCA-9C20-41E7-B2D5BDCC5F84}"/>
              </a:ext>
            </a:extLst>
          </p:cNvPr>
          <p:cNvCxnSpPr>
            <a:cxnSpLocks/>
            <a:stCxn id="28" idx="3"/>
            <a:endCxn id="32" idx="1"/>
          </p:cNvCxnSpPr>
          <p:nvPr/>
        </p:nvCxnSpPr>
        <p:spPr>
          <a:xfrm flipV="1">
            <a:off x="6080696" y="3740731"/>
            <a:ext cx="229668" cy="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00CEE6-3270-CE99-5318-A07DC8BB9B50}"/>
              </a:ext>
            </a:extLst>
          </p:cNvPr>
          <p:cNvSpPr txBox="1"/>
          <p:nvPr/>
        </p:nvSpPr>
        <p:spPr>
          <a:xfrm>
            <a:off x="5279456" y="4114032"/>
            <a:ext cx="1912703" cy="276999"/>
          </a:xfrm>
          <a:prstGeom prst="rect">
            <a:avLst/>
          </a:prstGeom>
          <a:noFill/>
        </p:spPr>
        <p:txBody>
          <a:bodyPr wrap="none" rtlCol="0">
            <a:spAutoFit/>
          </a:bodyPr>
          <a:lstStyle/>
          <a:p>
            <a:r>
              <a:rPr lang="en-JP" sz="1200" b="1" dirty="0">
                <a:solidFill>
                  <a:srgbClr val="FF0000"/>
                </a:solidFill>
              </a:rPr>
              <a:t>部分的に離散制御器合成</a:t>
            </a:r>
          </a:p>
        </p:txBody>
      </p:sp>
    </p:spTree>
    <p:extLst>
      <p:ext uri="{BB962C8B-B14F-4D97-AF65-F5344CB8AC3E}">
        <p14:creationId xmlns:p14="http://schemas.microsoft.com/office/powerpoint/2010/main" val="3037298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65</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2042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部分的にゲーム空間の構築・分析を行う</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部分的に分析する監視モデルを決定し，監視モデルを分析する上で必要最低限の環境モデルを用いてゲーム空間構築</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部分合成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9B85A633-3F2A-F239-0C6F-A6A51921C58D}"/>
              </a:ext>
            </a:extLst>
          </p:cNvPr>
          <p:cNvSpPr/>
          <p:nvPr/>
        </p:nvSpPr>
        <p:spPr>
          <a:xfrm>
            <a:off x="223555"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3" name="Rounded Rectangle 2">
            <a:extLst>
              <a:ext uri="{FF2B5EF4-FFF2-40B4-BE49-F238E27FC236}">
                <a16:creationId xmlns:a16="http://schemas.microsoft.com/office/drawing/2014/main" id="{B49F4549-6F9E-9DA0-D6DC-EC2330ED000B}"/>
              </a:ext>
            </a:extLst>
          </p:cNvPr>
          <p:cNvSpPr/>
          <p:nvPr/>
        </p:nvSpPr>
        <p:spPr>
          <a:xfrm>
            <a:off x="338350" y="3768169"/>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7" name="Rounded Rectangle 6">
            <a:extLst>
              <a:ext uri="{FF2B5EF4-FFF2-40B4-BE49-F238E27FC236}">
                <a16:creationId xmlns:a16="http://schemas.microsoft.com/office/drawing/2014/main" id="{9AC15DCB-5561-1C3F-4EE5-0D42DC488BF8}"/>
              </a:ext>
            </a:extLst>
          </p:cNvPr>
          <p:cNvSpPr/>
          <p:nvPr/>
        </p:nvSpPr>
        <p:spPr>
          <a:xfrm>
            <a:off x="338350" y="4154837"/>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9" name="Rounded Rectangle 8">
            <a:extLst>
              <a:ext uri="{FF2B5EF4-FFF2-40B4-BE49-F238E27FC236}">
                <a16:creationId xmlns:a16="http://schemas.microsoft.com/office/drawing/2014/main" id="{BDF7497B-3E04-AD2B-B1BE-1747F9375960}"/>
              </a:ext>
            </a:extLst>
          </p:cNvPr>
          <p:cNvSpPr/>
          <p:nvPr/>
        </p:nvSpPr>
        <p:spPr>
          <a:xfrm>
            <a:off x="338347"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10" name="Rounded Rectangle 9">
            <a:extLst>
              <a:ext uri="{FF2B5EF4-FFF2-40B4-BE49-F238E27FC236}">
                <a16:creationId xmlns:a16="http://schemas.microsoft.com/office/drawing/2014/main" id="{811B8D3C-E39C-FBDE-C6B2-2A5013F02EBB}"/>
              </a:ext>
            </a:extLst>
          </p:cNvPr>
          <p:cNvSpPr/>
          <p:nvPr/>
        </p:nvSpPr>
        <p:spPr>
          <a:xfrm>
            <a:off x="223555"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1" name="Rounded Rectangle 10">
            <a:extLst>
              <a:ext uri="{FF2B5EF4-FFF2-40B4-BE49-F238E27FC236}">
                <a16:creationId xmlns:a16="http://schemas.microsoft.com/office/drawing/2014/main" id="{9E339099-2C03-2002-B5C5-ADFB106A899E}"/>
              </a:ext>
            </a:extLst>
          </p:cNvPr>
          <p:cNvSpPr/>
          <p:nvPr/>
        </p:nvSpPr>
        <p:spPr>
          <a:xfrm>
            <a:off x="338350" y="5395890"/>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12" name="Rounded Rectangle 11">
            <a:extLst>
              <a:ext uri="{FF2B5EF4-FFF2-40B4-BE49-F238E27FC236}">
                <a16:creationId xmlns:a16="http://schemas.microsoft.com/office/drawing/2014/main" id="{1513C09D-3F5A-EDA3-21CB-DE1BC7014457}"/>
              </a:ext>
            </a:extLst>
          </p:cNvPr>
          <p:cNvSpPr/>
          <p:nvPr/>
        </p:nvSpPr>
        <p:spPr>
          <a:xfrm>
            <a:off x="338350"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13" name="Rounded Rectangle 12">
            <a:extLst>
              <a:ext uri="{FF2B5EF4-FFF2-40B4-BE49-F238E27FC236}">
                <a16:creationId xmlns:a16="http://schemas.microsoft.com/office/drawing/2014/main" id="{4EDDB996-C88D-54E2-D0BD-CE089D68E8F0}"/>
              </a:ext>
            </a:extLst>
          </p:cNvPr>
          <p:cNvSpPr/>
          <p:nvPr/>
        </p:nvSpPr>
        <p:spPr>
          <a:xfrm>
            <a:off x="338347"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14" name="Elbow Connector 13">
            <a:extLst>
              <a:ext uri="{FF2B5EF4-FFF2-40B4-BE49-F238E27FC236}">
                <a16:creationId xmlns:a16="http://schemas.microsoft.com/office/drawing/2014/main" id="{300E8D61-6B90-A089-3768-8FBA0FAF5FDF}"/>
              </a:ext>
            </a:extLst>
          </p:cNvPr>
          <p:cNvCxnSpPr>
            <a:cxnSpLocks/>
            <a:stCxn id="2" idx="3"/>
            <a:endCxn id="45" idx="1"/>
          </p:cNvCxnSpPr>
          <p:nvPr/>
        </p:nvCxnSpPr>
        <p:spPr>
          <a:xfrm>
            <a:off x="1317055" y="4179220"/>
            <a:ext cx="527883" cy="163392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861390C4-3A1B-31F6-02F8-DBC61A996C2C}"/>
              </a:ext>
            </a:extLst>
          </p:cNvPr>
          <p:cNvCxnSpPr>
            <a:cxnSpLocks/>
            <a:stCxn id="10" idx="3"/>
            <a:endCxn id="45" idx="1"/>
          </p:cNvCxnSpPr>
          <p:nvPr/>
        </p:nvCxnSpPr>
        <p:spPr>
          <a:xfrm>
            <a:off x="1317055" y="5806941"/>
            <a:ext cx="527883" cy="619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F005107-72E9-B183-8AC7-88898783EE45}"/>
              </a:ext>
            </a:extLst>
          </p:cNvPr>
          <p:cNvSpPr/>
          <p:nvPr/>
        </p:nvSpPr>
        <p:spPr>
          <a:xfrm>
            <a:off x="7797214"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17" name="Rounded Rectangle 16">
            <a:extLst>
              <a:ext uri="{FF2B5EF4-FFF2-40B4-BE49-F238E27FC236}">
                <a16:creationId xmlns:a16="http://schemas.microsoft.com/office/drawing/2014/main" id="{19984685-2D48-59DE-E0A6-5E29002DEEFD}"/>
              </a:ext>
            </a:extLst>
          </p:cNvPr>
          <p:cNvSpPr/>
          <p:nvPr/>
        </p:nvSpPr>
        <p:spPr>
          <a:xfrm>
            <a:off x="7912009" y="3768169"/>
            <a:ext cx="863030" cy="707465"/>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p>
          <a:p>
            <a:pPr algn="ctr"/>
            <a:r>
              <a:rPr lang="en-JP" sz="1000" dirty="0">
                <a:solidFill>
                  <a:schemeClr val="tx1"/>
                </a:solidFill>
              </a:rPr>
              <a:t>制御器</a:t>
            </a:r>
          </a:p>
        </p:txBody>
      </p:sp>
      <p:sp>
        <p:nvSpPr>
          <p:cNvPr id="19" name="Rounded Rectangle 18">
            <a:extLst>
              <a:ext uri="{FF2B5EF4-FFF2-40B4-BE49-F238E27FC236}">
                <a16:creationId xmlns:a16="http://schemas.microsoft.com/office/drawing/2014/main" id="{842C0029-5A8C-B91C-F450-767E25B2269C}"/>
              </a:ext>
            </a:extLst>
          </p:cNvPr>
          <p:cNvSpPr/>
          <p:nvPr/>
        </p:nvSpPr>
        <p:spPr>
          <a:xfrm>
            <a:off x="7912006"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20" name="Rounded Rectangle 19">
            <a:extLst>
              <a:ext uri="{FF2B5EF4-FFF2-40B4-BE49-F238E27FC236}">
                <a16:creationId xmlns:a16="http://schemas.microsoft.com/office/drawing/2014/main" id="{2962C5B9-432A-22A3-A421-7AFCD83089DD}"/>
              </a:ext>
            </a:extLst>
          </p:cNvPr>
          <p:cNvSpPr/>
          <p:nvPr/>
        </p:nvSpPr>
        <p:spPr>
          <a:xfrm>
            <a:off x="7797214"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21" name="Rounded Rectangle 20">
            <a:extLst>
              <a:ext uri="{FF2B5EF4-FFF2-40B4-BE49-F238E27FC236}">
                <a16:creationId xmlns:a16="http://schemas.microsoft.com/office/drawing/2014/main" id="{77AEAEBB-8E70-8B29-C689-CE5A540CFC31}"/>
              </a:ext>
            </a:extLst>
          </p:cNvPr>
          <p:cNvSpPr/>
          <p:nvPr/>
        </p:nvSpPr>
        <p:spPr>
          <a:xfrm>
            <a:off x="7912009" y="5395890"/>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1</a:t>
            </a:r>
            <a:endParaRPr lang="en-JP" sz="1100" dirty="0">
              <a:solidFill>
                <a:schemeClr val="tx1"/>
              </a:solidFill>
            </a:endParaRPr>
          </a:p>
        </p:txBody>
      </p:sp>
      <p:sp>
        <p:nvSpPr>
          <p:cNvPr id="22" name="Rounded Rectangle 21">
            <a:extLst>
              <a:ext uri="{FF2B5EF4-FFF2-40B4-BE49-F238E27FC236}">
                <a16:creationId xmlns:a16="http://schemas.microsoft.com/office/drawing/2014/main" id="{4443ADEB-3DDC-AF16-8FED-9806DEE34482}"/>
              </a:ext>
            </a:extLst>
          </p:cNvPr>
          <p:cNvSpPr/>
          <p:nvPr/>
        </p:nvSpPr>
        <p:spPr>
          <a:xfrm>
            <a:off x="7912009"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23" name="Elbow Connector 22">
            <a:extLst>
              <a:ext uri="{FF2B5EF4-FFF2-40B4-BE49-F238E27FC236}">
                <a16:creationId xmlns:a16="http://schemas.microsoft.com/office/drawing/2014/main" id="{E3A4C635-3D0A-1C2A-724A-4C38E349D0EC}"/>
              </a:ext>
            </a:extLst>
          </p:cNvPr>
          <p:cNvCxnSpPr>
            <a:cxnSpLocks/>
            <a:stCxn id="54" idx="3"/>
            <a:endCxn id="16" idx="1"/>
          </p:cNvCxnSpPr>
          <p:nvPr/>
        </p:nvCxnSpPr>
        <p:spPr>
          <a:xfrm flipV="1">
            <a:off x="7339775" y="4179220"/>
            <a:ext cx="457439" cy="163392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EF707B04-3FE4-E909-495E-5320D4C0F250}"/>
              </a:ext>
            </a:extLst>
          </p:cNvPr>
          <p:cNvCxnSpPr>
            <a:cxnSpLocks/>
            <a:stCxn id="54" idx="3"/>
            <a:endCxn id="20" idx="1"/>
          </p:cNvCxnSpPr>
          <p:nvPr/>
        </p:nvCxnSpPr>
        <p:spPr>
          <a:xfrm flipV="1">
            <a:off x="7339775" y="5806941"/>
            <a:ext cx="457439" cy="619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Chevron 44">
            <a:extLst>
              <a:ext uri="{FF2B5EF4-FFF2-40B4-BE49-F238E27FC236}">
                <a16:creationId xmlns:a16="http://schemas.microsoft.com/office/drawing/2014/main" id="{E5F4B42E-D609-A655-0769-9BA990A9FC12}"/>
              </a:ext>
            </a:extLst>
          </p:cNvPr>
          <p:cNvSpPr/>
          <p:nvPr/>
        </p:nvSpPr>
        <p:spPr>
          <a:xfrm>
            <a:off x="1770047" y="5471170"/>
            <a:ext cx="1551568"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rgbClr val="FFC000"/>
                </a:solidFill>
              </a:rPr>
              <a:t>監視モデルの決定</a:t>
            </a:r>
          </a:p>
        </p:txBody>
      </p:sp>
      <p:sp>
        <p:nvSpPr>
          <p:cNvPr id="46" name="Chevron 45">
            <a:extLst>
              <a:ext uri="{FF2B5EF4-FFF2-40B4-BE49-F238E27FC236}">
                <a16:creationId xmlns:a16="http://schemas.microsoft.com/office/drawing/2014/main" id="{97D5E70D-7830-37DC-CB68-359A8918F913}"/>
              </a:ext>
            </a:extLst>
          </p:cNvPr>
          <p:cNvSpPr/>
          <p:nvPr/>
        </p:nvSpPr>
        <p:spPr>
          <a:xfrm>
            <a:off x="3738820" y="5471794"/>
            <a:ext cx="1551568"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rgbClr val="7ECFFE"/>
                </a:solidFill>
              </a:rPr>
              <a:t>環境モデルの抽出</a:t>
            </a:r>
          </a:p>
        </p:txBody>
      </p:sp>
      <p:sp>
        <p:nvSpPr>
          <p:cNvPr id="54" name="Chevron 53">
            <a:extLst>
              <a:ext uri="{FF2B5EF4-FFF2-40B4-BE49-F238E27FC236}">
                <a16:creationId xmlns:a16="http://schemas.microsoft.com/office/drawing/2014/main" id="{2608023D-51DA-0837-B307-26EB5330EBAA}"/>
              </a:ext>
            </a:extLst>
          </p:cNvPr>
          <p:cNvSpPr/>
          <p:nvPr/>
        </p:nvSpPr>
        <p:spPr>
          <a:xfrm>
            <a:off x="5666417" y="5471170"/>
            <a:ext cx="1673358"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rgbClr val="F20153"/>
                </a:solidFill>
              </a:rPr>
              <a:t>ゲーム空間の</a:t>
            </a:r>
          </a:p>
          <a:p>
            <a:pPr algn="ctr"/>
            <a:r>
              <a:rPr lang="en-JP" sz="1600" b="1" dirty="0">
                <a:solidFill>
                  <a:srgbClr val="F20153"/>
                </a:solidFill>
              </a:rPr>
              <a:t>構築・分析</a:t>
            </a:r>
          </a:p>
        </p:txBody>
      </p:sp>
      <p:cxnSp>
        <p:nvCxnSpPr>
          <p:cNvPr id="60" name="Straight Arrow Connector 59">
            <a:extLst>
              <a:ext uri="{FF2B5EF4-FFF2-40B4-BE49-F238E27FC236}">
                <a16:creationId xmlns:a16="http://schemas.microsoft.com/office/drawing/2014/main" id="{18B7DFA2-6BBB-3E46-899D-1557665E17D3}"/>
              </a:ext>
            </a:extLst>
          </p:cNvPr>
          <p:cNvCxnSpPr>
            <a:stCxn id="45" idx="3"/>
            <a:endCxn id="46" idx="1"/>
          </p:cNvCxnSpPr>
          <p:nvPr/>
        </p:nvCxnSpPr>
        <p:spPr>
          <a:xfrm>
            <a:off x="3321615" y="5813140"/>
            <a:ext cx="492096" cy="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0E00CFD-9745-FC90-10F5-1CD061207293}"/>
              </a:ext>
            </a:extLst>
          </p:cNvPr>
          <p:cNvCxnSpPr>
            <a:stCxn id="46" idx="3"/>
            <a:endCxn id="54" idx="1"/>
          </p:cNvCxnSpPr>
          <p:nvPr/>
        </p:nvCxnSpPr>
        <p:spPr>
          <a:xfrm flipV="1">
            <a:off x="5290388" y="5813140"/>
            <a:ext cx="450920" cy="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ight Brace 62">
            <a:extLst>
              <a:ext uri="{FF2B5EF4-FFF2-40B4-BE49-F238E27FC236}">
                <a16:creationId xmlns:a16="http://schemas.microsoft.com/office/drawing/2014/main" id="{2C5EDEBC-108E-B32F-D828-1997C2674373}"/>
              </a:ext>
            </a:extLst>
          </p:cNvPr>
          <p:cNvSpPr/>
          <p:nvPr/>
        </p:nvSpPr>
        <p:spPr>
          <a:xfrm rot="16200000">
            <a:off x="4351300" y="2528092"/>
            <a:ext cx="349023" cy="5627930"/>
          </a:xfrm>
          <a:prstGeom prst="rightBrace">
            <a:avLst/>
          </a:prstGeom>
          <a:ln w="15875">
            <a:solidFill>
              <a:schemeClr val="tx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64" name="TextBox 63">
            <a:extLst>
              <a:ext uri="{FF2B5EF4-FFF2-40B4-BE49-F238E27FC236}">
                <a16:creationId xmlns:a16="http://schemas.microsoft.com/office/drawing/2014/main" id="{4EF05905-786E-63F7-7F86-7667FC3475AA}"/>
              </a:ext>
            </a:extLst>
          </p:cNvPr>
          <p:cNvSpPr txBox="1"/>
          <p:nvPr/>
        </p:nvSpPr>
        <p:spPr>
          <a:xfrm>
            <a:off x="3912049" y="4803031"/>
            <a:ext cx="1229824" cy="400110"/>
          </a:xfrm>
          <a:prstGeom prst="rect">
            <a:avLst/>
          </a:prstGeom>
          <a:noFill/>
        </p:spPr>
        <p:txBody>
          <a:bodyPr wrap="none" rtlCol="0">
            <a:spAutoFit/>
          </a:bodyPr>
          <a:lstStyle/>
          <a:p>
            <a:r>
              <a:rPr lang="en-JP" sz="2000" b="1" dirty="0">
                <a:solidFill>
                  <a:schemeClr val="tx1"/>
                </a:solidFill>
              </a:rPr>
              <a:t>部分合成</a:t>
            </a:r>
          </a:p>
        </p:txBody>
      </p:sp>
      <p:sp>
        <p:nvSpPr>
          <p:cNvPr id="8" name="Rounded Rectangle 7">
            <a:extLst>
              <a:ext uri="{FF2B5EF4-FFF2-40B4-BE49-F238E27FC236}">
                <a16:creationId xmlns:a16="http://schemas.microsoft.com/office/drawing/2014/main" id="{541BFE10-B8AD-8A54-74DB-1D1C1F0887EC}"/>
              </a:ext>
            </a:extLst>
          </p:cNvPr>
          <p:cNvSpPr/>
          <p:nvPr/>
        </p:nvSpPr>
        <p:spPr>
          <a:xfrm>
            <a:off x="7912834" y="6173056"/>
            <a:ext cx="863030" cy="345009"/>
          </a:xfrm>
          <a:prstGeom prst="roundRect">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25" name="Rounded Rectangular Callout 24">
            <a:extLst>
              <a:ext uri="{FF2B5EF4-FFF2-40B4-BE49-F238E27FC236}">
                <a16:creationId xmlns:a16="http://schemas.microsoft.com/office/drawing/2014/main" id="{E6E9E391-AE12-FD34-DBDA-34EF60C8A4BE}"/>
              </a:ext>
            </a:extLst>
          </p:cNvPr>
          <p:cNvSpPr/>
          <p:nvPr/>
        </p:nvSpPr>
        <p:spPr>
          <a:xfrm>
            <a:off x="2816956" y="3168982"/>
            <a:ext cx="3380750" cy="1539601"/>
          </a:xfrm>
          <a:prstGeom prst="wedgeRoundRectCallout">
            <a:avLst>
              <a:gd name="adj1" fmla="val 3473"/>
              <a:gd name="adj2" fmla="val 58057"/>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tx2">
                  <a:lumMod val="25000"/>
                </a:schemeClr>
              </a:solidFill>
            </a:endParaRPr>
          </a:p>
        </p:txBody>
      </p:sp>
      <p:sp>
        <p:nvSpPr>
          <p:cNvPr id="26" name="Rounded Rectangle 25">
            <a:extLst>
              <a:ext uri="{FF2B5EF4-FFF2-40B4-BE49-F238E27FC236}">
                <a16:creationId xmlns:a16="http://schemas.microsoft.com/office/drawing/2014/main" id="{81613377-3958-213F-8BC1-8BDD351132AA}"/>
              </a:ext>
            </a:extLst>
          </p:cNvPr>
          <p:cNvSpPr/>
          <p:nvPr/>
        </p:nvSpPr>
        <p:spPr>
          <a:xfrm>
            <a:off x="2986986" y="3745991"/>
            <a:ext cx="792246" cy="316712"/>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環境モデル2</a:t>
            </a:r>
            <a:endParaRPr lang="en-JP" sz="1000" dirty="0">
              <a:solidFill>
                <a:schemeClr val="tx1"/>
              </a:solidFill>
            </a:endParaRPr>
          </a:p>
        </p:txBody>
      </p:sp>
      <p:sp>
        <p:nvSpPr>
          <p:cNvPr id="27" name="Rounded Rectangle 26">
            <a:extLst>
              <a:ext uri="{FF2B5EF4-FFF2-40B4-BE49-F238E27FC236}">
                <a16:creationId xmlns:a16="http://schemas.microsoft.com/office/drawing/2014/main" id="{5E29D836-1EC8-A1B8-1CB7-BEE7C41FB66F}"/>
              </a:ext>
            </a:extLst>
          </p:cNvPr>
          <p:cNvSpPr/>
          <p:nvPr/>
        </p:nvSpPr>
        <p:spPr>
          <a:xfrm>
            <a:off x="2986986" y="4132659"/>
            <a:ext cx="792246" cy="316712"/>
          </a:xfrm>
          <a:prstGeom prst="roundRect">
            <a:avLst/>
          </a:prstGeom>
          <a:solidFill>
            <a:srgbClr val="FFC000"/>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監視モデル</a:t>
            </a:r>
            <a:r>
              <a:rPr lang="en-US" altLang="ja-JP" sz="800" dirty="0">
                <a:solidFill>
                  <a:schemeClr val="tx1"/>
                </a:solidFill>
              </a:rPr>
              <a:t>1</a:t>
            </a:r>
            <a:endParaRPr lang="en-JP" sz="1000" dirty="0">
              <a:solidFill>
                <a:schemeClr val="tx1"/>
              </a:solidFill>
            </a:endParaRPr>
          </a:p>
        </p:txBody>
      </p:sp>
      <p:sp>
        <p:nvSpPr>
          <p:cNvPr id="28" name="Rounded Rectangle 27">
            <a:extLst>
              <a:ext uri="{FF2B5EF4-FFF2-40B4-BE49-F238E27FC236}">
                <a16:creationId xmlns:a16="http://schemas.microsoft.com/office/drawing/2014/main" id="{E1048DE3-5720-B947-23C7-AFEAA4941860}"/>
              </a:ext>
            </a:extLst>
          </p:cNvPr>
          <p:cNvSpPr/>
          <p:nvPr/>
        </p:nvSpPr>
        <p:spPr>
          <a:xfrm>
            <a:off x="2986986" y="3342484"/>
            <a:ext cx="792246" cy="316712"/>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800" dirty="0">
                <a:solidFill>
                  <a:schemeClr val="tx1"/>
                </a:solidFill>
              </a:rPr>
              <a:t>環境モデル1</a:t>
            </a:r>
          </a:p>
        </p:txBody>
      </p:sp>
      <p:sp>
        <p:nvSpPr>
          <p:cNvPr id="29" name="Chevron 28">
            <a:extLst>
              <a:ext uri="{FF2B5EF4-FFF2-40B4-BE49-F238E27FC236}">
                <a16:creationId xmlns:a16="http://schemas.microsoft.com/office/drawing/2014/main" id="{992EE9D7-0730-EE5F-95A1-DE597853170E}"/>
              </a:ext>
            </a:extLst>
          </p:cNvPr>
          <p:cNvSpPr/>
          <p:nvPr/>
        </p:nvSpPr>
        <p:spPr>
          <a:xfrm>
            <a:off x="4050047" y="3643480"/>
            <a:ext cx="1026511" cy="530564"/>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b="1" dirty="0">
                <a:solidFill>
                  <a:schemeClr val="bg1"/>
                </a:solidFill>
              </a:rPr>
              <a:t>離散制御器</a:t>
            </a:r>
            <a:br>
              <a:rPr lang="en-JP" sz="1100" b="1" dirty="0">
                <a:solidFill>
                  <a:schemeClr val="bg1"/>
                </a:solidFill>
              </a:rPr>
            </a:br>
            <a:r>
              <a:rPr lang="en-JP" sz="1100" b="1" dirty="0">
                <a:solidFill>
                  <a:schemeClr val="bg1"/>
                </a:solidFill>
              </a:rPr>
              <a:t>合成</a:t>
            </a:r>
          </a:p>
        </p:txBody>
      </p:sp>
      <p:cxnSp>
        <p:nvCxnSpPr>
          <p:cNvPr id="30" name="Elbow Connector 29">
            <a:extLst>
              <a:ext uri="{FF2B5EF4-FFF2-40B4-BE49-F238E27FC236}">
                <a16:creationId xmlns:a16="http://schemas.microsoft.com/office/drawing/2014/main" id="{D1C24A1D-04B2-DC5A-3942-C82382EA761E}"/>
              </a:ext>
            </a:extLst>
          </p:cNvPr>
          <p:cNvCxnSpPr>
            <a:cxnSpLocks/>
            <a:stCxn id="26" idx="3"/>
            <a:endCxn id="29" idx="1"/>
          </p:cNvCxnSpPr>
          <p:nvPr/>
        </p:nvCxnSpPr>
        <p:spPr>
          <a:xfrm>
            <a:off x="3779232" y="3904347"/>
            <a:ext cx="328912" cy="44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BBFDD96A-1EC7-8E1A-3322-BF8507ECBF6F}"/>
              </a:ext>
            </a:extLst>
          </p:cNvPr>
          <p:cNvCxnSpPr>
            <a:cxnSpLocks/>
            <a:stCxn id="27" idx="3"/>
            <a:endCxn id="29" idx="1"/>
          </p:cNvCxnSpPr>
          <p:nvPr/>
        </p:nvCxnSpPr>
        <p:spPr>
          <a:xfrm flipV="1">
            <a:off x="3779232" y="3908762"/>
            <a:ext cx="328912" cy="3822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A50BBAFA-6F6A-9B66-49BC-61D4F7CF2DBA}"/>
              </a:ext>
            </a:extLst>
          </p:cNvPr>
          <p:cNvCxnSpPr>
            <a:cxnSpLocks/>
            <a:stCxn id="28" idx="3"/>
            <a:endCxn id="29" idx="1"/>
          </p:cNvCxnSpPr>
          <p:nvPr/>
        </p:nvCxnSpPr>
        <p:spPr>
          <a:xfrm>
            <a:off x="3779232" y="3500840"/>
            <a:ext cx="328912" cy="40792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2ACFD14B-56E6-7548-4C9C-358D5F852743}"/>
              </a:ext>
            </a:extLst>
          </p:cNvPr>
          <p:cNvSpPr/>
          <p:nvPr/>
        </p:nvSpPr>
        <p:spPr>
          <a:xfrm>
            <a:off x="5343297" y="3613074"/>
            <a:ext cx="752120" cy="590895"/>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cxnSp>
        <p:nvCxnSpPr>
          <p:cNvPr id="34" name="Straight Arrow Connector 33">
            <a:extLst>
              <a:ext uri="{FF2B5EF4-FFF2-40B4-BE49-F238E27FC236}">
                <a16:creationId xmlns:a16="http://schemas.microsoft.com/office/drawing/2014/main" id="{7F87C364-3458-833F-8CDA-5DCAF438C27B}"/>
              </a:ext>
            </a:extLst>
          </p:cNvPr>
          <p:cNvCxnSpPr>
            <a:cxnSpLocks/>
            <a:stCxn id="29" idx="3"/>
            <a:endCxn id="33" idx="1"/>
          </p:cNvCxnSpPr>
          <p:nvPr/>
        </p:nvCxnSpPr>
        <p:spPr>
          <a:xfrm flipV="1">
            <a:off x="5076558" y="3908522"/>
            <a:ext cx="266739" cy="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522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66</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2042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部分合成で分析する</a:t>
            </a:r>
            <a:r>
              <a:rPr lang="ja-JP" altLang="en-US" sz="2800" i="0" u="sng">
                <a:solidFill>
                  <a:schemeClr val="tx2">
                    <a:lumMod val="25000"/>
                  </a:schemeClr>
                </a:solidFill>
                <a:effectLst/>
                <a:latin typeface="Lato" panose="020F0502020204030203" pitchFamily="34" charset="0"/>
                <a:cs typeface="Lato" panose="020F0502020204030203" pitchFamily="34" charset="0"/>
              </a:rPr>
              <a:t>安全性の決定</a:t>
            </a:r>
            <a:endParaRPr lang="en-US" altLang="ja-JP" sz="2800" i="0" u="sng"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入力の監視モデルを分析し，安全性を確認する上で部分的に分析できる監視モデルを決定</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部分合成：監視モデルの決定</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Chevron 1">
            <a:extLst>
              <a:ext uri="{FF2B5EF4-FFF2-40B4-BE49-F238E27FC236}">
                <a16:creationId xmlns:a16="http://schemas.microsoft.com/office/drawing/2014/main" id="{BFDCC81C-02BE-59D5-7B70-9B6E6CBC2B8D}"/>
              </a:ext>
            </a:extLst>
          </p:cNvPr>
          <p:cNvSpPr/>
          <p:nvPr/>
        </p:nvSpPr>
        <p:spPr>
          <a:xfrm>
            <a:off x="3796216" y="5464970"/>
            <a:ext cx="1551568"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rgbClr val="FFC000"/>
                </a:solidFill>
              </a:rPr>
              <a:t>監視モデルの決定</a:t>
            </a:r>
          </a:p>
        </p:txBody>
      </p:sp>
      <p:sp>
        <p:nvSpPr>
          <p:cNvPr id="3" name="Rounded Rectangle 2">
            <a:extLst>
              <a:ext uri="{FF2B5EF4-FFF2-40B4-BE49-F238E27FC236}">
                <a16:creationId xmlns:a16="http://schemas.microsoft.com/office/drawing/2014/main" id="{2340B793-41DD-FA5B-4DB0-36482A99D409}"/>
              </a:ext>
            </a:extLst>
          </p:cNvPr>
          <p:cNvSpPr/>
          <p:nvPr/>
        </p:nvSpPr>
        <p:spPr>
          <a:xfrm>
            <a:off x="223555"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7" name="Rounded Rectangle 6">
            <a:extLst>
              <a:ext uri="{FF2B5EF4-FFF2-40B4-BE49-F238E27FC236}">
                <a16:creationId xmlns:a16="http://schemas.microsoft.com/office/drawing/2014/main" id="{78FA3705-C64E-8E90-2462-E208D776E764}"/>
              </a:ext>
            </a:extLst>
          </p:cNvPr>
          <p:cNvSpPr/>
          <p:nvPr/>
        </p:nvSpPr>
        <p:spPr>
          <a:xfrm>
            <a:off x="338350" y="3768169"/>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8" name="Rounded Rectangle 7">
            <a:extLst>
              <a:ext uri="{FF2B5EF4-FFF2-40B4-BE49-F238E27FC236}">
                <a16:creationId xmlns:a16="http://schemas.microsoft.com/office/drawing/2014/main" id="{049D64CE-8C49-E5B3-E516-060C944EE07B}"/>
              </a:ext>
            </a:extLst>
          </p:cNvPr>
          <p:cNvSpPr/>
          <p:nvPr/>
        </p:nvSpPr>
        <p:spPr>
          <a:xfrm>
            <a:off x="338350" y="4154837"/>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9" name="Rounded Rectangle 8">
            <a:extLst>
              <a:ext uri="{FF2B5EF4-FFF2-40B4-BE49-F238E27FC236}">
                <a16:creationId xmlns:a16="http://schemas.microsoft.com/office/drawing/2014/main" id="{F7ED5FFD-01CA-1833-BBAE-66B42A8436E6}"/>
              </a:ext>
            </a:extLst>
          </p:cNvPr>
          <p:cNvSpPr/>
          <p:nvPr/>
        </p:nvSpPr>
        <p:spPr>
          <a:xfrm>
            <a:off x="338347"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10" name="Rounded Rectangle 9">
            <a:extLst>
              <a:ext uri="{FF2B5EF4-FFF2-40B4-BE49-F238E27FC236}">
                <a16:creationId xmlns:a16="http://schemas.microsoft.com/office/drawing/2014/main" id="{A67CDBD1-7562-189A-BF9F-BF8CCD0C9AFD}"/>
              </a:ext>
            </a:extLst>
          </p:cNvPr>
          <p:cNvSpPr/>
          <p:nvPr/>
        </p:nvSpPr>
        <p:spPr>
          <a:xfrm>
            <a:off x="223555"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1" name="Rounded Rectangle 10">
            <a:extLst>
              <a:ext uri="{FF2B5EF4-FFF2-40B4-BE49-F238E27FC236}">
                <a16:creationId xmlns:a16="http://schemas.microsoft.com/office/drawing/2014/main" id="{27293F4B-019A-EDC1-5EB4-5CC99733947E}"/>
              </a:ext>
            </a:extLst>
          </p:cNvPr>
          <p:cNvSpPr/>
          <p:nvPr/>
        </p:nvSpPr>
        <p:spPr>
          <a:xfrm>
            <a:off x="338350" y="5395890"/>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12" name="Rounded Rectangle 11">
            <a:extLst>
              <a:ext uri="{FF2B5EF4-FFF2-40B4-BE49-F238E27FC236}">
                <a16:creationId xmlns:a16="http://schemas.microsoft.com/office/drawing/2014/main" id="{7BB2A418-6087-B4D6-067A-1E89006BD12B}"/>
              </a:ext>
            </a:extLst>
          </p:cNvPr>
          <p:cNvSpPr/>
          <p:nvPr/>
        </p:nvSpPr>
        <p:spPr>
          <a:xfrm>
            <a:off x="338350"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13" name="Rounded Rectangle 12">
            <a:extLst>
              <a:ext uri="{FF2B5EF4-FFF2-40B4-BE49-F238E27FC236}">
                <a16:creationId xmlns:a16="http://schemas.microsoft.com/office/drawing/2014/main" id="{577D7E01-401A-2EDC-5F6A-7205BFBC6D09}"/>
              </a:ext>
            </a:extLst>
          </p:cNvPr>
          <p:cNvSpPr/>
          <p:nvPr/>
        </p:nvSpPr>
        <p:spPr>
          <a:xfrm>
            <a:off x="338347"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14" name="Rounded Rectangle 13">
            <a:extLst>
              <a:ext uri="{FF2B5EF4-FFF2-40B4-BE49-F238E27FC236}">
                <a16:creationId xmlns:a16="http://schemas.microsoft.com/office/drawing/2014/main" id="{44867452-222D-FC20-05D7-7918A33F3A76}"/>
              </a:ext>
            </a:extLst>
          </p:cNvPr>
          <p:cNvSpPr/>
          <p:nvPr/>
        </p:nvSpPr>
        <p:spPr>
          <a:xfrm>
            <a:off x="7797214"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15" name="Rounded Rectangle 14">
            <a:extLst>
              <a:ext uri="{FF2B5EF4-FFF2-40B4-BE49-F238E27FC236}">
                <a16:creationId xmlns:a16="http://schemas.microsoft.com/office/drawing/2014/main" id="{4BE8CC5F-7465-EF5B-FADE-723A8C21F120}"/>
              </a:ext>
            </a:extLst>
          </p:cNvPr>
          <p:cNvSpPr/>
          <p:nvPr/>
        </p:nvSpPr>
        <p:spPr>
          <a:xfrm>
            <a:off x="7912009" y="3768169"/>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環境モデル1</a:t>
            </a:r>
          </a:p>
        </p:txBody>
      </p:sp>
      <p:sp>
        <p:nvSpPr>
          <p:cNvPr id="16" name="Rounded Rectangle 15">
            <a:extLst>
              <a:ext uri="{FF2B5EF4-FFF2-40B4-BE49-F238E27FC236}">
                <a16:creationId xmlns:a16="http://schemas.microsoft.com/office/drawing/2014/main" id="{28FA96F2-4ABA-E7B2-0B29-8FC2BA7453AC}"/>
              </a:ext>
            </a:extLst>
          </p:cNvPr>
          <p:cNvSpPr/>
          <p:nvPr/>
        </p:nvSpPr>
        <p:spPr>
          <a:xfrm>
            <a:off x="7912009" y="4154837"/>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17" name="Rounded Rectangle 16">
            <a:extLst>
              <a:ext uri="{FF2B5EF4-FFF2-40B4-BE49-F238E27FC236}">
                <a16:creationId xmlns:a16="http://schemas.microsoft.com/office/drawing/2014/main" id="{A730F0BF-74D6-FF44-93A6-5107AE7094D5}"/>
              </a:ext>
            </a:extLst>
          </p:cNvPr>
          <p:cNvSpPr/>
          <p:nvPr/>
        </p:nvSpPr>
        <p:spPr>
          <a:xfrm>
            <a:off x="7912006"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18" name="Rounded Rectangle 17">
            <a:extLst>
              <a:ext uri="{FF2B5EF4-FFF2-40B4-BE49-F238E27FC236}">
                <a16:creationId xmlns:a16="http://schemas.microsoft.com/office/drawing/2014/main" id="{CBDC1BE1-D29E-E169-C46B-65E3D2720A98}"/>
              </a:ext>
            </a:extLst>
          </p:cNvPr>
          <p:cNvSpPr/>
          <p:nvPr/>
        </p:nvSpPr>
        <p:spPr>
          <a:xfrm>
            <a:off x="7797214"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9" name="Rounded Rectangle 18">
            <a:extLst>
              <a:ext uri="{FF2B5EF4-FFF2-40B4-BE49-F238E27FC236}">
                <a16:creationId xmlns:a16="http://schemas.microsoft.com/office/drawing/2014/main" id="{735F6E8B-36C4-2857-823F-1F4B7B66C622}"/>
              </a:ext>
            </a:extLst>
          </p:cNvPr>
          <p:cNvSpPr/>
          <p:nvPr/>
        </p:nvSpPr>
        <p:spPr>
          <a:xfrm>
            <a:off x="7912009" y="5395890"/>
            <a:ext cx="863030" cy="345009"/>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1</a:t>
            </a:r>
            <a:endParaRPr lang="en-JP" sz="1100" dirty="0">
              <a:solidFill>
                <a:schemeClr val="tx1"/>
              </a:solidFill>
            </a:endParaRPr>
          </a:p>
        </p:txBody>
      </p:sp>
      <p:sp>
        <p:nvSpPr>
          <p:cNvPr id="20" name="Rounded Rectangle 19">
            <a:extLst>
              <a:ext uri="{FF2B5EF4-FFF2-40B4-BE49-F238E27FC236}">
                <a16:creationId xmlns:a16="http://schemas.microsoft.com/office/drawing/2014/main" id="{50220228-89FD-4F9D-BA8E-06E3EB35BD75}"/>
              </a:ext>
            </a:extLst>
          </p:cNvPr>
          <p:cNvSpPr/>
          <p:nvPr/>
        </p:nvSpPr>
        <p:spPr>
          <a:xfrm>
            <a:off x="7912009"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21" name="Elbow Connector 20">
            <a:extLst>
              <a:ext uri="{FF2B5EF4-FFF2-40B4-BE49-F238E27FC236}">
                <a16:creationId xmlns:a16="http://schemas.microsoft.com/office/drawing/2014/main" id="{DD2B44DB-56DD-25A6-9B5D-E3B66752D851}"/>
              </a:ext>
            </a:extLst>
          </p:cNvPr>
          <p:cNvCxnSpPr>
            <a:cxnSpLocks/>
            <a:stCxn id="3" idx="3"/>
            <a:endCxn id="2" idx="1"/>
          </p:cNvCxnSpPr>
          <p:nvPr/>
        </p:nvCxnSpPr>
        <p:spPr>
          <a:xfrm>
            <a:off x="1317055" y="4179220"/>
            <a:ext cx="2554052" cy="1627720"/>
          </a:xfrm>
          <a:prstGeom prst="bentConnector3">
            <a:avLst>
              <a:gd name="adj1" fmla="val 1461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FEC559EC-D231-9739-C41A-BA228F479F0C}"/>
              </a:ext>
            </a:extLst>
          </p:cNvPr>
          <p:cNvCxnSpPr>
            <a:cxnSpLocks/>
            <a:stCxn id="10" idx="3"/>
            <a:endCxn id="2" idx="1"/>
          </p:cNvCxnSpPr>
          <p:nvPr/>
        </p:nvCxnSpPr>
        <p:spPr>
          <a:xfrm flipV="1">
            <a:off x="1317055" y="5806940"/>
            <a:ext cx="2554052"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5A2B9997-73A0-FAE2-3A36-6D6255DE584E}"/>
              </a:ext>
            </a:extLst>
          </p:cNvPr>
          <p:cNvCxnSpPr>
            <a:cxnSpLocks/>
            <a:stCxn id="2" idx="3"/>
            <a:endCxn id="18" idx="1"/>
          </p:cNvCxnSpPr>
          <p:nvPr/>
        </p:nvCxnSpPr>
        <p:spPr>
          <a:xfrm>
            <a:off x="5347784" y="5806940"/>
            <a:ext cx="244943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FDA415C7-0238-4BD2-3947-F4AB8B5E2037}"/>
              </a:ext>
            </a:extLst>
          </p:cNvPr>
          <p:cNvCxnSpPr>
            <a:cxnSpLocks/>
            <a:stCxn id="2" idx="3"/>
            <a:endCxn id="14" idx="1"/>
          </p:cNvCxnSpPr>
          <p:nvPr/>
        </p:nvCxnSpPr>
        <p:spPr>
          <a:xfrm flipV="1">
            <a:off x="5347784" y="4179220"/>
            <a:ext cx="2449430" cy="1627720"/>
          </a:xfrm>
          <a:prstGeom prst="bentConnector3">
            <a:avLst>
              <a:gd name="adj1" fmla="val 821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27504C0F-4744-4D4F-1042-51862EC8E64F}"/>
              </a:ext>
            </a:extLst>
          </p:cNvPr>
          <p:cNvSpPr/>
          <p:nvPr/>
        </p:nvSpPr>
        <p:spPr>
          <a:xfrm>
            <a:off x="7912006"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22" name="Rounded Rectangular Callout 21">
            <a:extLst>
              <a:ext uri="{FF2B5EF4-FFF2-40B4-BE49-F238E27FC236}">
                <a16:creationId xmlns:a16="http://schemas.microsoft.com/office/drawing/2014/main" id="{F86AED62-93E8-2831-CCE5-B45CE92A0251}"/>
              </a:ext>
            </a:extLst>
          </p:cNvPr>
          <p:cNvSpPr/>
          <p:nvPr/>
        </p:nvSpPr>
        <p:spPr>
          <a:xfrm>
            <a:off x="1883747" y="3016563"/>
            <a:ext cx="5275659" cy="2256333"/>
          </a:xfrm>
          <a:prstGeom prst="wedgeRoundRectCallout">
            <a:avLst>
              <a:gd name="adj1" fmla="val 672"/>
              <a:gd name="adj2" fmla="val 61268"/>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800" b="1" u="sng" dirty="0">
                <a:solidFill>
                  <a:srgbClr val="FF0000"/>
                </a:solidFill>
              </a:rPr>
              <a:t>監視対象モデル数が最小</a:t>
            </a:r>
            <a:r>
              <a:rPr lang="en-JP" sz="1800" dirty="0">
                <a:solidFill>
                  <a:schemeClr val="tx2">
                    <a:lumMod val="25000"/>
                  </a:schemeClr>
                </a:solidFill>
              </a:rPr>
              <a:t>の監視モデルを選択</a:t>
            </a:r>
          </a:p>
          <a:p>
            <a:r>
              <a:rPr lang="ja-JP" altLang="en-US" dirty="0">
                <a:solidFill>
                  <a:schemeClr val="tx2">
                    <a:lumMod val="25000"/>
                  </a:schemeClr>
                </a:solidFill>
              </a:rPr>
              <a:t>　</a:t>
            </a:r>
            <a:r>
              <a:rPr lang="en-JP" dirty="0">
                <a:solidFill>
                  <a:schemeClr val="tx2">
                    <a:lumMod val="25000"/>
                  </a:schemeClr>
                </a:solidFill>
              </a:rPr>
              <a:t>※監視対象モデル：監視モデルの事象を含む環境モデル</a:t>
            </a:r>
          </a:p>
          <a:p>
            <a:pPr algn="ctr"/>
            <a:endParaRPr lang="en-JP" sz="1600" dirty="0">
              <a:solidFill>
                <a:schemeClr val="tx2">
                  <a:lumMod val="25000"/>
                </a:schemeClr>
              </a:solidFill>
            </a:endParaRPr>
          </a:p>
          <a:p>
            <a:pPr algn="ctr"/>
            <a:endParaRPr lang="en-JP" dirty="0">
              <a:solidFill>
                <a:schemeClr val="tx2">
                  <a:lumMod val="25000"/>
                </a:schemeClr>
              </a:solidFill>
            </a:endParaRPr>
          </a:p>
          <a:p>
            <a:pPr algn="ctr"/>
            <a:endParaRPr lang="en-JP" dirty="0">
              <a:solidFill>
                <a:schemeClr val="tx2">
                  <a:lumMod val="25000"/>
                </a:schemeClr>
              </a:solidFill>
            </a:endParaRPr>
          </a:p>
          <a:p>
            <a:pPr algn="ctr"/>
            <a:endParaRPr lang="en-JP" dirty="0">
              <a:solidFill>
                <a:schemeClr val="tx2">
                  <a:lumMod val="25000"/>
                </a:schemeClr>
              </a:solidFill>
            </a:endParaRPr>
          </a:p>
        </p:txBody>
      </p:sp>
      <p:sp>
        <p:nvSpPr>
          <p:cNvPr id="26" name="Rounded Rectangle 25">
            <a:extLst>
              <a:ext uri="{FF2B5EF4-FFF2-40B4-BE49-F238E27FC236}">
                <a16:creationId xmlns:a16="http://schemas.microsoft.com/office/drawing/2014/main" id="{4A7465BF-CBDC-A375-2D2D-26BEC20E1520}"/>
              </a:ext>
            </a:extLst>
          </p:cNvPr>
          <p:cNvSpPr/>
          <p:nvPr/>
        </p:nvSpPr>
        <p:spPr>
          <a:xfrm>
            <a:off x="2377746" y="4392212"/>
            <a:ext cx="775342" cy="309954"/>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800" dirty="0">
                <a:solidFill>
                  <a:schemeClr val="tx1"/>
                </a:solidFill>
              </a:rPr>
              <a:t>監視モデル1</a:t>
            </a:r>
          </a:p>
        </p:txBody>
      </p:sp>
      <p:sp>
        <p:nvSpPr>
          <p:cNvPr id="27" name="Rounded Rectangle 26">
            <a:extLst>
              <a:ext uri="{FF2B5EF4-FFF2-40B4-BE49-F238E27FC236}">
                <a16:creationId xmlns:a16="http://schemas.microsoft.com/office/drawing/2014/main" id="{FA4D23F1-6476-BB3E-ECD5-4F4118AD72CC}"/>
              </a:ext>
            </a:extLst>
          </p:cNvPr>
          <p:cNvSpPr/>
          <p:nvPr/>
        </p:nvSpPr>
        <p:spPr>
          <a:xfrm>
            <a:off x="4725796" y="4375863"/>
            <a:ext cx="775342" cy="309954"/>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800" dirty="0">
                <a:solidFill>
                  <a:schemeClr val="tx1"/>
                </a:solidFill>
              </a:rPr>
              <a:t>監視モデル2</a:t>
            </a:r>
          </a:p>
        </p:txBody>
      </p:sp>
      <p:sp>
        <p:nvSpPr>
          <p:cNvPr id="42" name="Rectangular Callout 41">
            <a:extLst>
              <a:ext uri="{FF2B5EF4-FFF2-40B4-BE49-F238E27FC236}">
                <a16:creationId xmlns:a16="http://schemas.microsoft.com/office/drawing/2014/main" id="{A4793884-5F2D-A1F8-2E63-89C7853475C8}"/>
              </a:ext>
            </a:extLst>
          </p:cNvPr>
          <p:cNvSpPr/>
          <p:nvPr/>
        </p:nvSpPr>
        <p:spPr>
          <a:xfrm>
            <a:off x="3262622" y="4015691"/>
            <a:ext cx="1061322" cy="993716"/>
          </a:xfrm>
          <a:prstGeom prst="wedgeRectCallout">
            <a:avLst>
              <a:gd name="adj1" fmla="val -63902"/>
              <a:gd name="adj2" fmla="val -731"/>
            </a:avLst>
          </a:prstGeom>
          <a:solidFill>
            <a:schemeClr val="bg1"/>
          </a:solidFill>
          <a:ln w="190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sz="900">
                <a:solidFill>
                  <a:schemeClr val="tx2">
                    <a:lumMod val="25000"/>
                  </a:schemeClr>
                </a:solidFill>
              </a:rPr>
              <a:t>監視対象モデル</a:t>
            </a:r>
          </a:p>
        </p:txBody>
      </p:sp>
      <p:sp>
        <p:nvSpPr>
          <p:cNvPr id="30" name="Rounded Rectangle 29">
            <a:extLst>
              <a:ext uri="{FF2B5EF4-FFF2-40B4-BE49-F238E27FC236}">
                <a16:creationId xmlns:a16="http://schemas.microsoft.com/office/drawing/2014/main" id="{BD0B8FE1-8EEE-368F-E683-702FDFB332E1}"/>
              </a:ext>
            </a:extLst>
          </p:cNvPr>
          <p:cNvSpPr/>
          <p:nvPr/>
        </p:nvSpPr>
        <p:spPr>
          <a:xfrm>
            <a:off x="3401586" y="4118784"/>
            <a:ext cx="775342" cy="309954"/>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環境モデル1</a:t>
            </a:r>
            <a:endParaRPr lang="en-JP" sz="1000" dirty="0">
              <a:solidFill>
                <a:schemeClr val="tx1"/>
              </a:solidFill>
            </a:endParaRPr>
          </a:p>
        </p:txBody>
      </p:sp>
      <p:sp>
        <p:nvSpPr>
          <p:cNvPr id="31" name="Rounded Rectangle 30">
            <a:extLst>
              <a:ext uri="{FF2B5EF4-FFF2-40B4-BE49-F238E27FC236}">
                <a16:creationId xmlns:a16="http://schemas.microsoft.com/office/drawing/2014/main" id="{30281F36-C4B0-927B-D68E-934986C2930A}"/>
              </a:ext>
            </a:extLst>
          </p:cNvPr>
          <p:cNvSpPr/>
          <p:nvPr/>
        </p:nvSpPr>
        <p:spPr>
          <a:xfrm>
            <a:off x="3401586" y="4475635"/>
            <a:ext cx="775342" cy="309954"/>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環境モデル2</a:t>
            </a:r>
            <a:endParaRPr lang="en-JP" sz="1000" dirty="0">
              <a:solidFill>
                <a:schemeClr val="tx1"/>
              </a:solidFill>
            </a:endParaRPr>
          </a:p>
        </p:txBody>
      </p:sp>
      <p:sp>
        <p:nvSpPr>
          <p:cNvPr id="44" name="Rectangular Callout 43">
            <a:extLst>
              <a:ext uri="{FF2B5EF4-FFF2-40B4-BE49-F238E27FC236}">
                <a16:creationId xmlns:a16="http://schemas.microsoft.com/office/drawing/2014/main" id="{6A78B7AA-0867-9893-07A5-A95BF2C270DB}"/>
              </a:ext>
            </a:extLst>
          </p:cNvPr>
          <p:cNvSpPr/>
          <p:nvPr/>
        </p:nvSpPr>
        <p:spPr>
          <a:xfrm>
            <a:off x="5580549" y="3822699"/>
            <a:ext cx="1061322" cy="1308101"/>
          </a:xfrm>
          <a:prstGeom prst="wedgeRectCallout">
            <a:avLst>
              <a:gd name="adj1" fmla="val -63902"/>
              <a:gd name="adj2" fmla="val -731"/>
            </a:avLst>
          </a:prstGeom>
          <a:solidFill>
            <a:schemeClr val="bg1"/>
          </a:solidFill>
          <a:ln w="190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sz="900">
                <a:solidFill>
                  <a:schemeClr val="tx2">
                    <a:lumMod val="25000"/>
                  </a:schemeClr>
                </a:solidFill>
              </a:rPr>
              <a:t>監視対象モデル</a:t>
            </a:r>
          </a:p>
        </p:txBody>
      </p:sp>
      <p:sp>
        <p:nvSpPr>
          <p:cNvPr id="34" name="Rounded Rectangle 33">
            <a:extLst>
              <a:ext uri="{FF2B5EF4-FFF2-40B4-BE49-F238E27FC236}">
                <a16:creationId xmlns:a16="http://schemas.microsoft.com/office/drawing/2014/main" id="{23A26D13-4D8E-0286-26E7-AEC4B3F6FAA0}"/>
              </a:ext>
            </a:extLst>
          </p:cNvPr>
          <p:cNvSpPr/>
          <p:nvPr/>
        </p:nvSpPr>
        <p:spPr>
          <a:xfrm>
            <a:off x="5712595" y="3886315"/>
            <a:ext cx="775342" cy="309954"/>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800" dirty="0">
                <a:solidFill>
                  <a:schemeClr val="tx1"/>
                </a:solidFill>
              </a:rPr>
              <a:t>環境モデル1</a:t>
            </a:r>
          </a:p>
        </p:txBody>
      </p:sp>
      <p:sp>
        <p:nvSpPr>
          <p:cNvPr id="38" name="Rounded Rectangle 37">
            <a:extLst>
              <a:ext uri="{FF2B5EF4-FFF2-40B4-BE49-F238E27FC236}">
                <a16:creationId xmlns:a16="http://schemas.microsoft.com/office/drawing/2014/main" id="{F1706E75-94DC-A227-02DC-EE5EF0F5BEE5}"/>
              </a:ext>
            </a:extLst>
          </p:cNvPr>
          <p:cNvSpPr/>
          <p:nvPr/>
        </p:nvSpPr>
        <p:spPr>
          <a:xfrm>
            <a:off x="5712595" y="4240207"/>
            <a:ext cx="775342" cy="309954"/>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環境モデル2</a:t>
            </a:r>
            <a:endParaRPr lang="en-JP" sz="1000" dirty="0">
              <a:solidFill>
                <a:schemeClr val="tx1"/>
              </a:solidFill>
            </a:endParaRPr>
          </a:p>
        </p:txBody>
      </p:sp>
      <p:sp>
        <p:nvSpPr>
          <p:cNvPr id="39" name="Rounded Rectangle 38">
            <a:extLst>
              <a:ext uri="{FF2B5EF4-FFF2-40B4-BE49-F238E27FC236}">
                <a16:creationId xmlns:a16="http://schemas.microsoft.com/office/drawing/2014/main" id="{0D70FDC4-12AB-686A-BE94-5FD0992998FB}"/>
              </a:ext>
            </a:extLst>
          </p:cNvPr>
          <p:cNvSpPr/>
          <p:nvPr/>
        </p:nvSpPr>
        <p:spPr>
          <a:xfrm>
            <a:off x="5712592" y="4592825"/>
            <a:ext cx="775342" cy="309954"/>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800" dirty="0">
                <a:solidFill>
                  <a:schemeClr val="tx1"/>
                </a:solidFill>
              </a:rPr>
              <a:t>環境モデル</a:t>
            </a:r>
          </a:p>
          <a:p>
            <a:pPr algn="ctr"/>
            <a:r>
              <a:rPr lang="en-JP" sz="800" dirty="0">
                <a:solidFill>
                  <a:schemeClr val="tx1"/>
                </a:solidFill>
              </a:rPr>
              <a:t>3</a:t>
            </a:r>
          </a:p>
        </p:txBody>
      </p:sp>
      <p:sp>
        <p:nvSpPr>
          <p:cNvPr id="46" name="Down Arrow 45">
            <a:extLst>
              <a:ext uri="{FF2B5EF4-FFF2-40B4-BE49-F238E27FC236}">
                <a16:creationId xmlns:a16="http://schemas.microsoft.com/office/drawing/2014/main" id="{B0504ABD-6653-8C76-C039-80B48D451862}"/>
              </a:ext>
            </a:extLst>
          </p:cNvPr>
          <p:cNvSpPr/>
          <p:nvPr/>
        </p:nvSpPr>
        <p:spPr>
          <a:xfrm rot="18687205">
            <a:off x="1982256" y="3999213"/>
            <a:ext cx="428132" cy="482039"/>
          </a:xfrm>
          <a:prstGeom prst="downArrow">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 name="TextBox 46">
            <a:extLst>
              <a:ext uri="{FF2B5EF4-FFF2-40B4-BE49-F238E27FC236}">
                <a16:creationId xmlns:a16="http://schemas.microsoft.com/office/drawing/2014/main" id="{1FE243B6-4A85-5DD6-C459-7B93E7031B50}"/>
              </a:ext>
            </a:extLst>
          </p:cNvPr>
          <p:cNvSpPr txBox="1"/>
          <p:nvPr/>
        </p:nvSpPr>
        <p:spPr>
          <a:xfrm>
            <a:off x="2190302" y="3752728"/>
            <a:ext cx="1268296" cy="338554"/>
          </a:xfrm>
          <a:prstGeom prst="rect">
            <a:avLst/>
          </a:prstGeom>
          <a:noFill/>
        </p:spPr>
        <p:txBody>
          <a:bodyPr wrap="none" rtlCol="0">
            <a:spAutoFit/>
          </a:bodyPr>
          <a:lstStyle/>
          <a:p>
            <a:r>
              <a:rPr lang="en-JP" sz="800">
                <a:solidFill>
                  <a:schemeClr val="tx2">
                    <a:lumMod val="25000"/>
                  </a:schemeClr>
                </a:solidFill>
              </a:rPr>
              <a:t>監視対象モデルが2個の</a:t>
            </a:r>
          </a:p>
          <a:p>
            <a:r>
              <a:rPr lang="en-JP" sz="800">
                <a:solidFill>
                  <a:schemeClr val="tx2">
                    <a:lumMod val="25000"/>
                  </a:schemeClr>
                </a:solidFill>
              </a:rPr>
              <a:t>監視モデル1を選ぶ</a:t>
            </a:r>
          </a:p>
        </p:txBody>
      </p:sp>
    </p:spTree>
    <p:extLst>
      <p:ext uri="{BB962C8B-B14F-4D97-AF65-F5344CB8AC3E}">
        <p14:creationId xmlns:p14="http://schemas.microsoft.com/office/powerpoint/2010/main" val="800439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67</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67471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ゲーム空間を構築する</a:t>
            </a:r>
            <a:r>
              <a:rPr lang="ja-JP" altLang="en-US" sz="2800" u="sng">
                <a:solidFill>
                  <a:schemeClr val="tx2">
                    <a:lumMod val="25000"/>
                  </a:schemeClr>
                </a:solidFill>
                <a:latin typeface="Lato" panose="020F0502020204030203" pitchFamily="34" charset="0"/>
                <a:cs typeface="Lato" panose="020F0502020204030203" pitchFamily="34" charset="0"/>
              </a:rPr>
              <a:t>環境モデルの導出</a:t>
            </a:r>
            <a:endParaRPr lang="en-US" altLang="ja-JP" sz="2800" u="sng"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分析する監視モデルにおいて部分合成の条件を満たす環境モデルを導出</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部分合成：環境モデルの導出</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Chevron 1">
            <a:extLst>
              <a:ext uri="{FF2B5EF4-FFF2-40B4-BE49-F238E27FC236}">
                <a16:creationId xmlns:a16="http://schemas.microsoft.com/office/drawing/2014/main" id="{28F4D883-323A-624D-5B95-D1FB66C83CCB}"/>
              </a:ext>
            </a:extLst>
          </p:cNvPr>
          <p:cNvSpPr/>
          <p:nvPr/>
        </p:nvSpPr>
        <p:spPr>
          <a:xfrm>
            <a:off x="3796216" y="5464970"/>
            <a:ext cx="1551568"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rgbClr val="7ECFFE"/>
                </a:solidFill>
              </a:rPr>
              <a:t>環境モデルの導出</a:t>
            </a:r>
          </a:p>
        </p:txBody>
      </p:sp>
      <p:sp>
        <p:nvSpPr>
          <p:cNvPr id="3" name="Rounded Rectangle 2">
            <a:extLst>
              <a:ext uri="{FF2B5EF4-FFF2-40B4-BE49-F238E27FC236}">
                <a16:creationId xmlns:a16="http://schemas.microsoft.com/office/drawing/2014/main" id="{1C216A27-A426-BED9-1DD8-258599F4DB9B}"/>
              </a:ext>
            </a:extLst>
          </p:cNvPr>
          <p:cNvSpPr/>
          <p:nvPr/>
        </p:nvSpPr>
        <p:spPr>
          <a:xfrm>
            <a:off x="223555"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7" name="Rounded Rectangle 6">
            <a:extLst>
              <a:ext uri="{FF2B5EF4-FFF2-40B4-BE49-F238E27FC236}">
                <a16:creationId xmlns:a16="http://schemas.microsoft.com/office/drawing/2014/main" id="{498BE197-2AE0-BCFE-CB92-934E2FCF30D2}"/>
              </a:ext>
            </a:extLst>
          </p:cNvPr>
          <p:cNvSpPr/>
          <p:nvPr/>
        </p:nvSpPr>
        <p:spPr>
          <a:xfrm>
            <a:off x="338350" y="3768169"/>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8" name="Rounded Rectangle 7">
            <a:extLst>
              <a:ext uri="{FF2B5EF4-FFF2-40B4-BE49-F238E27FC236}">
                <a16:creationId xmlns:a16="http://schemas.microsoft.com/office/drawing/2014/main" id="{AC733205-CD1E-3A65-C638-147E0E5AC679}"/>
              </a:ext>
            </a:extLst>
          </p:cNvPr>
          <p:cNvSpPr/>
          <p:nvPr/>
        </p:nvSpPr>
        <p:spPr>
          <a:xfrm>
            <a:off x="338350" y="4154837"/>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9" name="Rounded Rectangle 8">
            <a:extLst>
              <a:ext uri="{FF2B5EF4-FFF2-40B4-BE49-F238E27FC236}">
                <a16:creationId xmlns:a16="http://schemas.microsoft.com/office/drawing/2014/main" id="{61A1CF81-9AA8-5148-EEC8-2068D4DD233E}"/>
              </a:ext>
            </a:extLst>
          </p:cNvPr>
          <p:cNvSpPr/>
          <p:nvPr/>
        </p:nvSpPr>
        <p:spPr>
          <a:xfrm>
            <a:off x="338347"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10" name="Rounded Rectangle 9">
            <a:extLst>
              <a:ext uri="{FF2B5EF4-FFF2-40B4-BE49-F238E27FC236}">
                <a16:creationId xmlns:a16="http://schemas.microsoft.com/office/drawing/2014/main" id="{B57A5A85-0342-B142-9004-101F60ECE258}"/>
              </a:ext>
            </a:extLst>
          </p:cNvPr>
          <p:cNvSpPr/>
          <p:nvPr/>
        </p:nvSpPr>
        <p:spPr>
          <a:xfrm>
            <a:off x="223555"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1" name="Rounded Rectangle 10">
            <a:extLst>
              <a:ext uri="{FF2B5EF4-FFF2-40B4-BE49-F238E27FC236}">
                <a16:creationId xmlns:a16="http://schemas.microsoft.com/office/drawing/2014/main" id="{B699605E-C235-6814-8674-F3B910613D47}"/>
              </a:ext>
            </a:extLst>
          </p:cNvPr>
          <p:cNvSpPr/>
          <p:nvPr/>
        </p:nvSpPr>
        <p:spPr>
          <a:xfrm>
            <a:off x="338350" y="5395890"/>
            <a:ext cx="863030" cy="345009"/>
          </a:xfrm>
          <a:prstGeom prst="roundRect">
            <a:avLst/>
          </a:prstGeom>
          <a:solidFill>
            <a:srgbClr val="FFC000"/>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12" name="Rounded Rectangle 11">
            <a:extLst>
              <a:ext uri="{FF2B5EF4-FFF2-40B4-BE49-F238E27FC236}">
                <a16:creationId xmlns:a16="http://schemas.microsoft.com/office/drawing/2014/main" id="{6C3C118A-433C-67B4-7208-EF0FA3C6BD65}"/>
              </a:ext>
            </a:extLst>
          </p:cNvPr>
          <p:cNvSpPr/>
          <p:nvPr/>
        </p:nvSpPr>
        <p:spPr>
          <a:xfrm>
            <a:off x="338350"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13" name="Rounded Rectangle 12">
            <a:extLst>
              <a:ext uri="{FF2B5EF4-FFF2-40B4-BE49-F238E27FC236}">
                <a16:creationId xmlns:a16="http://schemas.microsoft.com/office/drawing/2014/main" id="{D455592B-AF38-25B8-C215-8E97CCC076EF}"/>
              </a:ext>
            </a:extLst>
          </p:cNvPr>
          <p:cNvSpPr/>
          <p:nvPr/>
        </p:nvSpPr>
        <p:spPr>
          <a:xfrm>
            <a:off x="338347"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14" name="Rounded Rectangle 13">
            <a:extLst>
              <a:ext uri="{FF2B5EF4-FFF2-40B4-BE49-F238E27FC236}">
                <a16:creationId xmlns:a16="http://schemas.microsoft.com/office/drawing/2014/main" id="{E0AED9C5-8204-88ED-9412-1A468A9417BC}"/>
              </a:ext>
            </a:extLst>
          </p:cNvPr>
          <p:cNvSpPr/>
          <p:nvPr/>
        </p:nvSpPr>
        <p:spPr>
          <a:xfrm>
            <a:off x="7797214"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15" name="Rounded Rectangle 14">
            <a:extLst>
              <a:ext uri="{FF2B5EF4-FFF2-40B4-BE49-F238E27FC236}">
                <a16:creationId xmlns:a16="http://schemas.microsoft.com/office/drawing/2014/main" id="{2325397E-FCC2-04E5-B2EE-9E69BE8A897E}"/>
              </a:ext>
            </a:extLst>
          </p:cNvPr>
          <p:cNvSpPr/>
          <p:nvPr/>
        </p:nvSpPr>
        <p:spPr>
          <a:xfrm>
            <a:off x="7912009" y="3768169"/>
            <a:ext cx="863030" cy="345009"/>
          </a:xfrm>
          <a:prstGeom prst="roundRect">
            <a:avLst/>
          </a:prstGeom>
          <a:solidFill>
            <a:srgbClr val="7ECFFE"/>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環境モデル1</a:t>
            </a:r>
          </a:p>
        </p:txBody>
      </p:sp>
      <p:sp>
        <p:nvSpPr>
          <p:cNvPr id="16" name="Rounded Rectangle 15">
            <a:extLst>
              <a:ext uri="{FF2B5EF4-FFF2-40B4-BE49-F238E27FC236}">
                <a16:creationId xmlns:a16="http://schemas.microsoft.com/office/drawing/2014/main" id="{D56899BA-9777-B9B3-A953-962C37F5F502}"/>
              </a:ext>
            </a:extLst>
          </p:cNvPr>
          <p:cNvSpPr/>
          <p:nvPr/>
        </p:nvSpPr>
        <p:spPr>
          <a:xfrm>
            <a:off x="7912009" y="4154837"/>
            <a:ext cx="863030" cy="345009"/>
          </a:xfrm>
          <a:prstGeom prst="roundRect">
            <a:avLst/>
          </a:prstGeom>
          <a:solidFill>
            <a:srgbClr val="7ECFFE"/>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17" name="Rounded Rectangle 16">
            <a:extLst>
              <a:ext uri="{FF2B5EF4-FFF2-40B4-BE49-F238E27FC236}">
                <a16:creationId xmlns:a16="http://schemas.microsoft.com/office/drawing/2014/main" id="{B6167021-1BE0-0FC2-1985-BDFA7D896A13}"/>
              </a:ext>
            </a:extLst>
          </p:cNvPr>
          <p:cNvSpPr/>
          <p:nvPr/>
        </p:nvSpPr>
        <p:spPr>
          <a:xfrm>
            <a:off x="7912006"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18" name="Rounded Rectangle 17">
            <a:extLst>
              <a:ext uri="{FF2B5EF4-FFF2-40B4-BE49-F238E27FC236}">
                <a16:creationId xmlns:a16="http://schemas.microsoft.com/office/drawing/2014/main" id="{D0722977-3216-49E9-51A9-24740F75BD4C}"/>
              </a:ext>
            </a:extLst>
          </p:cNvPr>
          <p:cNvSpPr/>
          <p:nvPr/>
        </p:nvSpPr>
        <p:spPr>
          <a:xfrm>
            <a:off x="7797214"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9" name="Rounded Rectangle 18">
            <a:extLst>
              <a:ext uri="{FF2B5EF4-FFF2-40B4-BE49-F238E27FC236}">
                <a16:creationId xmlns:a16="http://schemas.microsoft.com/office/drawing/2014/main" id="{3E3615BE-2D3B-4634-35D1-F5A5A5C61DA2}"/>
              </a:ext>
            </a:extLst>
          </p:cNvPr>
          <p:cNvSpPr/>
          <p:nvPr/>
        </p:nvSpPr>
        <p:spPr>
          <a:xfrm>
            <a:off x="7912009" y="5395890"/>
            <a:ext cx="863030" cy="345009"/>
          </a:xfrm>
          <a:prstGeom prst="roundRect">
            <a:avLst/>
          </a:prstGeom>
          <a:solidFill>
            <a:srgbClr val="FFC000"/>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1</a:t>
            </a:r>
            <a:endParaRPr lang="en-JP" sz="1100" dirty="0">
              <a:solidFill>
                <a:schemeClr val="tx1"/>
              </a:solidFill>
            </a:endParaRPr>
          </a:p>
        </p:txBody>
      </p:sp>
      <p:sp>
        <p:nvSpPr>
          <p:cNvPr id="20" name="Rounded Rectangle 19">
            <a:extLst>
              <a:ext uri="{FF2B5EF4-FFF2-40B4-BE49-F238E27FC236}">
                <a16:creationId xmlns:a16="http://schemas.microsoft.com/office/drawing/2014/main" id="{7C586726-CEEB-37B0-CC33-FAAA75C4964C}"/>
              </a:ext>
            </a:extLst>
          </p:cNvPr>
          <p:cNvSpPr/>
          <p:nvPr/>
        </p:nvSpPr>
        <p:spPr>
          <a:xfrm>
            <a:off x="7912009"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21" name="Elbow Connector 20">
            <a:extLst>
              <a:ext uri="{FF2B5EF4-FFF2-40B4-BE49-F238E27FC236}">
                <a16:creationId xmlns:a16="http://schemas.microsoft.com/office/drawing/2014/main" id="{8E3E5299-52F7-E1FB-8B5B-57603D177CC3}"/>
              </a:ext>
            </a:extLst>
          </p:cNvPr>
          <p:cNvCxnSpPr>
            <a:cxnSpLocks/>
            <a:stCxn id="3" idx="3"/>
            <a:endCxn id="2" idx="1"/>
          </p:cNvCxnSpPr>
          <p:nvPr/>
        </p:nvCxnSpPr>
        <p:spPr>
          <a:xfrm>
            <a:off x="1317055" y="4179220"/>
            <a:ext cx="2554052" cy="1627720"/>
          </a:xfrm>
          <a:prstGeom prst="bentConnector3">
            <a:avLst>
              <a:gd name="adj1" fmla="val 1461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E33D3DD-7CFD-3A5B-D8CD-4E051ED74C81}"/>
              </a:ext>
            </a:extLst>
          </p:cNvPr>
          <p:cNvCxnSpPr>
            <a:cxnSpLocks/>
            <a:stCxn id="10" idx="3"/>
            <a:endCxn id="2" idx="1"/>
          </p:cNvCxnSpPr>
          <p:nvPr/>
        </p:nvCxnSpPr>
        <p:spPr>
          <a:xfrm flipV="1">
            <a:off x="1317055" y="5806940"/>
            <a:ext cx="2554052"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5549AC3-687F-6065-47E6-3501D86E2FB6}"/>
              </a:ext>
            </a:extLst>
          </p:cNvPr>
          <p:cNvCxnSpPr>
            <a:cxnSpLocks/>
            <a:stCxn id="2" idx="3"/>
            <a:endCxn id="18" idx="1"/>
          </p:cNvCxnSpPr>
          <p:nvPr/>
        </p:nvCxnSpPr>
        <p:spPr>
          <a:xfrm>
            <a:off x="5347784" y="5806940"/>
            <a:ext cx="244943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87899E42-8D59-8970-5307-760BEB7856B1}"/>
              </a:ext>
            </a:extLst>
          </p:cNvPr>
          <p:cNvCxnSpPr>
            <a:cxnSpLocks/>
            <a:stCxn id="2" idx="3"/>
            <a:endCxn id="14" idx="1"/>
          </p:cNvCxnSpPr>
          <p:nvPr/>
        </p:nvCxnSpPr>
        <p:spPr>
          <a:xfrm flipV="1">
            <a:off x="5347784" y="4179220"/>
            <a:ext cx="2449430" cy="1627720"/>
          </a:xfrm>
          <a:prstGeom prst="bentConnector3">
            <a:avLst>
              <a:gd name="adj1" fmla="val 821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019747CF-2A32-D8DF-B2D0-3E86B117585C}"/>
              </a:ext>
            </a:extLst>
          </p:cNvPr>
          <p:cNvSpPr/>
          <p:nvPr/>
        </p:nvSpPr>
        <p:spPr>
          <a:xfrm>
            <a:off x="7912006"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27" name="Rounded Rectangular Callout 26">
            <a:extLst>
              <a:ext uri="{FF2B5EF4-FFF2-40B4-BE49-F238E27FC236}">
                <a16:creationId xmlns:a16="http://schemas.microsoft.com/office/drawing/2014/main" id="{3AD09C9B-7508-F7C8-5DFD-D10B698D152C}"/>
              </a:ext>
            </a:extLst>
          </p:cNvPr>
          <p:cNvSpPr/>
          <p:nvPr/>
        </p:nvSpPr>
        <p:spPr>
          <a:xfrm>
            <a:off x="1883747" y="3016563"/>
            <a:ext cx="5275659" cy="2256333"/>
          </a:xfrm>
          <a:prstGeom prst="wedgeRoundRectCallout">
            <a:avLst>
              <a:gd name="adj1" fmla="val 672"/>
              <a:gd name="adj2" fmla="val 61268"/>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600" dirty="0">
                <a:solidFill>
                  <a:schemeClr val="tx2">
                    <a:lumMod val="25000"/>
                  </a:schemeClr>
                </a:solidFill>
              </a:rPr>
              <a:t>選ばれた監視モデル</a:t>
            </a:r>
            <a:r>
              <a:rPr lang="ja-JP" altLang="en-US" sz="1600" dirty="0">
                <a:solidFill>
                  <a:schemeClr val="tx2">
                    <a:lumMod val="25000"/>
                  </a:schemeClr>
                </a:solidFill>
              </a:rPr>
              <a:t>　　　　　</a:t>
            </a:r>
            <a:r>
              <a:rPr lang="en-JP" sz="1600" dirty="0">
                <a:solidFill>
                  <a:schemeClr val="tx2">
                    <a:lumMod val="25000"/>
                  </a:schemeClr>
                </a:solidFill>
              </a:rPr>
              <a:t>の監視対象モデルを導出</a:t>
            </a:r>
          </a:p>
          <a:p>
            <a:r>
              <a:rPr lang="ja-JP" altLang="en-US" dirty="0">
                <a:solidFill>
                  <a:schemeClr val="tx2">
                    <a:lumMod val="25000"/>
                  </a:schemeClr>
                </a:solidFill>
              </a:rPr>
              <a:t>　</a:t>
            </a:r>
            <a:r>
              <a:rPr lang="en-JP" dirty="0">
                <a:solidFill>
                  <a:schemeClr val="tx2">
                    <a:lumMod val="25000"/>
                  </a:schemeClr>
                </a:solidFill>
              </a:rPr>
              <a:t>※監視対象モデル：監視モデルの</a:t>
            </a:r>
            <a:r>
              <a:rPr lang="en-JP" u="sng" dirty="0">
                <a:solidFill>
                  <a:srgbClr val="FF0000"/>
                </a:solidFill>
              </a:rPr>
              <a:t>事象を含む環境モデル</a:t>
            </a:r>
            <a:endParaRPr lang="en-JP" sz="1600" u="sng" dirty="0">
              <a:solidFill>
                <a:srgbClr val="FF0000"/>
              </a:solidFill>
            </a:endParaRPr>
          </a:p>
          <a:p>
            <a:pPr algn="ctr"/>
            <a:endParaRPr lang="en-JP" dirty="0">
              <a:solidFill>
                <a:schemeClr val="tx2">
                  <a:lumMod val="25000"/>
                </a:schemeClr>
              </a:solidFill>
            </a:endParaRPr>
          </a:p>
          <a:p>
            <a:pPr algn="ctr"/>
            <a:endParaRPr lang="en-JP" dirty="0">
              <a:solidFill>
                <a:schemeClr val="tx2">
                  <a:lumMod val="25000"/>
                </a:schemeClr>
              </a:solidFill>
            </a:endParaRPr>
          </a:p>
          <a:p>
            <a:pPr algn="ctr"/>
            <a:endParaRPr lang="en-JP" dirty="0">
              <a:solidFill>
                <a:schemeClr val="tx2">
                  <a:lumMod val="25000"/>
                </a:schemeClr>
              </a:solidFill>
            </a:endParaRPr>
          </a:p>
        </p:txBody>
      </p:sp>
      <p:sp>
        <p:nvSpPr>
          <p:cNvPr id="32" name="Rounded Rectangle 31">
            <a:extLst>
              <a:ext uri="{FF2B5EF4-FFF2-40B4-BE49-F238E27FC236}">
                <a16:creationId xmlns:a16="http://schemas.microsoft.com/office/drawing/2014/main" id="{6BE4C21F-B35B-F370-FF98-78F7100E1264}"/>
              </a:ext>
            </a:extLst>
          </p:cNvPr>
          <p:cNvSpPr/>
          <p:nvPr/>
        </p:nvSpPr>
        <p:spPr>
          <a:xfrm>
            <a:off x="4021188" y="3159688"/>
            <a:ext cx="631406" cy="26698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p>
          <a:p>
            <a:pPr algn="ctr"/>
            <a:r>
              <a:rPr lang="en-JP" sz="700" dirty="0">
                <a:solidFill>
                  <a:schemeClr val="tx1"/>
                </a:solidFill>
              </a:rPr>
              <a:t>1</a:t>
            </a:r>
          </a:p>
        </p:txBody>
      </p:sp>
      <p:pic>
        <p:nvPicPr>
          <p:cNvPr id="41" name="Picture 40">
            <a:extLst>
              <a:ext uri="{FF2B5EF4-FFF2-40B4-BE49-F238E27FC236}">
                <a16:creationId xmlns:a16="http://schemas.microsoft.com/office/drawing/2014/main" id="{AEA39174-4FEA-6BBD-0F9E-719DD0815597}"/>
              </a:ext>
            </a:extLst>
          </p:cNvPr>
          <p:cNvPicPr>
            <a:picLocks noChangeAspect="1"/>
          </p:cNvPicPr>
          <p:nvPr/>
        </p:nvPicPr>
        <p:blipFill>
          <a:blip r:embed="rId3"/>
          <a:stretch>
            <a:fillRect/>
          </a:stretch>
        </p:blipFill>
        <p:spPr>
          <a:xfrm>
            <a:off x="3660847" y="3988197"/>
            <a:ext cx="1767874" cy="922986"/>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7E18C1D0-2D85-42E8-D1FF-3CBC689B15A4}"/>
              </a:ext>
            </a:extLst>
          </p:cNvPr>
          <p:cNvCxnSpPr>
            <a:cxnSpLocks/>
            <a:stCxn id="46" idx="3"/>
            <a:endCxn id="41" idx="1"/>
          </p:cNvCxnSpPr>
          <p:nvPr/>
        </p:nvCxnSpPr>
        <p:spPr>
          <a:xfrm flipV="1">
            <a:off x="3137600" y="4449690"/>
            <a:ext cx="523247" cy="1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291953C2-2B68-53CB-BA2E-47E353F204FD}"/>
              </a:ext>
            </a:extLst>
          </p:cNvPr>
          <p:cNvSpPr/>
          <p:nvPr/>
        </p:nvSpPr>
        <p:spPr>
          <a:xfrm>
            <a:off x="2044100" y="3681191"/>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33" name="Rounded Rectangle 32">
            <a:extLst>
              <a:ext uri="{FF2B5EF4-FFF2-40B4-BE49-F238E27FC236}">
                <a16:creationId xmlns:a16="http://schemas.microsoft.com/office/drawing/2014/main" id="{EB1FB203-130B-FF8F-EC65-36F6EDAD3DFA}"/>
              </a:ext>
            </a:extLst>
          </p:cNvPr>
          <p:cNvSpPr/>
          <p:nvPr/>
        </p:nvSpPr>
        <p:spPr>
          <a:xfrm>
            <a:off x="2160012" y="3988197"/>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34" name="Rounded Rectangle 33">
            <a:extLst>
              <a:ext uri="{FF2B5EF4-FFF2-40B4-BE49-F238E27FC236}">
                <a16:creationId xmlns:a16="http://schemas.microsoft.com/office/drawing/2014/main" id="{00EEC3C5-74BD-6690-D227-853BBD6846A2}"/>
              </a:ext>
            </a:extLst>
          </p:cNvPr>
          <p:cNvSpPr/>
          <p:nvPr/>
        </p:nvSpPr>
        <p:spPr>
          <a:xfrm>
            <a:off x="2160012" y="4374865"/>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37" name="Rounded Rectangle 36">
            <a:extLst>
              <a:ext uri="{FF2B5EF4-FFF2-40B4-BE49-F238E27FC236}">
                <a16:creationId xmlns:a16="http://schemas.microsoft.com/office/drawing/2014/main" id="{CC936B4E-1C3D-9E25-D87E-2020B6398B0F}"/>
              </a:ext>
            </a:extLst>
          </p:cNvPr>
          <p:cNvSpPr/>
          <p:nvPr/>
        </p:nvSpPr>
        <p:spPr>
          <a:xfrm>
            <a:off x="2160009" y="4754341"/>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50" name="Rounded Rectangle 49">
            <a:extLst>
              <a:ext uri="{FF2B5EF4-FFF2-40B4-BE49-F238E27FC236}">
                <a16:creationId xmlns:a16="http://schemas.microsoft.com/office/drawing/2014/main" id="{982FB776-461F-E05A-4E0F-A628807ACC50}"/>
              </a:ext>
            </a:extLst>
          </p:cNvPr>
          <p:cNvSpPr/>
          <p:nvPr/>
        </p:nvSpPr>
        <p:spPr>
          <a:xfrm>
            <a:off x="5874886" y="3681191"/>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51" name="Rounded Rectangle 50">
            <a:extLst>
              <a:ext uri="{FF2B5EF4-FFF2-40B4-BE49-F238E27FC236}">
                <a16:creationId xmlns:a16="http://schemas.microsoft.com/office/drawing/2014/main" id="{C96622FE-AE14-B46E-95C3-0392FE7B8A1E}"/>
              </a:ext>
            </a:extLst>
          </p:cNvPr>
          <p:cNvSpPr/>
          <p:nvPr/>
        </p:nvSpPr>
        <p:spPr>
          <a:xfrm>
            <a:off x="5990798" y="3988197"/>
            <a:ext cx="863030" cy="345009"/>
          </a:xfrm>
          <a:prstGeom prst="roundRect">
            <a:avLst/>
          </a:prstGeom>
          <a:solidFill>
            <a:srgbClr val="7ECFFE"/>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52" name="Rounded Rectangle 51">
            <a:extLst>
              <a:ext uri="{FF2B5EF4-FFF2-40B4-BE49-F238E27FC236}">
                <a16:creationId xmlns:a16="http://schemas.microsoft.com/office/drawing/2014/main" id="{F492D964-4E55-6BD7-6815-C83E8FB7E4F2}"/>
              </a:ext>
            </a:extLst>
          </p:cNvPr>
          <p:cNvSpPr/>
          <p:nvPr/>
        </p:nvSpPr>
        <p:spPr>
          <a:xfrm>
            <a:off x="5990798" y="4374865"/>
            <a:ext cx="863030" cy="345009"/>
          </a:xfrm>
          <a:prstGeom prst="roundRect">
            <a:avLst/>
          </a:prstGeom>
          <a:solidFill>
            <a:srgbClr val="7ECFFE"/>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53" name="Rounded Rectangle 52">
            <a:extLst>
              <a:ext uri="{FF2B5EF4-FFF2-40B4-BE49-F238E27FC236}">
                <a16:creationId xmlns:a16="http://schemas.microsoft.com/office/drawing/2014/main" id="{2FCC4910-34AB-CF79-CDAA-C18E33A663A0}"/>
              </a:ext>
            </a:extLst>
          </p:cNvPr>
          <p:cNvSpPr/>
          <p:nvPr/>
        </p:nvSpPr>
        <p:spPr>
          <a:xfrm>
            <a:off x="5990795" y="4754341"/>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cxnSp>
        <p:nvCxnSpPr>
          <p:cNvPr id="55" name="Straight Arrow Connector 54">
            <a:extLst>
              <a:ext uri="{FF2B5EF4-FFF2-40B4-BE49-F238E27FC236}">
                <a16:creationId xmlns:a16="http://schemas.microsoft.com/office/drawing/2014/main" id="{2E72561D-3EDA-8937-E253-6510AB8FAAD4}"/>
              </a:ext>
            </a:extLst>
          </p:cNvPr>
          <p:cNvCxnSpPr>
            <a:cxnSpLocks/>
            <a:stCxn id="41" idx="3"/>
            <a:endCxn id="50" idx="1"/>
          </p:cNvCxnSpPr>
          <p:nvPr/>
        </p:nvCxnSpPr>
        <p:spPr>
          <a:xfrm>
            <a:off x="5428721" y="4449690"/>
            <a:ext cx="446165" cy="1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5C86A08-F97A-D90C-4A89-594CFEF90FFB}"/>
              </a:ext>
            </a:extLst>
          </p:cNvPr>
          <p:cNvSpPr txBox="1"/>
          <p:nvPr/>
        </p:nvSpPr>
        <p:spPr>
          <a:xfrm>
            <a:off x="3370199" y="4895358"/>
            <a:ext cx="2441694" cy="230832"/>
          </a:xfrm>
          <a:prstGeom prst="rect">
            <a:avLst/>
          </a:prstGeom>
          <a:noFill/>
        </p:spPr>
        <p:txBody>
          <a:bodyPr wrap="none" rtlCol="0">
            <a:spAutoFit/>
          </a:bodyPr>
          <a:lstStyle/>
          <a:p>
            <a:r>
              <a:rPr lang="en-JP" sz="900"/>
              <a:t>監視モデル1の事象を含む環境モデルを導出</a:t>
            </a:r>
          </a:p>
        </p:txBody>
      </p:sp>
    </p:spTree>
    <p:extLst>
      <p:ext uri="{BB962C8B-B14F-4D97-AF65-F5344CB8AC3E}">
        <p14:creationId xmlns:p14="http://schemas.microsoft.com/office/powerpoint/2010/main" val="3085928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68</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2042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u="sng">
                <a:solidFill>
                  <a:schemeClr val="tx2">
                    <a:lumMod val="25000"/>
                  </a:schemeClr>
                </a:solidFill>
                <a:latin typeface="Lato" panose="020F0502020204030203" pitchFamily="34" charset="0"/>
                <a:cs typeface="Lato" panose="020F0502020204030203" pitchFamily="34" charset="0"/>
              </a:rPr>
              <a:t>部分的に</a:t>
            </a:r>
            <a:r>
              <a:rPr lang="ja-JP" altLang="en-US" sz="2800" b="0" i="0" u="sng">
                <a:solidFill>
                  <a:schemeClr val="tx2">
                    <a:lumMod val="25000"/>
                  </a:schemeClr>
                </a:solidFill>
                <a:effectLst/>
                <a:latin typeface="Lato" panose="020F0502020204030203" pitchFamily="34" charset="0"/>
                <a:cs typeface="Lato" panose="020F0502020204030203" pitchFamily="34" charset="0"/>
              </a:rPr>
              <a:t>ゲーム空間</a:t>
            </a:r>
            <a:r>
              <a:rPr lang="ja-JP" altLang="en-US" sz="2800" b="0" i="0">
                <a:solidFill>
                  <a:schemeClr val="tx2">
                    <a:lumMod val="25000"/>
                  </a:schemeClr>
                </a:solidFill>
                <a:effectLst/>
                <a:latin typeface="Lato" panose="020F0502020204030203" pitchFamily="34" charset="0"/>
                <a:cs typeface="Lato" panose="020F0502020204030203" pitchFamily="34" charset="0"/>
              </a:rPr>
              <a:t>を構築・分析</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導出された監視モデルと環境モデルから離散制御器合成で</a:t>
            </a:r>
            <a:br>
              <a:rPr lang="en-US" altLang="ja-JP" sz="2400" b="0" i="0" dirty="0">
                <a:solidFill>
                  <a:schemeClr val="tx2">
                    <a:lumMod val="25000"/>
                  </a:schemeClr>
                </a:solidFill>
                <a:effectLst/>
                <a:latin typeface="Lato" panose="020F0502020204030203" pitchFamily="34" charset="0"/>
                <a:cs typeface="Lato" panose="020F0502020204030203" pitchFamily="34" charset="0"/>
              </a:rPr>
            </a:br>
            <a:r>
              <a:rPr lang="ja-JP" altLang="en-JP" sz="2400" b="0" i="0">
                <a:solidFill>
                  <a:schemeClr val="tx2">
                    <a:lumMod val="25000"/>
                  </a:schemeClr>
                </a:solidFill>
                <a:effectLst/>
                <a:latin typeface="Lato" panose="020F0502020204030203" pitchFamily="34" charset="0"/>
                <a:cs typeface="Lato" panose="020F0502020204030203" pitchFamily="34" charset="0"/>
              </a:rPr>
              <a:t>部分的な</a:t>
            </a:r>
            <a:r>
              <a:rPr lang="ja-JP" altLang="en-US" sz="2400" b="0" i="0">
                <a:solidFill>
                  <a:schemeClr val="tx2">
                    <a:lumMod val="25000"/>
                  </a:schemeClr>
                </a:solidFill>
                <a:effectLst/>
                <a:latin typeface="Lato" panose="020F0502020204030203" pitchFamily="34" charset="0"/>
                <a:cs typeface="Lato" panose="020F0502020204030203" pitchFamily="34" charset="0"/>
              </a:rPr>
              <a:t>ゲーム空間を構築・分析し，部分制御器を導出</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部分制御器：部分合成された環境モデル（出力）</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部分合成：ゲーム空間の構築・分析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Chevron 1">
            <a:extLst>
              <a:ext uri="{FF2B5EF4-FFF2-40B4-BE49-F238E27FC236}">
                <a16:creationId xmlns:a16="http://schemas.microsoft.com/office/drawing/2014/main" id="{63975CA4-0D15-04EB-766A-01DEED95EBAC}"/>
              </a:ext>
            </a:extLst>
          </p:cNvPr>
          <p:cNvSpPr/>
          <p:nvPr/>
        </p:nvSpPr>
        <p:spPr>
          <a:xfrm>
            <a:off x="3125971" y="5464970"/>
            <a:ext cx="2721935"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rgbClr val="F20153"/>
                </a:solidFill>
              </a:rPr>
              <a:t>ゲーム空間の構築・分析</a:t>
            </a:r>
          </a:p>
          <a:p>
            <a:pPr algn="ctr"/>
            <a:r>
              <a:rPr lang="en-JP" sz="1600" b="1" dirty="0">
                <a:solidFill>
                  <a:srgbClr val="F20153"/>
                </a:solidFill>
              </a:rPr>
              <a:t>（離散制御器合成）</a:t>
            </a:r>
          </a:p>
        </p:txBody>
      </p:sp>
      <p:sp>
        <p:nvSpPr>
          <p:cNvPr id="3" name="Rounded Rectangle 2">
            <a:extLst>
              <a:ext uri="{FF2B5EF4-FFF2-40B4-BE49-F238E27FC236}">
                <a16:creationId xmlns:a16="http://schemas.microsoft.com/office/drawing/2014/main" id="{4CDC75C4-04D9-CF5D-54DD-CC39216BF942}"/>
              </a:ext>
            </a:extLst>
          </p:cNvPr>
          <p:cNvSpPr/>
          <p:nvPr/>
        </p:nvSpPr>
        <p:spPr>
          <a:xfrm>
            <a:off x="223555"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7" name="Rounded Rectangle 6">
            <a:extLst>
              <a:ext uri="{FF2B5EF4-FFF2-40B4-BE49-F238E27FC236}">
                <a16:creationId xmlns:a16="http://schemas.microsoft.com/office/drawing/2014/main" id="{7706A4B8-677A-DB0D-F97E-DA86DB91E359}"/>
              </a:ext>
            </a:extLst>
          </p:cNvPr>
          <p:cNvSpPr/>
          <p:nvPr/>
        </p:nvSpPr>
        <p:spPr>
          <a:xfrm>
            <a:off x="338350" y="3768169"/>
            <a:ext cx="863030" cy="345009"/>
          </a:xfrm>
          <a:prstGeom prst="roundRect">
            <a:avLst/>
          </a:prstGeom>
          <a:solidFill>
            <a:srgbClr val="7ECFFE"/>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8" name="Rounded Rectangle 7">
            <a:extLst>
              <a:ext uri="{FF2B5EF4-FFF2-40B4-BE49-F238E27FC236}">
                <a16:creationId xmlns:a16="http://schemas.microsoft.com/office/drawing/2014/main" id="{A341CB5F-FAC8-7E00-9B8E-91A31FB72575}"/>
              </a:ext>
            </a:extLst>
          </p:cNvPr>
          <p:cNvSpPr/>
          <p:nvPr/>
        </p:nvSpPr>
        <p:spPr>
          <a:xfrm>
            <a:off x="338350" y="4154837"/>
            <a:ext cx="863030" cy="345009"/>
          </a:xfrm>
          <a:prstGeom prst="roundRect">
            <a:avLst/>
          </a:prstGeom>
          <a:solidFill>
            <a:srgbClr val="7ECFFE"/>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9" name="Rounded Rectangle 8">
            <a:extLst>
              <a:ext uri="{FF2B5EF4-FFF2-40B4-BE49-F238E27FC236}">
                <a16:creationId xmlns:a16="http://schemas.microsoft.com/office/drawing/2014/main" id="{9F349345-889A-7886-770E-5FF9AF1F9480}"/>
              </a:ext>
            </a:extLst>
          </p:cNvPr>
          <p:cNvSpPr/>
          <p:nvPr/>
        </p:nvSpPr>
        <p:spPr>
          <a:xfrm>
            <a:off x="338347"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10" name="Rounded Rectangle 9">
            <a:extLst>
              <a:ext uri="{FF2B5EF4-FFF2-40B4-BE49-F238E27FC236}">
                <a16:creationId xmlns:a16="http://schemas.microsoft.com/office/drawing/2014/main" id="{374FE531-F078-65BE-C02C-5D9EFCC29864}"/>
              </a:ext>
            </a:extLst>
          </p:cNvPr>
          <p:cNvSpPr/>
          <p:nvPr/>
        </p:nvSpPr>
        <p:spPr>
          <a:xfrm>
            <a:off x="223555"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1" name="Rounded Rectangle 10">
            <a:extLst>
              <a:ext uri="{FF2B5EF4-FFF2-40B4-BE49-F238E27FC236}">
                <a16:creationId xmlns:a16="http://schemas.microsoft.com/office/drawing/2014/main" id="{FF18CAAA-9D8A-3435-C7F8-50AD06D0F132}"/>
              </a:ext>
            </a:extLst>
          </p:cNvPr>
          <p:cNvSpPr/>
          <p:nvPr/>
        </p:nvSpPr>
        <p:spPr>
          <a:xfrm>
            <a:off x="338350" y="5395890"/>
            <a:ext cx="863030" cy="345009"/>
          </a:xfrm>
          <a:prstGeom prst="roundRect">
            <a:avLst/>
          </a:prstGeom>
          <a:solidFill>
            <a:srgbClr val="FFC000"/>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12" name="Rounded Rectangle 11">
            <a:extLst>
              <a:ext uri="{FF2B5EF4-FFF2-40B4-BE49-F238E27FC236}">
                <a16:creationId xmlns:a16="http://schemas.microsoft.com/office/drawing/2014/main" id="{D2A06A14-2BBC-1232-614F-0FDFFA998222}"/>
              </a:ext>
            </a:extLst>
          </p:cNvPr>
          <p:cNvSpPr/>
          <p:nvPr/>
        </p:nvSpPr>
        <p:spPr>
          <a:xfrm>
            <a:off x="338350" y="5782558"/>
            <a:ext cx="863030" cy="345009"/>
          </a:xfrm>
          <a:prstGeom prst="roundRect">
            <a:avLst/>
          </a:prstGeom>
          <a:solidFill>
            <a:srgbClr val="FFFF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13" name="Rounded Rectangle 12">
            <a:extLst>
              <a:ext uri="{FF2B5EF4-FFF2-40B4-BE49-F238E27FC236}">
                <a16:creationId xmlns:a16="http://schemas.microsoft.com/office/drawing/2014/main" id="{59B00C21-A913-6CF6-AAA0-DA383E26E9BF}"/>
              </a:ext>
            </a:extLst>
          </p:cNvPr>
          <p:cNvSpPr/>
          <p:nvPr/>
        </p:nvSpPr>
        <p:spPr>
          <a:xfrm>
            <a:off x="338347"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14" name="Rounded Rectangle 13">
            <a:extLst>
              <a:ext uri="{FF2B5EF4-FFF2-40B4-BE49-F238E27FC236}">
                <a16:creationId xmlns:a16="http://schemas.microsoft.com/office/drawing/2014/main" id="{7729FD3C-EF4A-0CC5-C2DD-5AA33D81E623}"/>
              </a:ext>
            </a:extLst>
          </p:cNvPr>
          <p:cNvSpPr/>
          <p:nvPr/>
        </p:nvSpPr>
        <p:spPr>
          <a:xfrm>
            <a:off x="7797214"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15" name="Rounded Rectangle 14">
            <a:extLst>
              <a:ext uri="{FF2B5EF4-FFF2-40B4-BE49-F238E27FC236}">
                <a16:creationId xmlns:a16="http://schemas.microsoft.com/office/drawing/2014/main" id="{01404051-BC66-7093-34E8-6D691CA90B39}"/>
              </a:ext>
            </a:extLst>
          </p:cNvPr>
          <p:cNvSpPr/>
          <p:nvPr/>
        </p:nvSpPr>
        <p:spPr>
          <a:xfrm>
            <a:off x="7912009" y="3768169"/>
            <a:ext cx="863030" cy="724485"/>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a:t>
            </a:r>
          </a:p>
          <a:p>
            <a:pPr algn="ctr"/>
            <a:r>
              <a:rPr lang="en-JP" sz="1050" dirty="0">
                <a:solidFill>
                  <a:schemeClr val="tx1"/>
                </a:solidFill>
              </a:rPr>
              <a:t>制御器</a:t>
            </a:r>
          </a:p>
        </p:txBody>
      </p:sp>
      <p:sp>
        <p:nvSpPr>
          <p:cNvPr id="17" name="Rounded Rectangle 16">
            <a:extLst>
              <a:ext uri="{FF2B5EF4-FFF2-40B4-BE49-F238E27FC236}">
                <a16:creationId xmlns:a16="http://schemas.microsoft.com/office/drawing/2014/main" id="{484E4811-B260-9D98-B7C3-F94D7BA29CCB}"/>
              </a:ext>
            </a:extLst>
          </p:cNvPr>
          <p:cNvSpPr/>
          <p:nvPr/>
        </p:nvSpPr>
        <p:spPr>
          <a:xfrm>
            <a:off x="7912006"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18" name="Rounded Rectangle 17">
            <a:extLst>
              <a:ext uri="{FF2B5EF4-FFF2-40B4-BE49-F238E27FC236}">
                <a16:creationId xmlns:a16="http://schemas.microsoft.com/office/drawing/2014/main" id="{61561638-8FBF-4713-78BD-D94CCDD9ECB8}"/>
              </a:ext>
            </a:extLst>
          </p:cNvPr>
          <p:cNvSpPr/>
          <p:nvPr/>
        </p:nvSpPr>
        <p:spPr>
          <a:xfrm>
            <a:off x="7797214"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9" name="Rounded Rectangle 18">
            <a:extLst>
              <a:ext uri="{FF2B5EF4-FFF2-40B4-BE49-F238E27FC236}">
                <a16:creationId xmlns:a16="http://schemas.microsoft.com/office/drawing/2014/main" id="{B15C1587-644E-1E58-9E33-220F441882F6}"/>
              </a:ext>
            </a:extLst>
          </p:cNvPr>
          <p:cNvSpPr/>
          <p:nvPr/>
        </p:nvSpPr>
        <p:spPr>
          <a:xfrm>
            <a:off x="7912009" y="5395890"/>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1</a:t>
            </a:r>
            <a:endParaRPr lang="en-JP" sz="1100" dirty="0">
              <a:solidFill>
                <a:schemeClr val="tx1"/>
              </a:solidFill>
            </a:endParaRPr>
          </a:p>
        </p:txBody>
      </p:sp>
      <p:sp>
        <p:nvSpPr>
          <p:cNvPr id="20" name="Rounded Rectangle 19">
            <a:extLst>
              <a:ext uri="{FF2B5EF4-FFF2-40B4-BE49-F238E27FC236}">
                <a16:creationId xmlns:a16="http://schemas.microsoft.com/office/drawing/2014/main" id="{0E961F0D-BBDE-0FAF-3E42-8A71BF587DFE}"/>
              </a:ext>
            </a:extLst>
          </p:cNvPr>
          <p:cNvSpPr/>
          <p:nvPr/>
        </p:nvSpPr>
        <p:spPr>
          <a:xfrm>
            <a:off x="7912009"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21" name="Elbow Connector 20">
            <a:extLst>
              <a:ext uri="{FF2B5EF4-FFF2-40B4-BE49-F238E27FC236}">
                <a16:creationId xmlns:a16="http://schemas.microsoft.com/office/drawing/2014/main" id="{721E264F-9255-BCBE-9DAD-4E4A260D2572}"/>
              </a:ext>
            </a:extLst>
          </p:cNvPr>
          <p:cNvCxnSpPr>
            <a:cxnSpLocks/>
            <a:stCxn id="3" idx="3"/>
            <a:endCxn id="2" idx="1"/>
          </p:cNvCxnSpPr>
          <p:nvPr/>
        </p:nvCxnSpPr>
        <p:spPr>
          <a:xfrm>
            <a:off x="1317055" y="4179220"/>
            <a:ext cx="1883807" cy="1627720"/>
          </a:xfrm>
          <a:prstGeom prst="bentConnector3">
            <a:avLst>
              <a:gd name="adj1" fmla="val 138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556DA8DB-9002-E5A1-142B-55FC4C9C427E}"/>
              </a:ext>
            </a:extLst>
          </p:cNvPr>
          <p:cNvCxnSpPr>
            <a:cxnSpLocks/>
            <a:stCxn id="10" idx="3"/>
            <a:endCxn id="2" idx="1"/>
          </p:cNvCxnSpPr>
          <p:nvPr/>
        </p:nvCxnSpPr>
        <p:spPr>
          <a:xfrm flipV="1">
            <a:off x="1317055" y="5806940"/>
            <a:ext cx="1883807"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37B90C5E-73BE-93C9-74E2-08A560A67686}"/>
              </a:ext>
            </a:extLst>
          </p:cNvPr>
          <p:cNvCxnSpPr>
            <a:cxnSpLocks/>
            <a:stCxn id="2" idx="3"/>
            <a:endCxn id="18" idx="1"/>
          </p:cNvCxnSpPr>
          <p:nvPr/>
        </p:nvCxnSpPr>
        <p:spPr>
          <a:xfrm>
            <a:off x="5847906" y="5806940"/>
            <a:ext cx="1949308"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4EF9E87-696A-E8F2-A98C-97DA6E00CCA3}"/>
              </a:ext>
            </a:extLst>
          </p:cNvPr>
          <p:cNvCxnSpPr>
            <a:cxnSpLocks/>
            <a:stCxn id="2" idx="3"/>
            <a:endCxn id="14" idx="1"/>
          </p:cNvCxnSpPr>
          <p:nvPr/>
        </p:nvCxnSpPr>
        <p:spPr>
          <a:xfrm flipV="1">
            <a:off x="5847906" y="4179220"/>
            <a:ext cx="1949308" cy="1627720"/>
          </a:xfrm>
          <a:prstGeom prst="bentConnector3">
            <a:avLst>
              <a:gd name="adj1" fmla="val 832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7B16DCC-07CF-E403-AA92-3C8FF29D36DC}"/>
              </a:ext>
            </a:extLst>
          </p:cNvPr>
          <p:cNvSpPr/>
          <p:nvPr/>
        </p:nvSpPr>
        <p:spPr>
          <a:xfrm>
            <a:off x="7912006"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16" name="Rounded Rectangular Callout 15">
            <a:extLst>
              <a:ext uri="{FF2B5EF4-FFF2-40B4-BE49-F238E27FC236}">
                <a16:creationId xmlns:a16="http://schemas.microsoft.com/office/drawing/2014/main" id="{B05DBAC0-783C-12C3-8C05-46970CA1EB5F}"/>
              </a:ext>
            </a:extLst>
          </p:cNvPr>
          <p:cNvSpPr/>
          <p:nvPr/>
        </p:nvSpPr>
        <p:spPr>
          <a:xfrm>
            <a:off x="2513041" y="3325758"/>
            <a:ext cx="3754565" cy="1856239"/>
          </a:xfrm>
          <a:prstGeom prst="wedgeRoundRectCallout">
            <a:avLst>
              <a:gd name="adj1" fmla="val 776"/>
              <a:gd name="adj2" fmla="val 6995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solidFill>
                  <a:schemeClr val="tx2">
                    <a:lumMod val="25000"/>
                  </a:schemeClr>
                </a:solidFill>
              </a:rPr>
              <a:t>離散制御器合成を用いて部分制御器を合成</a:t>
            </a:r>
          </a:p>
        </p:txBody>
      </p:sp>
      <p:sp>
        <p:nvSpPr>
          <p:cNvPr id="26" name="Rounded Rectangle 25">
            <a:extLst>
              <a:ext uri="{FF2B5EF4-FFF2-40B4-BE49-F238E27FC236}">
                <a16:creationId xmlns:a16="http://schemas.microsoft.com/office/drawing/2014/main" id="{537B2AAF-3E33-0BC8-81C3-C9AB8FDA7666}"/>
              </a:ext>
            </a:extLst>
          </p:cNvPr>
          <p:cNvSpPr/>
          <p:nvPr/>
        </p:nvSpPr>
        <p:spPr>
          <a:xfrm>
            <a:off x="2838722" y="4195644"/>
            <a:ext cx="792246" cy="316712"/>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環境モデル2</a:t>
            </a:r>
            <a:endParaRPr lang="en-JP" sz="1000" dirty="0">
              <a:solidFill>
                <a:schemeClr val="tx1"/>
              </a:solidFill>
            </a:endParaRPr>
          </a:p>
        </p:txBody>
      </p:sp>
      <p:sp>
        <p:nvSpPr>
          <p:cNvPr id="27" name="Rounded Rectangle 26">
            <a:extLst>
              <a:ext uri="{FF2B5EF4-FFF2-40B4-BE49-F238E27FC236}">
                <a16:creationId xmlns:a16="http://schemas.microsoft.com/office/drawing/2014/main" id="{31C723C2-4C24-6468-07CB-EC3160F755C9}"/>
              </a:ext>
            </a:extLst>
          </p:cNvPr>
          <p:cNvSpPr/>
          <p:nvPr/>
        </p:nvSpPr>
        <p:spPr>
          <a:xfrm>
            <a:off x="2838722" y="4582312"/>
            <a:ext cx="792246" cy="316712"/>
          </a:xfrm>
          <a:prstGeom prst="roundRect">
            <a:avLst/>
          </a:prstGeom>
          <a:solidFill>
            <a:srgbClr val="FFC000"/>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監視モデル</a:t>
            </a:r>
            <a:r>
              <a:rPr lang="en-US" altLang="ja-JP" sz="800" dirty="0">
                <a:solidFill>
                  <a:schemeClr val="tx1"/>
                </a:solidFill>
              </a:rPr>
              <a:t>1</a:t>
            </a:r>
            <a:endParaRPr lang="en-JP" sz="1000" dirty="0">
              <a:solidFill>
                <a:schemeClr val="tx1"/>
              </a:solidFill>
            </a:endParaRPr>
          </a:p>
        </p:txBody>
      </p:sp>
      <p:sp>
        <p:nvSpPr>
          <p:cNvPr id="28" name="Rounded Rectangle 27">
            <a:extLst>
              <a:ext uri="{FF2B5EF4-FFF2-40B4-BE49-F238E27FC236}">
                <a16:creationId xmlns:a16="http://schemas.microsoft.com/office/drawing/2014/main" id="{0FF41C71-C912-097B-05E1-9D3B93AD4C23}"/>
              </a:ext>
            </a:extLst>
          </p:cNvPr>
          <p:cNvSpPr/>
          <p:nvPr/>
        </p:nvSpPr>
        <p:spPr>
          <a:xfrm>
            <a:off x="2838722" y="3792137"/>
            <a:ext cx="792246" cy="316712"/>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800" dirty="0">
                <a:solidFill>
                  <a:schemeClr val="tx1"/>
                </a:solidFill>
              </a:rPr>
              <a:t>環境モデル1</a:t>
            </a:r>
          </a:p>
        </p:txBody>
      </p:sp>
      <p:sp>
        <p:nvSpPr>
          <p:cNvPr id="29" name="Chevron 28">
            <a:extLst>
              <a:ext uri="{FF2B5EF4-FFF2-40B4-BE49-F238E27FC236}">
                <a16:creationId xmlns:a16="http://schemas.microsoft.com/office/drawing/2014/main" id="{F5A1F914-A432-A85F-1836-3BF5E7876873}"/>
              </a:ext>
            </a:extLst>
          </p:cNvPr>
          <p:cNvSpPr/>
          <p:nvPr/>
        </p:nvSpPr>
        <p:spPr>
          <a:xfrm>
            <a:off x="3877069" y="4093133"/>
            <a:ext cx="1026511" cy="530564"/>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b="1" dirty="0">
                <a:solidFill>
                  <a:schemeClr val="bg1"/>
                </a:solidFill>
              </a:rPr>
              <a:t>離散制御器</a:t>
            </a:r>
            <a:br>
              <a:rPr lang="en-JP" sz="1100" b="1" dirty="0">
                <a:solidFill>
                  <a:schemeClr val="bg1"/>
                </a:solidFill>
              </a:rPr>
            </a:br>
            <a:r>
              <a:rPr lang="en-JP" sz="1100" b="1" dirty="0">
                <a:solidFill>
                  <a:schemeClr val="bg1"/>
                </a:solidFill>
              </a:rPr>
              <a:t>合成</a:t>
            </a:r>
          </a:p>
        </p:txBody>
      </p:sp>
      <p:cxnSp>
        <p:nvCxnSpPr>
          <p:cNvPr id="30" name="Elbow Connector 29">
            <a:extLst>
              <a:ext uri="{FF2B5EF4-FFF2-40B4-BE49-F238E27FC236}">
                <a16:creationId xmlns:a16="http://schemas.microsoft.com/office/drawing/2014/main" id="{3BEB4C12-2CFD-9233-3E9E-598D10B65FD8}"/>
              </a:ext>
            </a:extLst>
          </p:cNvPr>
          <p:cNvCxnSpPr>
            <a:cxnSpLocks/>
            <a:stCxn id="26" idx="3"/>
            <a:endCxn id="29" idx="1"/>
          </p:cNvCxnSpPr>
          <p:nvPr/>
        </p:nvCxnSpPr>
        <p:spPr>
          <a:xfrm>
            <a:off x="3630968" y="4354000"/>
            <a:ext cx="304198" cy="44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4B582599-EA12-1E69-BF30-C064AD74D5AC}"/>
              </a:ext>
            </a:extLst>
          </p:cNvPr>
          <p:cNvCxnSpPr>
            <a:cxnSpLocks/>
            <a:stCxn id="27" idx="3"/>
            <a:endCxn id="29" idx="1"/>
          </p:cNvCxnSpPr>
          <p:nvPr/>
        </p:nvCxnSpPr>
        <p:spPr>
          <a:xfrm flipV="1">
            <a:off x="3630968" y="4358415"/>
            <a:ext cx="304198" cy="3822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F915831-5F9C-34BC-7D32-984196F2669D}"/>
              </a:ext>
            </a:extLst>
          </p:cNvPr>
          <p:cNvCxnSpPr>
            <a:cxnSpLocks/>
            <a:stCxn id="28" idx="3"/>
            <a:endCxn id="29" idx="1"/>
          </p:cNvCxnSpPr>
          <p:nvPr/>
        </p:nvCxnSpPr>
        <p:spPr>
          <a:xfrm>
            <a:off x="3630968" y="3950493"/>
            <a:ext cx="304198" cy="40792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7FD6922C-ACA6-8AB3-D042-CE1B6DF2E408}"/>
              </a:ext>
            </a:extLst>
          </p:cNvPr>
          <p:cNvSpPr/>
          <p:nvPr/>
        </p:nvSpPr>
        <p:spPr>
          <a:xfrm>
            <a:off x="5195033" y="4062727"/>
            <a:ext cx="752120" cy="590895"/>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cxnSp>
        <p:nvCxnSpPr>
          <p:cNvPr id="34" name="Straight Arrow Connector 33">
            <a:extLst>
              <a:ext uri="{FF2B5EF4-FFF2-40B4-BE49-F238E27FC236}">
                <a16:creationId xmlns:a16="http://schemas.microsoft.com/office/drawing/2014/main" id="{1893B3A9-E12D-F40E-4689-D929A26906F5}"/>
              </a:ext>
            </a:extLst>
          </p:cNvPr>
          <p:cNvCxnSpPr>
            <a:cxnSpLocks/>
            <a:stCxn id="29" idx="3"/>
            <a:endCxn id="33" idx="1"/>
          </p:cNvCxnSpPr>
          <p:nvPr/>
        </p:nvCxnSpPr>
        <p:spPr>
          <a:xfrm flipV="1">
            <a:off x="4903580" y="4358175"/>
            <a:ext cx="291453" cy="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048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69</a:t>
              </a:fld>
              <a:endParaRPr lang="en" sz="3600" dirty="0">
                <a:solidFill>
                  <a:schemeClr val="bg1"/>
                </a:solidFill>
              </a:endParaRPr>
            </a:p>
          </p:txBody>
        </p:sp>
      </p:gr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制御器の段階構築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9" name="Rounded Rectangle 48">
            <a:extLst>
              <a:ext uri="{FF2B5EF4-FFF2-40B4-BE49-F238E27FC236}">
                <a16:creationId xmlns:a16="http://schemas.microsoft.com/office/drawing/2014/main" id="{B9988067-ED6B-96D7-EBD1-5543B136AB4B}"/>
              </a:ext>
            </a:extLst>
          </p:cNvPr>
          <p:cNvSpPr/>
          <p:nvPr/>
        </p:nvSpPr>
        <p:spPr>
          <a:xfrm>
            <a:off x="18102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50" name="Rounded Rectangle 49">
            <a:extLst>
              <a:ext uri="{FF2B5EF4-FFF2-40B4-BE49-F238E27FC236}">
                <a16:creationId xmlns:a16="http://schemas.microsoft.com/office/drawing/2014/main" id="{095F316B-64DD-94D4-32D9-4CFC46EFBF98}"/>
              </a:ext>
            </a:extLst>
          </p:cNvPr>
          <p:cNvSpPr/>
          <p:nvPr/>
        </p:nvSpPr>
        <p:spPr>
          <a:xfrm>
            <a:off x="295818" y="3768169"/>
            <a:ext cx="863030" cy="345009"/>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52" name="Rounded Rectangle 51">
            <a:extLst>
              <a:ext uri="{FF2B5EF4-FFF2-40B4-BE49-F238E27FC236}">
                <a16:creationId xmlns:a16="http://schemas.microsoft.com/office/drawing/2014/main" id="{6899BB24-C227-95E5-8A25-1896EE03B391}"/>
              </a:ext>
            </a:extLst>
          </p:cNvPr>
          <p:cNvSpPr/>
          <p:nvPr/>
        </p:nvSpPr>
        <p:spPr>
          <a:xfrm>
            <a:off x="295818" y="4154837"/>
            <a:ext cx="863030" cy="345009"/>
          </a:xfrm>
          <a:prstGeom prst="roundRect">
            <a:avLst/>
          </a:prstGeom>
          <a:solidFill>
            <a:srgbClr val="7ECFFE"/>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55" name="Chevron 54">
            <a:extLst>
              <a:ext uri="{FF2B5EF4-FFF2-40B4-BE49-F238E27FC236}">
                <a16:creationId xmlns:a16="http://schemas.microsoft.com/office/drawing/2014/main" id="{49382B65-1AAF-5F56-D8F8-565B5CD65ED1}"/>
              </a:ext>
            </a:extLst>
          </p:cNvPr>
          <p:cNvSpPr/>
          <p:nvPr/>
        </p:nvSpPr>
        <p:spPr>
          <a:xfrm>
            <a:off x="1455371"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56" name="Rounded Rectangle 55">
            <a:extLst>
              <a:ext uri="{FF2B5EF4-FFF2-40B4-BE49-F238E27FC236}">
                <a16:creationId xmlns:a16="http://schemas.microsoft.com/office/drawing/2014/main" id="{57CA5834-1941-CF23-E9E1-76CECF4D393F}"/>
              </a:ext>
            </a:extLst>
          </p:cNvPr>
          <p:cNvSpPr/>
          <p:nvPr/>
        </p:nvSpPr>
        <p:spPr>
          <a:xfrm>
            <a:off x="295815"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83" name="Rounded Rectangle 82">
            <a:extLst>
              <a:ext uri="{FF2B5EF4-FFF2-40B4-BE49-F238E27FC236}">
                <a16:creationId xmlns:a16="http://schemas.microsoft.com/office/drawing/2014/main" id="{73B6410C-A6F8-012E-BFE4-70D203081FF5}"/>
              </a:ext>
            </a:extLst>
          </p:cNvPr>
          <p:cNvSpPr/>
          <p:nvPr/>
        </p:nvSpPr>
        <p:spPr>
          <a:xfrm>
            <a:off x="18102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84" name="Rounded Rectangle 83">
            <a:extLst>
              <a:ext uri="{FF2B5EF4-FFF2-40B4-BE49-F238E27FC236}">
                <a16:creationId xmlns:a16="http://schemas.microsoft.com/office/drawing/2014/main" id="{46D28477-4325-E23D-2C6E-C8866BFD3866}"/>
              </a:ext>
            </a:extLst>
          </p:cNvPr>
          <p:cNvSpPr/>
          <p:nvPr/>
        </p:nvSpPr>
        <p:spPr>
          <a:xfrm>
            <a:off x="295818" y="5395890"/>
            <a:ext cx="863030" cy="345009"/>
          </a:xfrm>
          <a:prstGeom prst="roundRect">
            <a:avLst/>
          </a:prstGeom>
          <a:solidFill>
            <a:srgbClr val="FFC000"/>
          </a:solid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5" name="Rounded Rectangle 84">
            <a:extLst>
              <a:ext uri="{FF2B5EF4-FFF2-40B4-BE49-F238E27FC236}">
                <a16:creationId xmlns:a16="http://schemas.microsoft.com/office/drawing/2014/main" id="{3E4498B2-8EDD-20FD-42FE-D43CBD9263ED}"/>
              </a:ext>
            </a:extLst>
          </p:cNvPr>
          <p:cNvSpPr/>
          <p:nvPr/>
        </p:nvSpPr>
        <p:spPr>
          <a:xfrm>
            <a:off x="295818"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86" name="Rounded Rectangle 85">
            <a:extLst>
              <a:ext uri="{FF2B5EF4-FFF2-40B4-BE49-F238E27FC236}">
                <a16:creationId xmlns:a16="http://schemas.microsoft.com/office/drawing/2014/main" id="{51AEA149-5257-914E-AF9C-F3ED83A1BB0C}"/>
              </a:ext>
            </a:extLst>
          </p:cNvPr>
          <p:cNvSpPr/>
          <p:nvPr/>
        </p:nvSpPr>
        <p:spPr>
          <a:xfrm>
            <a:off x="295815"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87" name="Elbow Connector 86">
            <a:extLst>
              <a:ext uri="{FF2B5EF4-FFF2-40B4-BE49-F238E27FC236}">
                <a16:creationId xmlns:a16="http://schemas.microsoft.com/office/drawing/2014/main" id="{BB289E1F-7BE9-828A-4AC5-03C09DFDD22B}"/>
              </a:ext>
            </a:extLst>
          </p:cNvPr>
          <p:cNvCxnSpPr>
            <a:cxnSpLocks/>
            <a:stCxn id="49" idx="3"/>
            <a:endCxn id="55" idx="1"/>
          </p:cNvCxnSpPr>
          <p:nvPr/>
        </p:nvCxnSpPr>
        <p:spPr>
          <a:xfrm>
            <a:off x="1274523" y="4179220"/>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084FB553-E055-5522-A5A2-393D7CC8FB84}"/>
              </a:ext>
            </a:extLst>
          </p:cNvPr>
          <p:cNvCxnSpPr>
            <a:cxnSpLocks/>
            <a:stCxn id="83" idx="3"/>
            <a:endCxn id="55" idx="1"/>
          </p:cNvCxnSpPr>
          <p:nvPr/>
        </p:nvCxnSpPr>
        <p:spPr>
          <a:xfrm flipV="1">
            <a:off x="1274523" y="4985235"/>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A4194153-DE70-BCBC-F2B5-B3CCEDFB135C}"/>
              </a:ext>
            </a:extLst>
          </p:cNvPr>
          <p:cNvSpPr/>
          <p:nvPr/>
        </p:nvSpPr>
        <p:spPr>
          <a:xfrm>
            <a:off x="2506050"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96" name="Rounded Rectangle 95">
            <a:extLst>
              <a:ext uri="{FF2B5EF4-FFF2-40B4-BE49-F238E27FC236}">
                <a16:creationId xmlns:a16="http://schemas.microsoft.com/office/drawing/2014/main" id="{AB63DE9D-1C92-1E48-E3F3-3C4785752A18}"/>
              </a:ext>
            </a:extLst>
          </p:cNvPr>
          <p:cNvSpPr/>
          <p:nvPr/>
        </p:nvSpPr>
        <p:spPr>
          <a:xfrm>
            <a:off x="2620845" y="3768169"/>
            <a:ext cx="863030" cy="678030"/>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sp>
        <p:nvSpPr>
          <p:cNvPr id="98" name="Rounded Rectangle 97">
            <a:extLst>
              <a:ext uri="{FF2B5EF4-FFF2-40B4-BE49-F238E27FC236}">
                <a16:creationId xmlns:a16="http://schemas.microsoft.com/office/drawing/2014/main" id="{2F0D3354-7AEA-144F-F754-09BBF5CE1072}"/>
              </a:ext>
            </a:extLst>
          </p:cNvPr>
          <p:cNvSpPr/>
          <p:nvPr/>
        </p:nvSpPr>
        <p:spPr>
          <a:xfrm>
            <a:off x="2620842" y="4534313"/>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99" name="Rounded Rectangle 98">
            <a:extLst>
              <a:ext uri="{FF2B5EF4-FFF2-40B4-BE49-F238E27FC236}">
                <a16:creationId xmlns:a16="http://schemas.microsoft.com/office/drawing/2014/main" id="{7E6D40A6-C5BD-55D7-83E8-06F6516ED13D}"/>
              </a:ext>
            </a:extLst>
          </p:cNvPr>
          <p:cNvSpPr/>
          <p:nvPr/>
        </p:nvSpPr>
        <p:spPr>
          <a:xfrm>
            <a:off x="2506050"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01" name="Rounded Rectangle 100">
            <a:extLst>
              <a:ext uri="{FF2B5EF4-FFF2-40B4-BE49-F238E27FC236}">
                <a16:creationId xmlns:a16="http://schemas.microsoft.com/office/drawing/2014/main" id="{C0787A2E-6D73-7796-C7E0-FEF0564DF423}"/>
              </a:ext>
            </a:extLst>
          </p:cNvPr>
          <p:cNvSpPr/>
          <p:nvPr/>
        </p:nvSpPr>
        <p:spPr>
          <a:xfrm>
            <a:off x="2620845" y="5782558"/>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103" name="Elbow Connector 102">
            <a:extLst>
              <a:ext uri="{FF2B5EF4-FFF2-40B4-BE49-F238E27FC236}">
                <a16:creationId xmlns:a16="http://schemas.microsoft.com/office/drawing/2014/main" id="{0C443847-2777-B2A9-1C79-FB380917566B}"/>
              </a:ext>
            </a:extLst>
          </p:cNvPr>
          <p:cNvCxnSpPr>
            <a:cxnSpLocks/>
            <a:stCxn id="55" idx="3"/>
            <a:endCxn id="95" idx="1"/>
          </p:cNvCxnSpPr>
          <p:nvPr/>
        </p:nvCxnSpPr>
        <p:spPr>
          <a:xfrm flipV="1">
            <a:off x="2272003" y="4179220"/>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0647A21F-C277-EF92-EDD2-C7848FCE1A41}"/>
              </a:ext>
            </a:extLst>
          </p:cNvPr>
          <p:cNvCxnSpPr>
            <a:cxnSpLocks/>
            <a:stCxn id="55" idx="3"/>
            <a:endCxn id="99" idx="1"/>
          </p:cNvCxnSpPr>
          <p:nvPr/>
        </p:nvCxnSpPr>
        <p:spPr>
          <a:xfrm>
            <a:off x="2272003" y="4985235"/>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Chevron 117">
            <a:extLst>
              <a:ext uri="{FF2B5EF4-FFF2-40B4-BE49-F238E27FC236}">
                <a16:creationId xmlns:a16="http://schemas.microsoft.com/office/drawing/2014/main" id="{47DBE620-0EE6-CB38-0F88-7DE019DC1687}"/>
              </a:ext>
            </a:extLst>
          </p:cNvPr>
          <p:cNvSpPr/>
          <p:nvPr/>
        </p:nvSpPr>
        <p:spPr>
          <a:xfrm>
            <a:off x="37729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119" name="Elbow Connector 118">
            <a:extLst>
              <a:ext uri="{FF2B5EF4-FFF2-40B4-BE49-F238E27FC236}">
                <a16:creationId xmlns:a16="http://schemas.microsoft.com/office/drawing/2014/main" id="{A01EAF22-4B5E-0B0D-ACC7-BE6A3559D331}"/>
              </a:ext>
            </a:extLst>
          </p:cNvPr>
          <p:cNvCxnSpPr>
            <a:cxnSpLocks/>
            <a:stCxn id="95" idx="3"/>
            <a:endCxn id="118" idx="1"/>
          </p:cNvCxnSpPr>
          <p:nvPr/>
        </p:nvCxnSpPr>
        <p:spPr>
          <a:xfrm>
            <a:off x="3599550" y="4179220"/>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2E18ABB1-FE2E-78A9-EF35-8908E7BD737F}"/>
              </a:ext>
            </a:extLst>
          </p:cNvPr>
          <p:cNvCxnSpPr>
            <a:cxnSpLocks/>
            <a:stCxn id="99" idx="3"/>
            <a:endCxn id="118" idx="1"/>
          </p:cNvCxnSpPr>
          <p:nvPr/>
        </p:nvCxnSpPr>
        <p:spPr>
          <a:xfrm flipV="1">
            <a:off x="3599550" y="4985235"/>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Chevron 131">
            <a:extLst>
              <a:ext uri="{FF2B5EF4-FFF2-40B4-BE49-F238E27FC236}">
                <a16:creationId xmlns:a16="http://schemas.microsoft.com/office/drawing/2014/main" id="{9908D200-95F8-5082-80A2-3167FBDE5BD6}"/>
              </a:ext>
            </a:extLst>
          </p:cNvPr>
          <p:cNvSpPr/>
          <p:nvPr/>
        </p:nvSpPr>
        <p:spPr>
          <a:xfrm>
            <a:off x="69102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133" name="Rounded Rectangle 132">
            <a:extLst>
              <a:ext uri="{FF2B5EF4-FFF2-40B4-BE49-F238E27FC236}">
                <a16:creationId xmlns:a16="http://schemas.microsoft.com/office/drawing/2014/main" id="{4BB9F8FE-3D66-FF8F-117A-A2EE11474AD0}"/>
              </a:ext>
            </a:extLst>
          </p:cNvPr>
          <p:cNvSpPr/>
          <p:nvPr/>
        </p:nvSpPr>
        <p:spPr>
          <a:xfrm>
            <a:off x="795445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134" name="Rounded Rectangle 133">
            <a:extLst>
              <a:ext uri="{FF2B5EF4-FFF2-40B4-BE49-F238E27FC236}">
                <a16:creationId xmlns:a16="http://schemas.microsoft.com/office/drawing/2014/main" id="{B80AAA04-CED4-1825-AF02-BA562BCB4ADE}"/>
              </a:ext>
            </a:extLst>
          </p:cNvPr>
          <p:cNvSpPr/>
          <p:nvPr/>
        </p:nvSpPr>
        <p:spPr>
          <a:xfrm>
            <a:off x="8069248" y="3991456"/>
            <a:ext cx="863030" cy="345009"/>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137" name="Rounded Rectangle 136">
            <a:extLst>
              <a:ext uri="{FF2B5EF4-FFF2-40B4-BE49-F238E27FC236}">
                <a16:creationId xmlns:a16="http://schemas.microsoft.com/office/drawing/2014/main" id="{54A3AC81-91C6-FC30-58F5-080B197E3586}"/>
              </a:ext>
            </a:extLst>
          </p:cNvPr>
          <p:cNvSpPr/>
          <p:nvPr/>
        </p:nvSpPr>
        <p:spPr>
          <a:xfrm>
            <a:off x="795445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cxnSp>
        <p:nvCxnSpPr>
          <p:cNvPr id="141" name="Elbow Connector 140">
            <a:extLst>
              <a:ext uri="{FF2B5EF4-FFF2-40B4-BE49-F238E27FC236}">
                <a16:creationId xmlns:a16="http://schemas.microsoft.com/office/drawing/2014/main" id="{3810DC66-7268-03F3-4F9B-51146602DC7D}"/>
              </a:ext>
            </a:extLst>
          </p:cNvPr>
          <p:cNvCxnSpPr>
            <a:cxnSpLocks/>
            <a:stCxn id="132" idx="3"/>
            <a:endCxn id="133" idx="1"/>
          </p:cNvCxnSpPr>
          <p:nvPr/>
        </p:nvCxnSpPr>
        <p:spPr>
          <a:xfrm flipV="1">
            <a:off x="7726842" y="4179220"/>
            <a:ext cx="22761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198D82C-25A6-C228-1D8B-1366C2196D54}"/>
              </a:ext>
            </a:extLst>
          </p:cNvPr>
          <p:cNvCxnSpPr>
            <a:cxnSpLocks/>
            <a:stCxn id="132" idx="3"/>
            <a:endCxn id="137" idx="1"/>
          </p:cNvCxnSpPr>
          <p:nvPr/>
        </p:nvCxnSpPr>
        <p:spPr>
          <a:xfrm>
            <a:off x="7726842" y="4985235"/>
            <a:ext cx="22761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38DF6B2-7044-F5C6-CDA7-CE174253105A}"/>
              </a:ext>
            </a:extLst>
          </p:cNvPr>
          <p:cNvCxnSpPr>
            <a:cxnSpLocks/>
          </p:cNvCxnSpPr>
          <p:nvPr/>
        </p:nvCxnSpPr>
        <p:spPr>
          <a:xfrm flipH="1">
            <a:off x="4710222" y="4985235"/>
            <a:ext cx="2093658"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71" name="Wave 170">
            <a:extLst>
              <a:ext uri="{FF2B5EF4-FFF2-40B4-BE49-F238E27FC236}">
                <a16:creationId xmlns:a16="http://schemas.microsoft.com/office/drawing/2014/main" id="{3AE3CC4A-D8E4-C3DC-F9A8-EBABD607C989}"/>
              </a:ext>
            </a:extLst>
          </p:cNvPr>
          <p:cNvSpPr/>
          <p:nvPr/>
        </p:nvSpPr>
        <p:spPr>
          <a:xfrm>
            <a:off x="5264700" y="4746002"/>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76" name="Rounded Rectangle 175">
            <a:extLst>
              <a:ext uri="{FF2B5EF4-FFF2-40B4-BE49-F238E27FC236}">
                <a16:creationId xmlns:a16="http://schemas.microsoft.com/office/drawing/2014/main" id="{0ECB8FBB-4693-3048-64B3-B2BED45F5404}"/>
              </a:ext>
            </a:extLst>
          </p:cNvPr>
          <p:cNvSpPr/>
          <p:nvPr/>
        </p:nvSpPr>
        <p:spPr>
          <a:xfrm>
            <a:off x="2620842" y="6162034"/>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177" name="TextBox 176">
            <a:extLst>
              <a:ext uri="{FF2B5EF4-FFF2-40B4-BE49-F238E27FC236}">
                <a16:creationId xmlns:a16="http://schemas.microsoft.com/office/drawing/2014/main" id="{9A200EAC-C0A7-3960-7C57-35842FFD9003}"/>
              </a:ext>
            </a:extLst>
          </p:cNvPr>
          <p:cNvSpPr txBox="1"/>
          <p:nvPr/>
        </p:nvSpPr>
        <p:spPr>
          <a:xfrm>
            <a:off x="3984408" y="5417944"/>
            <a:ext cx="3697080" cy="461665"/>
          </a:xfrm>
          <a:prstGeom prst="rect">
            <a:avLst/>
          </a:prstGeom>
          <a:noFill/>
        </p:spPr>
        <p:txBody>
          <a:bodyPr wrap="square" rtlCol="0">
            <a:spAutoFit/>
          </a:bodyPr>
          <a:lstStyle/>
          <a:p>
            <a:r>
              <a:rPr lang="en-JP" sz="1200" dirty="0">
                <a:solidFill>
                  <a:schemeClr val="tx2">
                    <a:lumMod val="25000"/>
                  </a:schemeClr>
                </a:solidFill>
              </a:rPr>
              <a:t>全ての監視モデルが環境モデルに反映されるまで</a:t>
            </a:r>
            <a:br>
              <a:rPr lang="en-JP" sz="1200" dirty="0">
                <a:solidFill>
                  <a:schemeClr val="tx2">
                    <a:lumMod val="25000"/>
                  </a:schemeClr>
                </a:solidFill>
              </a:rPr>
            </a:br>
            <a:r>
              <a:rPr lang="en-JP" sz="1200" dirty="0">
                <a:solidFill>
                  <a:schemeClr val="tx2">
                    <a:lumMod val="25000"/>
                  </a:schemeClr>
                </a:solidFill>
              </a:rPr>
              <a:t>部分合成を繰り返し行う</a:t>
            </a:r>
          </a:p>
        </p:txBody>
      </p:sp>
      <p:sp>
        <p:nvSpPr>
          <p:cNvPr id="178" name="Rounded Rectangular Callout 177">
            <a:extLst>
              <a:ext uri="{FF2B5EF4-FFF2-40B4-BE49-F238E27FC236}">
                <a16:creationId xmlns:a16="http://schemas.microsoft.com/office/drawing/2014/main" id="{CA9888C8-6562-28E8-CCD6-89641AC4B478}"/>
              </a:ext>
            </a:extLst>
          </p:cNvPr>
          <p:cNvSpPr/>
          <p:nvPr/>
        </p:nvSpPr>
        <p:spPr>
          <a:xfrm>
            <a:off x="3698482" y="6182291"/>
            <a:ext cx="2245118" cy="526834"/>
          </a:xfrm>
          <a:prstGeom prst="wedgeRoundRectCallout">
            <a:avLst>
              <a:gd name="adj1" fmla="val -55434"/>
              <a:gd name="adj2" fmla="val -48577"/>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2">
                    <a:lumMod val="25000"/>
                  </a:schemeClr>
                </a:solidFill>
              </a:rPr>
              <a:t>保証された安全性を表す</a:t>
            </a:r>
          </a:p>
          <a:p>
            <a:pPr algn="ctr"/>
            <a:r>
              <a:rPr lang="en-JP" sz="1200" dirty="0">
                <a:solidFill>
                  <a:schemeClr val="tx2">
                    <a:lumMod val="25000"/>
                  </a:schemeClr>
                </a:solidFill>
              </a:rPr>
              <a:t>監視モデルは出力から消える</a:t>
            </a:r>
          </a:p>
        </p:txBody>
      </p:sp>
      <p:sp>
        <p:nvSpPr>
          <p:cNvPr id="210" name="Rounded Rectangle 209">
            <a:extLst>
              <a:ext uri="{FF2B5EF4-FFF2-40B4-BE49-F238E27FC236}">
                <a16:creationId xmlns:a16="http://schemas.microsoft.com/office/drawing/2014/main" id="{D7B47D74-1493-1E53-7BE0-0042F7113539}"/>
              </a:ext>
            </a:extLst>
          </p:cNvPr>
          <p:cNvSpPr/>
          <p:nvPr/>
        </p:nvSpPr>
        <p:spPr>
          <a:xfrm>
            <a:off x="2618808" y="5393492"/>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211" name="Rounded Rectangle 210">
            <a:extLst>
              <a:ext uri="{FF2B5EF4-FFF2-40B4-BE49-F238E27FC236}">
                <a16:creationId xmlns:a16="http://schemas.microsoft.com/office/drawing/2014/main" id="{48D6D4FC-8F3E-3D6B-17F9-ED041A4F3416}"/>
              </a:ext>
            </a:extLst>
          </p:cNvPr>
          <p:cNvSpPr/>
          <p:nvPr/>
        </p:nvSpPr>
        <p:spPr>
          <a:xfrm>
            <a:off x="8069251" y="5394880"/>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212" name="Rounded Rectangle 211">
            <a:extLst>
              <a:ext uri="{FF2B5EF4-FFF2-40B4-BE49-F238E27FC236}">
                <a16:creationId xmlns:a16="http://schemas.microsoft.com/office/drawing/2014/main" id="{75C6E0E8-020E-A629-00E8-489819AD9194}"/>
              </a:ext>
            </a:extLst>
          </p:cNvPr>
          <p:cNvSpPr/>
          <p:nvPr/>
        </p:nvSpPr>
        <p:spPr>
          <a:xfrm>
            <a:off x="8069251" y="5781548"/>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213" name="Rounded Rectangle 212">
            <a:extLst>
              <a:ext uri="{FF2B5EF4-FFF2-40B4-BE49-F238E27FC236}">
                <a16:creationId xmlns:a16="http://schemas.microsoft.com/office/drawing/2014/main" id="{DC16204D-F8A4-36B5-DE69-2A52C5D4E3C6}"/>
              </a:ext>
            </a:extLst>
          </p:cNvPr>
          <p:cNvSpPr/>
          <p:nvPr/>
        </p:nvSpPr>
        <p:spPr>
          <a:xfrm>
            <a:off x="8069248" y="6161024"/>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214" name="Text Placeholder 2">
            <a:extLst>
              <a:ext uri="{FF2B5EF4-FFF2-40B4-BE49-F238E27FC236}">
                <a16:creationId xmlns:a16="http://schemas.microsoft.com/office/drawing/2014/main" id="{F7395D61-3192-502F-012C-0FE13A98A0B7}"/>
              </a:ext>
            </a:extLst>
          </p:cNvPr>
          <p:cNvSpPr txBox="1">
            <a:spLocks/>
          </p:cNvSpPr>
          <p:nvPr/>
        </p:nvSpPr>
        <p:spPr>
          <a:xfrm>
            <a:off x="558800" y="1143000"/>
            <a:ext cx="8585200" cy="2042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段階的に安全性を保証して制御器を導出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・全ての</a:t>
            </a:r>
            <a:r>
              <a:rPr lang="ja-JP" altLang="en-JP" sz="2400">
                <a:solidFill>
                  <a:schemeClr val="tx2">
                    <a:lumMod val="25000"/>
                  </a:schemeClr>
                </a:solidFill>
                <a:latin typeface="Lato" panose="020F0502020204030203" pitchFamily="34" charset="0"/>
                <a:cs typeface="Lato" panose="020F0502020204030203" pitchFamily="34" charset="0"/>
              </a:rPr>
              <a:t>監視モデルが</a:t>
            </a:r>
            <a:r>
              <a:rPr lang="ja-JP" altLang="en-US" sz="2400">
                <a:solidFill>
                  <a:schemeClr val="tx2">
                    <a:lumMod val="25000"/>
                  </a:schemeClr>
                </a:solidFill>
                <a:latin typeface="Lato" panose="020F0502020204030203" pitchFamily="34" charset="0"/>
                <a:cs typeface="Lato" panose="020F0502020204030203" pitchFamily="34" charset="0"/>
              </a:rPr>
              <a:t>分析されるまで部分合成を繰り返す</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dirty="0">
                <a:solidFill>
                  <a:schemeClr val="tx2">
                    <a:lumMod val="25000"/>
                  </a:schemeClr>
                </a:solidFill>
                <a:latin typeface="Lato" panose="020F0502020204030203" pitchFamily="34" charset="0"/>
                <a:cs typeface="Lato" panose="020F0502020204030203" pitchFamily="34" charset="0"/>
              </a:rPr>
              <a:t>→</a:t>
            </a:r>
            <a:r>
              <a:rPr lang="ja-JP" altLang="en-US" sz="2400" u="sng" dirty="0">
                <a:solidFill>
                  <a:srgbClr val="FF0000"/>
                </a:solidFill>
                <a:latin typeface="Lato" panose="020F0502020204030203" pitchFamily="34" charset="0"/>
                <a:cs typeface="Lato" panose="020F0502020204030203" pitchFamily="34" charset="0"/>
              </a:rPr>
              <a:t>部分合成された安全性を違反する状態</a:t>
            </a:r>
            <a:r>
              <a:rPr lang="ja-JP" altLang="en-US" sz="2400" dirty="0">
                <a:solidFill>
                  <a:schemeClr val="tx2">
                    <a:lumMod val="25000"/>
                  </a:schemeClr>
                </a:solidFill>
                <a:latin typeface="Lato" panose="020F0502020204030203" pitchFamily="34" charset="0"/>
                <a:cs typeface="Lato" panose="020F0502020204030203" pitchFamily="34" charset="0"/>
              </a:rPr>
              <a:t>は，</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dirty="0">
                <a:solidFill>
                  <a:schemeClr val="tx2">
                    <a:lumMod val="25000"/>
                  </a:schemeClr>
                </a:solidFill>
                <a:latin typeface="Lato" panose="020F0502020204030203" pitchFamily="34" charset="0"/>
                <a:cs typeface="Lato" panose="020F0502020204030203" pitchFamily="34" charset="0"/>
              </a:rPr>
              <a:t>　以降の安全性を分析する上で計算空間として構築されない</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p:txBody>
      </p:sp>
      <p:grpSp>
        <p:nvGrpSpPr>
          <p:cNvPr id="11" name="Group 10">
            <a:extLst>
              <a:ext uri="{FF2B5EF4-FFF2-40B4-BE49-F238E27FC236}">
                <a16:creationId xmlns:a16="http://schemas.microsoft.com/office/drawing/2014/main" id="{8ED0B2DF-86FB-1F39-145F-47011D12D002}"/>
              </a:ext>
            </a:extLst>
          </p:cNvPr>
          <p:cNvGrpSpPr/>
          <p:nvPr/>
        </p:nvGrpSpPr>
        <p:grpSpPr>
          <a:xfrm>
            <a:off x="1458653" y="4001904"/>
            <a:ext cx="888241" cy="550622"/>
            <a:chOff x="4353282" y="3351161"/>
            <a:chExt cx="888241" cy="550622"/>
          </a:xfrm>
        </p:grpSpPr>
        <p:sp>
          <p:nvSpPr>
            <p:cNvPr id="12" name="Rounded Rectangular Callout 11">
              <a:extLst>
                <a:ext uri="{FF2B5EF4-FFF2-40B4-BE49-F238E27FC236}">
                  <a16:creationId xmlns:a16="http://schemas.microsoft.com/office/drawing/2014/main" id="{7256BB7D-14CA-4650-4205-B6B294FC9ED2}"/>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13" name="Rounded Rectangle 12">
              <a:extLst>
                <a:ext uri="{FF2B5EF4-FFF2-40B4-BE49-F238E27FC236}">
                  <a16:creationId xmlns:a16="http://schemas.microsoft.com/office/drawing/2014/main" id="{03C50309-75AC-5034-5065-F2D665A3F740}"/>
                </a:ext>
              </a:extLst>
            </p:cNvPr>
            <p:cNvSpPr/>
            <p:nvPr/>
          </p:nvSpPr>
          <p:spPr>
            <a:xfrm>
              <a:off x="4433781" y="3403472"/>
              <a:ext cx="543884" cy="228216"/>
            </a:xfrm>
            <a:prstGeom prst="round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1</a:t>
              </a:r>
              <a:endParaRPr lang="en-JP" sz="700" dirty="0">
                <a:solidFill>
                  <a:schemeClr val="tx1"/>
                </a:solidFill>
              </a:endParaRPr>
            </a:p>
          </p:txBody>
        </p:sp>
      </p:grpSp>
      <p:grpSp>
        <p:nvGrpSpPr>
          <p:cNvPr id="3" name="Group 2">
            <a:extLst>
              <a:ext uri="{FF2B5EF4-FFF2-40B4-BE49-F238E27FC236}">
                <a16:creationId xmlns:a16="http://schemas.microsoft.com/office/drawing/2014/main" id="{8BEA4991-B6AA-8A71-0509-357D033A74AA}"/>
              </a:ext>
            </a:extLst>
          </p:cNvPr>
          <p:cNvGrpSpPr/>
          <p:nvPr/>
        </p:nvGrpSpPr>
        <p:grpSpPr>
          <a:xfrm>
            <a:off x="3776192" y="4001904"/>
            <a:ext cx="888241" cy="550622"/>
            <a:chOff x="4353282" y="3351161"/>
            <a:chExt cx="888241" cy="550622"/>
          </a:xfrm>
        </p:grpSpPr>
        <p:sp>
          <p:nvSpPr>
            <p:cNvPr id="7" name="Rounded Rectangular Callout 6">
              <a:extLst>
                <a:ext uri="{FF2B5EF4-FFF2-40B4-BE49-F238E27FC236}">
                  <a16:creationId xmlns:a16="http://schemas.microsoft.com/office/drawing/2014/main" id="{A7771993-F6F9-6AEC-27B6-A129D891CF9F}"/>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8" name="Rounded Rectangle 7">
              <a:extLst>
                <a:ext uri="{FF2B5EF4-FFF2-40B4-BE49-F238E27FC236}">
                  <a16:creationId xmlns:a16="http://schemas.microsoft.com/office/drawing/2014/main" id="{DE33198D-1B41-217D-9617-195AC029D96E}"/>
                </a:ext>
              </a:extLst>
            </p:cNvPr>
            <p:cNvSpPr/>
            <p:nvPr/>
          </p:nvSpPr>
          <p:spPr>
            <a:xfrm>
              <a:off x="4433781" y="3403472"/>
              <a:ext cx="543884" cy="228216"/>
            </a:xfrm>
            <a:prstGeom prst="round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JP" sz="700" dirty="0">
                  <a:solidFill>
                    <a:schemeClr val="tx1"/>
                  </a:solidFill>
                </a:rPr>
                <a:t>2</a:t>
              </a:r>
            </a:p>
          </p:txBody>
        </p:sp>
      </p:grpSp>
      <p:grpSp>
        <p:nvGrpSpPr>
          <p:cNvPr id="9" name="Group 8">
            <a:extLst>
              <a:ext uri="{FF2B5EF4-FFF2-40B4-BE49-F238E27FC236}">
                <a16:creationId xmlns:a16="http://schemas.microsoft.com/office/drawing/2014/main" id="{55B84BA6-7CB5-5945-D3CB-290264A30AC6}"/>
              </a:ext>
            </a:extLst>
          </p:cNvPr>
          <p:cNvGrpSpPr/>
          <p:nvPr/>
        </p:nvGrpSpPr>
        <p:grpSpPr>
          <a:xfrm>
            <a:off x="6837308" y="4013140"/>
            <a:ext cx="888241" cy="550622"/>
            <a:chOff x="4353282" y="3351161"/>
            <a:chExt cx="888241" cy="550622"/>
          </a:xfrm>
        </p:grpSpPr>
        <p:sp>
          <p:nvSpPr>
            <p:cNvPr id="10" name="Rounded Rectangular Callout 9">
              <a:extLst>
                <a:ext uri="{FF2B5EF4-FFF2-40B4-BE49-F238E27FC236}">
                  <a16:creationId xmlns:a16="http://schemas.microsoft.com/office/drawing/2014/main" id="{71FAD185-1050-F9BF-836B-BDA866EED957}"/>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14" name="Rounded Rectangle 13">
              <a:extLst>
                <a:ext uri="{FF2B5EF4-FFF2-40B4-BE49-F238E27FC236}">
                  <a16:creationId xmlns:a16="http://schemas.microsoft.com/office/drawing/2014/main" id="{7E5B21C9-9500-E32A-7BAE-F38DAAEDE72A}"/>
                </a:ext>
              </a:extLst>
            </p:cNvPr>
            <p:cNvSpPr/>
            <p:nvPr/>
          </p:nvSpPr>
          <p:spPr>
            <a:xfrm>
              <a:off x="4433781" y="3403472"/>
              <a:ext cx="543884" cy="228216"/>
            </a:xfrm>
            <a:prstGeom prst="round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JP" sz="700" dirty="0">
                  <a:solidFill>
                    <a:schemeClr val="tx1"/>
                  </a:solidFill>
                </a:rPr>
                <a:t>3</a:t>
              </a:r>
            </a:p>
          </p:txBody>
        </p:sp>
      </p:grpSp>
      <p:sp>
        <p:nvSpPr>
          <p:cNvPr id="15" name="Rounded Rectangular Callout 14">
            <a:extLst>
              <a:ext uri="{FF2B5EF4-FFF2-40B4-BE49-F238E27FC236}">
                <a16:creationId xmlns:a16="http://schemas.microsoft.com/office/drawing/2014/main" id="{711B5AEB-9679-C77B-C10A-15070B21DE09}"/>
              </a:ext>
            </a:extLst>
          </p:cNvPr>
          <p:cNvSpPr/>
          <p:nvPr/>
        </p:nvSpPr>
        <p:spPr>
          <a:xfrm>
            <a:off x="3732197" y="3164353"/>
            <a:ext cx="2012083" cy="755169"/>
          </a:xfrm>
          <a:prstGeom prst="wedgeRoundRectCallout">
            <a:avLst>
              <a:gd name="adj1" fmla="val -35477"/>
              <a:gd name="adj2" fmla="val 62500"/>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200"/>
              <a:t>監視モデル1を違反する状態空間の構築を回避</a:t>
            </a:r>
          </a:p>
        </p:txBody>
      </p:sp>
      <p:sp>
        <p:nvSpPr>
          <p:cNvPr id="16" name="Rounded Rectangular Callout 15">
            <a:extLst>
              <a:ext uri="{FF2B5EF4-FFF2-40B4-BE49-F238E27FC236}">
                <a16:creationId xmlns:a16="http://schemas.microsoft.com/office/drawing/2014/main" id="{063FB7B5-976C-0F1E-6E8C-9381663D2080}"/>
              </a:ext>
            </a:extLst>
          </p:cNvPr>
          <p:cNvSpPr/>
          <p:nvPr/>
        </p:nvSpPr>
        <p:spPr>
          <a:xfrm>
            <a:off x="5911765" y="3149399"/>
            <a:ext cx="2012083" cy="755169"/>
          </a:xfrm>
          <a:prstGeom prst="wedgeRoundRectCallout">
            <a:avLst>
              <a:gd name="adj1" fmla="val 7949"/>
              <a:gd name="adj2" fmla="val 69227"/>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200"/>
              <a:t>監視モデル1+2を違反する状態空間の構築を回避</a:t>
            </a:r>
          </a:p>
        </p:txBody>
      </p:sp>
    </p:spTree>
    <p:extLst>
      <p:ext uri="{BB962C8B-B14F-4D97-AF65-F5344CB8AC3E}">
        <p14:creationId xmlns:p14="http://schemas.microsoft.com/office/powerpoint/2010/main" val="128720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F92AE2C-FDDF-6B07-0CCF-4A4B06939528}"/>
              </a:ext>
            </a:extLst>
          </p:cNvPr>
          <p:cNvSpPr/>
          <p:nvPr/>
        </p:nvSpPr>
        <p:spPr>
          <a:xfrm>
            <a:off x="7314477" y="5481012"/>
            <a:ext cx="1569614" cy="803423"/>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保障付き動作仕様</a:t>
            </a:r>
          </a:p>
        </p:txBody>
      </p:sp>
      <p:pic>
        <p:nvPicPr>
          <p:cNvPr id="149" name="Picture 148">
            <a:extLst>
              <a:ext uri="{FF2B5EF4-FFF2-40B4-BE49-F238E27FC236}">
                <a16:creationId xmlns:a16="http://schemas.microsoft.com/office/drawing/2014/main" id="{44C6960A-A5D5-6B92-FA57-91A4F04B22C0}"/>
              </a:ext>
            </a:extLst>
          </p:cNvPr>
          <p:cNvPicPr>
            <a:picLocks noChangeAspect="1"/>
          </p:cNvPicPr>
          <p:nvPr/>
        </p:nvPicPr>
        <p:blipFill>
          <a:blip r:embed="rId3"/>
          <a:stretch>
            <a:fillRect/>
          </a:stretch>
        </p:blipFill>
        <p:spPr>
          <a:xfrm>
            <a:off x="7339588" y="5610253"/>
            <a:ext cx="1509447" cy="407686"/>
          </a:xfrm>
          <a:prstGeom prst="rect">
            <a:avLst/>
          </a:prstGeom>
          <a:ln>
            <a:noFill/>
          </a:ln>
          <a:effectLst/>
        </p:spPr>
      </p:pic>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a:t>
              </a:fld>
              <a:endParaRPr lang="en" sz="3600" dirty="0">
                <a:solidFill>
                  <a:schemeClr val="bg1"/>
                </a:solidFill>
              </a:endParaRPr>
            </a:p>
          </p:txBody>
        </p:sp>
      </p:grpSp>
      <p:sp>
        <p:nvSpPr>
          <p:cNvPr id="10" name="Title 1">
            <a:extLst>
              <a:ext uri="{FF2B5EF4-FFF2-40B4-BE49-F238E27FC236}">
                <a16:creationId xmlns:a16="http://schemas.microsoft.com/office/drawing/2014/main" id="{A4C7EEB8-A619-87C3-9990-75624423B6AF}"/>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離散事象システムの開発</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&gt; モデル検査を用いた</a:t>
            </a:r>
            <a:r>
              <a:rPr lang="ja-JP" alt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動作仕様の検証</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1" name="Text Placeholder 2">
            <a:extLst>
              <a:ext uri="{FF2B5EF4-FFF2-40B4-BE49-F238E27FC236}">
                <a16:creationId xmlns:a16="http://schemas.microsoft.com/office/drawing/2014/main" id="{38375225-FAE2-56AB-2D41-46FB1A33CB4F}"/>
              </a:ext>
            </a:extLst>
          </p:cNvPr>
          <p:cNvSpPr txBox="1">
            <a:spLocks/>
          </p:cNvSpPr>
          <p:nvPr/>
        </p:nvSpPr>
        <p:spPr>
          <a:xfrm>
            <a:off x="558800" y="1422399"/>
            <a:ext cx="8585200" cy="153345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rPr>
              <a:t>動作仕様の検証（モデル検査）</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離散事象システムの動作仕様を検証</a:t>
            </a:r>
            <a:endParaRPr lang="en-US" altLang="ja-JP" sz="24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状態遷移モデルで表現された動作仕様を網羅的に検証する</a:t>
            </a:r>
            <a:endParaRPr lang="en-US" altLang="ja-JP" sz="2400" dirty="0">
              <a:solidFill>
                <a:schemeClr val="tx2">
                  <a:lumMod val="25000"/>
                </a:schemeClr>
              </a:solidFill>
            </a:endParaRPr>
          </a:p>
        </p:txBody>
      </p:sp>
      <p:sp>
        <p:nvSpPr>
          <p:cNvPr id="12" name="Rectangle 11">
            <a:extLst>
              <a:ext uri="{FF2B5EF4-FFF2-40B4-BE49-F238E27FC236}">
                <a16:creationId xmlns:a16="http://schemas.microsoft.com/office/drawing/2014/main" id="{8736FEBD-A284-9D92-D3DD-E38501FDD131}"/>
              </a:ext>
            </a:extLst>
          </p:cNvPr>
          <p:cNvSpPr/>
          <p:nvPr/>
        </p:nvSpPr>
        <p:spPr>
          <a:xfrm>
            <a:off x="122597" y="3685397"/>
            <a:ext cx="914400"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100" dirty="0">
                <a:solidFill>
                  <a:srgbClr val="000000"/>
                </a:solidFill>
              </a:rPr>
              <a:t>環境</a:t>
            </a:r>
          </a:p>
        </p:txBody>
      </p:sp>
      <p:sp>
        <p:nvSpPr>
          <p:cNvPr id="13" name="Rectangle 12">
            <a:extLst>
              <a:ext uri="{FF2B5EF4-FFF2-40B4-BE49-F238E27FC236}">
                <a16:creationId xmlns:a16="http://schemas.microsoft.com/office/drawing/2014/main" id="{054A05AF-D85B-26F7-5804-F0754E423591}"/>
              </a:ext>
            </a:extLst>
          </p:cNvPr>
          <p:cNvSpPr/>
          <p:nvPr/>
        </p:nvSpPr>
        <p:spPr>
          <a:xfrm>
            <a:off x="122597" y="4700851"/>
            <a:ext cx="914400"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100" dirty="0">
                <a:solidFill>
                  <a:srgbClr val="000000"/>
                </a:solidFill>
              </a:rPr>
              <a:t>安全性</a:t>
            </a:r>
          </a:p>
        </p:txBody>
      </p:sp>
      <p:sp>
        <p:nvSpPr>
          <p:cNvPr id="14" name="Rectangle 13">
            <a:extLst>
              <a:ext uri="{FF2B5EF4-FFF2-40B4-BE49-F238E27FC236}">
                <a16:creationId xmlns:a16="http://schemas.microsoft.com/office/drawing/2014/main" id="{0DBDDD11-2883-4C19-CAB2-5F2C20604893}"/>
              </a:ext>
            </a:extLst>
          </p:cNvPr>
          <p:cNvSpPr/>
          <p:nvPr/>
        </p:nvSpPr>
        <p:spPr>
          <a:xfrm>
            <a:off x="2532202" y="4842891"/>
            <a:ext cx="1195405" cy="618475"/>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監視モデル(LTS)</a:t>
            </a:r>
          </a:p>
        </p:txBody>
      </p:sp>
      <p:sp>
        <p:nvSpPr>
          <p:cNvPr id="15" name="Chevron 14">
            <a:extLst>
              <a:ext uri="{FF2B5EF4-FFF2-40B4-BE49-F238E27FC236}">
                <a16:creationId xmlns:a16="http://schemas.microsoft.com/office/drawing/2014/main" id="{56C883ED-C33E-C41C-53B0-B03F067F0596}"/>
              </a:ext>
            </a:extLst>
          </p:cNvPr>
          <p:cNvSpPr/>
          <p:nvPr/>
        </p:nvSpPr>
        <p:spPr>
          <a:xfrm>
            <a:off x="1109327" y="3919186"/>
            <a:ext cx="968074"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環境の</a:t>
            </a:r>
          </a:p>
          <a:p>
            <a:pPr algn="ctr"/>
            <a:r>
              <a:rPr lang="en-JP" sz="1050" dirty="0">
                <a:solidFill>
                  <a:schemeClr val="tx1"/>
                </a:solidFill>
              </a:rPr>
              <a:t>モデル化</a:t>
            </a:r>
          </a:p>
        </p:txBody>
      </p:sp>
      <p:sp>
        <p:nvSpPr>
          <p:cNvPr id="16" name="Chevron 15">
            <a:extLst>
              <a:ext uri="{FF2B5EF4-FFF2-40B4-BE49-F238E27FC236}">
                <a16:creationId xmlns:a16="http://schemas.microsoft.com/office/drawing/2014/main" id="{D7EAA279-E1B2-039E-C7D5-BEA17D550696}"/>
              </a:ext>
            </a:extLst>
          </p:cNvPr>
          <p:cNvSpPr/>
          <p:nvPr/>
        </p:nvSpPr>
        <p:spPr>
          <a:xfrm>
            <a:off x="1109213" y="4929390"/>
            <a:ext cx="968188"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安全性の</a:t>
            </a:r>
          </a:p>
          <a:p>
            <a:pPr algn="ctr"/>
            <a:r>
              <a:rPr lang="en-JP" sz="1050" dirty="0">
                <a:solidFill>
                  <a:schemeClr val="tx1"/>
                </a:solidFill>
              </a:rPr>
              <a:t>モデル化</a:t>
            </a:r>
          </a:p>
        </p:txBody>
      </p:sp>
      <p:sp>
        <p:nvSpPr>
          <p:cNvPr id="17" name="Chevron 16">
            <a:extLst>
              <a:ext uri="{FF2B5EF4-FFF2-40B4-BE49-F238E27FC236}">
                <a16:creationId xmlns:a16="http://schemas.microsoft.com/office/drawing/2014/main" id="{F7F014AF-62EA-6791-F68A-4C19B2C682A8}"/>
              </a:ext>
            </a:extLst>
          </p:cNvPr>
          <p:cNvSpPr/>
          <p:nvPr/>
        </p:nvSpPr>
        <p:spPr>
          <a:xfrm>
            <a:off x="5280640" y="5632781"/>
            <a:ext cx="1115270" cy="504498"/>
          </a:xfrm>
          <a:prstGeom prst="chevron">
            <a:avLst>
              <a:gd name="adj" fmla="val 2415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動作仕様</a:t>
            </a:r>
          </a:p>
          <a:p>
            <a:pPr algn="ctr"/>
            <a:r>
              <a:rPr lang="en-JP" sz="1200" b="1" dirty="0">
                <a:solidFill>
                  <a:schemeClr val="bg1"/>
                </a:solidFill>
              </a:rPr>
              <a:t>の検証</a:t>
            </a:r>
            <a:endParaRPr lang="en-JP" b="1" dirty="0">
              <a:solidFill>
                <a:schemeClr val="bg1"/>
              </a:solidFill>
            </a:endParaRPr>
          </a:p>
        </p:txBody>
      </p:sp>
      <p:cxnSp>
        <p:nvCxnSpPr>
          <p:cNvPr id="19" name="Straight Arrow Connector 18">
            <a:extLst>
              <a:ext uri="{FF2B5EF4-FFF2-40B4-BE49-F238E27FC236}">
                <a16:creationId xmlns:a16="http://schemas.microsoft.com/office/drawing/2014/main" id="{E640FDD2-A6C5-D059-B0D8-82863B58D8EB}"/>
              </a:ext>
            </a:extLst>
          </p:cNvPr>
          <p:cNvCxnSpPr>
            <a:cxnSpLocks/>
            <a:stCxn id="12" idx="3"/>
            <a:endCxn id="15" idx="1"/>
          </p:cNvCxnSpPr>
          <p:nvPr/>
        </p:nvCxnSpPr>
        <p:spPr>
          <a:xfrm>
            <a:off x="1036997" y="4142597"/>
            <a:ext cx="181563" cy="2706"/>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2084C24-591C-2A80-8C77-0CE02D2DD616}"/>
              </a:ext>
            </a:extLst>
          </p:cNvPr>
          <p:cNvCxnSpPr>
            <a:cxnSpLocks/>
            <a:stCxn id="13" idx="3"/>
            <a:endCxn id="16" idx="1"/>
          </p:cNvCxnSpPr>
          <p:nvPr/>
        </p:nvCxnSpPr>
        <p:spPr>
          <a:xfrm flipV="1">
            <a:off x="1036997" y="5155507"/>
            <a:ext cx="181449" cy="2544"/>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99E492-1F4E-5B01-5D6B-2EE496C4C991}"/>
              </a:ext>
            </a:extLst>
          </p:cNvPr>
          <p:cNvCxnSpPr>
            <a:cxnSpLocks/>
            <a:stCxn id="15" idx="3"/>
            <a:endCxn id="79" idx="1"/>
          </p:cNvCxnSpPr>
          <p:nvPr/>
        </p:nvCxnSpPr>
        <p:spPr>
          <a:xfrm>
            <a:off x="2077401" y="4145303"/>
            <a:ext cx="121758" cy="1096"/>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683898-D6F7-AE7B-A638-167428B1CF1A}"/>
              </a:ext>
            </a:extLst>
          </p:cNvPr>
          <p:cNvCxnSpPr>
            <a:cxnSpLocks/>
            <a:stCxn id="16" idx="3"/>
            <a:endCxn id="14" idx="1"/>
          </p:cNvCxnSpPr>
          <p:nvPr/>
        </p:nvCxnSpPr>
        <p:spPr>
          <a:xfrm flipV="1">
            <a:off x="2077401" y="5152129"/>
            <a:ext cx="454801" cy="3378"/>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8EB168B-65A4-93BD-D57F-2D151BD38F2C}"/>
              </a:ext>
            </a:extLst>
          </p:cNvPr>
          <p:cNvCxnSpPr>
            <a:cxnSpLocks/>
            <a:stCxn id="33" idx="3"/>
            <a:endCxn id="17" idx="1"/>
          </p:cNvCxnSpPr>
          <p:nvPr/>
        </p:nvCxnSpPr>
        <p:spPr>
          <a:xfrm flipH="1">
            <a:off x="5402496" y="4617353"/>
            <a:ext cx="1662313" cy="1267677"/>
          </a:xfrm>
          <a:prstGeom prst="bentConnector5">
            <a:avLst>
              <a:gd name="adj1" fmla="val -13752"/>
              <a:gd name="adj2" fmla="val 55895"/>
              <a:gd name="adj3" fmla="val 11375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03D6B86-6ABE-4A9E-3CFC-C3A65FD1F6A5}"/>
              </a:ext>
            </a:extLst>
          </p:cNvPr>
          <p:cNvCxnSpPr>
            <a:cxnSpLocks/>
            <a:stCxn id="17" idx="3"/>
            <a:endCxn id="44" idx="1"/>
          </p:cNvCxnSpPr>
          <p:nvPr/>
        </p:nvCxnSpPr>
        <p:spPr>
          <a:xfrm>
            <a:off x="6395910" y="5885030"/>
            <a:ext cx="174452" cy="0"/>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925CA2-9A72-EDBC-EDAC-3A5440ADDC0C}"/>
              </a:ext>
            </a:extLst>
          </p:cNvPr>
          <p:cNvSpPr txBox="1"/>
          <p:nvPr/>
        </p:nvSpPr>
        <p:spPr>
          <a:xfrm>
            <a:off x="6282043" y="6238967"/>
            <a:ext cx="543739" cy="261610"/>
          </a:xfrm>
          <a:prstGeom prst="rect">
            <a:avLst/>
          </a:prstGeom>
          <a:noFill/>
        </p:spPr>
        <p:txBody>
          <a:bodyPr wrap="none" rtlCol="0">
            <a:spAutoFit/>
          </a:bodyPr>
          <a:lstStyle/>
          <a:p>
            <a:r>
              <a:rPr lang="en-JP" sz="1050" dirty="0"/>
              <a:t>[失敗]</a:t>
            </a:r>
          </a:p>
        </p:txBody>
      </p:sp>
      <p:sp>
        <p:nvSpPr>
          <p:cNvPr id="30" name="TextBox 29">
            <a:extLst>
              <a:ext uri="{FF2B5EF4-FFF2-40B4-BE49-F238E27FC236}">
                <a16:creationId xmlns:a16="http://schemas.microsoft.com/office/drawing/2014/main" id="{095B6A79-9B5D-59A1-0677-42514B6BE47B}"/>
              </a:ext>
            </a:extLst>
          </p:cNvPr>
          <p:cNvSpPr txBox="1"/>
          <p:nvPr/>
        </p:nvSpPr>
        <p:spPr>
          <a:xfrm>
            <a:off x="6820508" y="5592112"/>
            <a:ext cx="543739" cy="261610"/>
          </a:xfrm>
          <a:prstGeom prst="rect">
            <a:avLst/>
          </a:prstGeom>
          <a:noFill/>
        </p:spPr>
        <p:txBody>
          <a:bodyPr wrap="none" rtlCol="0">
            <a:spAutoFit/>
          </a:bodyPr>
          <a:lstStyle/>
          <a:p>
            <a:r>
              <a:rPr lang="en-JP" sz="1050" dirty="0"/>
              <a:t>[成功]</a:t>
            </a:r>
          </a:p>
        </p:txBody>
      </p:sp>
      <p:pic>
        <p:nvPicPr>
          <p:cNvPr id="31" name="Graphic 30" descr="World outline">
            <a:extLst>
              <a:ext uri="{FF2B5EF4-FFF2-40B4-BE49-F238E27FC236}">
                <a16:creationId xmlns:a16="http://schemas.microsoft.com/office/drawing/2014/main" id="{CBAB33FD-CF12-E9E7-4C75-9CD0F33C08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272" y="3695245"/>
            <a:ext cx="739785" cy="739785"/>
          </a:xfrm>
          <a:prstGeom prst="rect">
            <a:avLst/>
          </a:prstGeom>
        </p:spPr>
      </p:pic>
      <p:pic>
        <p:nvPicPr>
          <p:cNvPr id="32" name="Picture 31">
            <a:extLst>
              <a:ext uri="{FF2B5EF4-FFF2-40B4-BE49-F238E27FC236}">
                <a16:creationId xmlns:a16="http://schemas.microsoft.com/office/drawing/2014/main" id="{31456772-C1EE-C38D-C209-6E32A3F8F012}"/>
              </a:ext>
            </a:extLst>
          </p:cNvPr>
          <p:cNvPicPr>
            <a:picLocks noChangeAspect="1"/>
          </p:cNvPicPr>
          <p:nvPr/>
        </p:nvPicPr>
        <p:blipFill rotWithShape="1">
          <a:blip r:embed="rId6"/>
          <a:srcRect l="17180" t="23691" r="26149" b="24016"/>
          <a:stretch/>
        </p:blipFill>
        <p:spPr>
          <a:xfrm rot="5400000">
            <a:off x="300319" y="4689447"/>
            <a:ext cx="565219" cy="738052"/>
          </a:xfrm>
          <a:prstGeom prst="rect">
            <a:avLst/>
          </a:prstGeom>
        </p:spPr>
      </p:pic>
      <p:sp>
        <p:nvSpPr>
          <p:cNvPr id="33" name="Rectangle 32">
            <a:extLst>
              <a:ext uri="{FF2B5EF4-FFF2-40B4-BE49-F238E27FC236}">
                <a16:creationId xmlns:a16="http://schemas.microsoft.com/office/drawing/2014/main" id="{1F263315-D2AD-8950-68F5-A03F56953D88}"/>
              </a:ext>
            </a:extLst>
          </p:cNvPr>
          <p:cNvSpPr/>
          <p:nvPr/>
        </p:nvSpPr>
        <p:spPr>
          <a:xfrm>
            <a:off x="5495195" y="4215641"/>
            <a:ext cx="1569614" cy="803423"/>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動作仕様</a:t>
            </a:r>
          </a:p>
        </p:txBody>
      </p:sp>
      <p:grpSp>
        <p:nvGrpSpPr>
          <p:cNvPr id="36" name="Group 35">
            <a:extLst>
              <a:ext uri="{FF2B5EF4-FFF2-40B4-BE49-F238E27FC236}">
                <a16:creationId xmlns:a16="http://schemas.microsoft.com/office/drawing/2014/main" id="{AA1B31AD-22B3-97D6-BAE2-BEC9769AB714}"/>
              </a:ext>
            </a:extLst>
          </p:cNvPr>
          <p:cNvGrpSpPr/>
          <p:nvPr/>
        </p:nvGrpSpPr>
        <p:grpSpPr>
          <a:xfrm>
            <a:off x="2396016" y="5726812"/>
            <a:ext cx="1921470" cy="773765"/>
            <a:chOff x="6977506" y="1053854"/>
            <a:chExt cx="1921470" cy="773765"/>
          </a:xfrm>
        </p:grpSpPr>
        <p:sp>
          <p:nvSpPr>
            <p:cNvPr id="37" name="Chevron 36">
              <a:extLst>
                <a:ext uri="{FF2B5EF4-FFF2-40B4-BE49-F238E27FC236}">
                  <a16:creationId xmlns:a16="http://schemas.microsoft.com/office/drawing/2014/main" id="{95B540AA-BB1C-96CC-98FB-9E7978E9B988}"/>
                </a:ext>
              </a:extLst>
            </p:cNvPr>
            <p:cNvSpPr/>
            <p:nvPr/>
          </p:nvSpPr>
          <p:spPr>
            <a:xfrm>
              <a:off x="7104837" y="1149631"/>
              <a:ext cx="491016" cy="256619"/>
            </a:xfrm>
            <a:prstGeom prst="chevron">
              <a:avLst>
                <a:gd name="adj" fmla="val 24154"/>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1100" dirty="0">
                <a:solidFill>
                  <a:srgbClr val="000000"/>
                </a:solidFill>
              </a:endParaRPr>
            </a:p>
          </p:txBody>
        </p:sp>
        <p:sp>
          <p:nvSpPr>
            <p:cNvPr id="38" name="Chevron 37">
              <a:extLst>
                <a:ext uri="{FF2B5EF4-FFF2-40B4-BE49-F238E27FC236}">
                  <a16:creationId xmlns:a16="http://schemas.microsoft.com/office/drawing/2014/main" id="{00E8D603-1F1D-932F-9772-B8793FDC66FD}"/>
                </a:ext>
              </a:extLst>
            </p:cNvPr>
            <p:cNvSpPr/>
            <p:nvPr/>
          </p:nvSpPr>
          <p:spPr>
            <a:xfrm>
              <a:off x="7104837" y="1479227"/>
              <a:ext cx="491016" cy="256619"/>
            </a:xfrm>
            <a:prstGeom prst="chevron">
              <a:avLst>
                <a:gd name="adj" fmla="val 24154"/>
              </a:avLst>
            </a:prstGeom>
            <a:solidFill>
              <a:schemeClr val="tx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1100" dirty="0">
                <a:solidFill>
                  <a:srgbClr val="000000"/>
                </a:solidFill>
              </a:endParaRPr>
            </a:p>
          </p:txBody>
        </p:sp>
        <p:sp>
          <p:nvSpPr>
            <p:cNvPr id="39" name="TextBox 38">
              <a:extLst>
                <a:ext uri="{FF2B5EF4-FFF2-40B4-BE49-F238E27FC236}">
                  <a16:creationId xmlns:a16="http://schemas.microsoft.com/office/drawing/2014/main" id="{4D227DE9-485B-DDD2-8C1D-0AD27DA4AD26}"/>
                </a:ext>
              </a:extLst>
            </p:cNvPr>
            <p:cNvSpPr txBox="1"/>
            <p:nvPr/>
          </p:nvSpPr>
          <p:spPr>
            <a:xfrm>
              <a:off x="7574823" y="1143895"/>
              <a:ext cx="1281120" cy="261610"/>
            </a:xfrm>
            <a:prstGeom prst="rect">
              <a:avLst/>
            </a:prstGeom>
            <a:noFill/>
          </p:spPr>
          <p:txBody>
            <a:bodyPr wrap="none" rtlCol="0">
              <a:spAutoFit/>
            </a:bodyPr>
            <a:lstStyle/>
            <a:p>
              <a:r>
                <a:rPr lang="en-JP" sz="1100" dirty="0"/>
                <a:t>･･･ 手動プロセス</a:t>
              </a:r>
            </a:p>
          </p:txBody>
        </p:sp>
        <p:sp>
          <p:nvSpPr>
            <p:cNvPr id="40" name="TextBox 39">
              <a:extLst>
                <a:ext uri="{FF2B5EF4-FFF2-40B4-BE49-F238E27FC236}">
                  <a16:creationId xmlns:a16="http://schemas.microsoft.com/office/drawing/2014/main" id="{A0146776-023C-E9FA-9C65-9087F518543E}"/>
                </a:ext>
              </a:extLst>
            </p:cNvPr>
            <p:cNvSpPr txBox="1"/>
            <p:nvPr/>
          </p:nvSpPr>
          <p:spPr>
            <a:xfrm>
              <a:off x="7574823" y="1468098"/>
              <a:ext cx="1281120" cy="261610"/>
            </a:xfrm>
            <a:prstGeom prst="rect">
              <a:avLst/>
            </a:prstGeom>
            <a:noFill/>
          </p:spPr>
          <p:txBody>
            <a:bodyPr wrap="none" rtlCol="0">
              <a:spAutoFit/>
            </a:bodyPr>
            <a:lstStyle/>
            <a:p>
              <a:r>
                <a:rPr lang="en-JP" sz="1100" dirty="0"/>
                <a:t>･･･ 自動プロセス</a:t>
              </a:r>
            </a:p>
          </p:txBody>
        </p:sp>
        <p:sp>
          <p:nvSpPr>
            <p:cNvPr id="41" name="Rectangle 40">
              <a:extLst>
                <a:ext uri="{FF2B5EF4-FFF2-40B4-BE49-F238E27FC236}">
                  <a16:creationId xmlns:a16="http://schemas.microsoft.com/office/drawing/2014/main" id="{EA382456-CB0F-54CB-9F8D-79E0B205A931}"/>
                </a:ext>
              </a:extLst>
            </p:cNvPr>
            <p:cNvSpPr/>
            <p:nvPr/>
          </p:nvSpPr>
          <p:spPr>
            <a:xfrm>
              <a:off x="6977506" y="1053854"/>
              <a:ext cx="1921470" cy="773765"/>
            </a:xfrm>
            <a:prstGeom prst="rect">
              <a:avLst/>
            </a:prstGeom>
            <a:noFill/>
            <a:ln w="12700" cap="sq" cmpd="thickThin">
              <a:solidFill>
                <a:srgbClr val="0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44" name="Decision 43">
            <a:extLst>
              <a:ext uri="{FF2B5EF4-FFF2-40B4-BE49-F238E27FC236}">
                <a16:creationId xmlns:a16="http://schemas.microsoft.com/office/drawing/2014/main" id="{B7824512-0AF6-B6FD-7FDE-A3AEF6D61E2D}"/>
              </a:ext>
            </a:extLst>
          </p:cNvPr>
          <p:cNvSpPr/>
          <p:nvPr/>
        </p:nvSpPr>
        <p:spPr>
          <a:xfrm>
            <a:off x="6570362" y="5754225"/>
            <a:ext cx="390462" cy="261610"/>
          </a:xfrm>
          <a:prstGeom prst="flowChartDecisi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5" name="Straight Arrow Connector 44">
            <a:extLst>
              <a:ext uri="{FF2B5EF4-FFF2-40B4-BE49-F238E27FC236}">
                <a16:creationId xmlns:a16="http://schemas.microsoft.com/office/drawing/2014/main" id="{4F8CBB8F-CAD2-05D7-4C16-C07B2D113A21}"/>
              </a:ext>
            </a:extLst>
          </p:cNvPr>
          <p:cNvCxnSpPr>
            <a:cxnSpLocks/>
            <a:stCxn id="44" idx="3"/>
            <a:endCxn id="148" idx="1"/>
          </p:cNvCxnSpPr>
          <p:nvPr/>
        </p:nvCxnSpPr>
        <p:spPr>
          <a:xfrm flipV="1">
            <a:off x="6960824" y="5882724"/>
            <a:ext cx="353653" cy="2306"/>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6021399-B85B-A33D-5A90-C8C749133E11}"/>
              </a:ext>
            </a:extLst>
          </p:cNvPr>
          <p:cNvPicPr>
            <a:picLocks noChangeAspect="1"/>
          </p:cNvPicPr>
          <p:nvPr/>
        </p:nvPicPr>
        <p:blipFill>
          <a:blip r:embed="rId3"/>
          <a:stretch>
            <a:fillRect/>
          </a:stretch>
        </p:blipFill>
        <p:spPr>
          <a:xfrm>
            <a:off x="5520306" y="4344882"/>
            <a:ext cx="1509447" cy="407686"/>
          </a:xfrm>
          <a:prstGeom prst="rect">
            <a:avLst/>
          </a:prstGeom>
          <a:ln>
            <a:noFill/>
          </a:ln>
        </p:spPr>
      </p:pic>
      <p:pic>
        <p:nvPicPr>
          <p:cNvPr id="8" name="Picture 7" descr="A yellow circle with black circles and black arrows&#10;&#10;Description automatically generated">
            <a:extLst>
              <a:ext uri="{FF2B5EF4-FFF2-40B4-BE49-F238E27FC236}">
                <a16:creationId xmlns:a16="http://schemas.microsoft.com/office/drawing/2014/main" id="{6741351A-B55B-B98E-89B3-7D8D4356D0C0}"/>
              </a:ext>
            </a:extLst>
          </p:cNvPr>
          <p:cNvPicPr>
            <a:picLocks noChangeAspect="1"/>
          </p:cNvPicPr>
          <p:nvPr/>
        </p:nvPicPr>
        <p:blipFill>
          <a:blip r:embed="rId7"/>
          <a:stretch>
            <a:fillRect/>
          </a:stretch>
        </p:blipFill>
        <p:spPr>
          <a:xfrm>
            <a:off x="2655083" y="4867605"/>
            <a:ext cx="898015" cy="392882"/>
          </a:xfrm>
          <a:prstGeom prst="rect">
            <a:avLst/>
          </a:prstGeom>
        </p:spPr>
      </p:pic>
      <p:sp>
        <p:nvSpPr>
          <p:cNvPr id="52" name="Chevron 51">
            <a:extLst>
              <a:ext uri="{FF2B5EF4-FFF2-40B4-BE49-F238E27FC236}">
                <a16:creationId xmlns:a16="http://schemas.microsoft.com/office/drawing/2014/main" id="{4D226408-B540-18BC-37BC-EE61BE81E147}"/>
              </a:ext>
            </a:extLst>
          </p:cNvPr>
          <p:cNvSpPr/>
          <p:nvPr/>
        </p:nvSpPr>
        <p:spPr>
          <a:xfrm>
            <a:off x="4357582" y="4388249"/>
            <a:ext cx="992892"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動作仕様</a:t>
            </a:r>
            <a:br>
              <a:rPr lang="en-JP" sz="1050" dirty="0">
                <a:solidFill>
                  <a:schemeClr val="tx1"/>
                </a:solidFill>
              </a:rPr>
            </a:br>
            <a:r>
              <a:rPr lang="en-JP" sz="1050" dirty="0">
                <a:solidFill>
                  <a:schemeClr val="tx1"/>
                </a:solidFill>
              </a:rPr>
              <a:t>の策定</a:t>
            </a:r>
          </a:p>
        </p:txBody>
      </p:sp>
      <p:sp>
        <p:nvSpPr>
          <p:cNvPr id="79" name="Rectangle 78">
            <a:extLst>
              <a:ext uri="{FF2B5EF4-FFF2-40B4-BE49-F238E27FC236}">
                <a16:creationId xmlns:a16="http://schemas.microsoft.com/office/drawing/2014/main" id="{98076E4D-C128-2569-23EC-B9FADF70875A}"/>
              </a:ext>
            </a:extLst>
          </p:cNvPr>
          <p:cNvSpPr/>
          <p:nvPr/>
        </p:nvSpPr>
        <p:spPr>
          <a:xfrm>
            <a:off x="2199159" y="3857767"/>
            <a:ext cx="1968270" cy="57726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環境モデル（LTS） </a:t>
            </a:r>
          </a:p>
        </p:txBody>
      </p:sp>
      <p:cxnSp>
        <p:nvCxnSpPr>
          <p:cNvPr id="113" name="Elbow Connector 112">
            <a:extLst>
              <a:ext uri="{FF2B5EF4-FFF2-40B4-BE49-F238E27FC236}">
                <a16:creationId xmlns:a16="http://schemas.microsoft.com/office/drawing/2014/main" id="{0A283D1C-E1AB-8E8D-0AC2-F24FAEE2EB84}"/>
              </a:ext>
            </a:extLst>
          </p:cNvPr>
          <p:cNvCxnSpPr>
            <a:cxnSpLocks/>
            <a:stCxn id="79" idx="3"/>
            <a:endCxn id="52" idx="1"/>
          </p:cNvCxnSpPr>
          <p:nvPr/>
        </p:nvCxnSpPr>
        <p:spPr>
          <a:xfrm>
            <a:off x="4167429" y="4146399"/>
            <a:ext cx="299386" cy="467967"/>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50589941-644C-74D5-5533-1AB4C12FCC4B}"/>
              </a:ext>
            </a:extLst>
          </p:cNvPr>
          <p:cNvCxnSpPr>
            <a:cxnSpLocks/>
            <a:stCxn id="14" idx="3"/>
            <a:endCxn id="52" idx="1"/>
          </p:cNvCxnSpPr>
          <p:nvPr/>
        </p:nvCxnSpPr>
        <p:spPr>
          <a:xfrm flipV="1">
            <a:off x="3727607" y="4614366"/>
            <a:ext cx="739208" cy="537763"/>
          </a:xfrm>
          <a:prstGeom prst="bentConnector3">
            <a:avLst>
              <a:gd name="adj1" fmla="val 80089"/>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00E1C88C-BD20-47B0-A504-AE7537CAD786}"/>
              </a:ext>
            </a:extLst>
          </p:cNvPr>
          <p:cNvCxnSpPr>
            <a:cxnSpLocks/>
            <a:stCxn id="52" idx="3"/>
            <a:endCxn id="33" idx="1"/>
          </p:cNvCxnSpPr>
          <p:nvPr/>
        </p:nvCxnSpPr>
        <p:spPr>
          <a:xfrm>
            <a:off x="5350474" y="4614366"/>
            <a:ext cx="144721" cy="2987"/>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3A4A1077-B6F9-2D2B-4728-E4FB2A1FC68A}"/>
              </a:ext>
            </a:extLst>
          </p:cNvPr>
          <p:cNvPicPr>
            <a:picLocks noChangeAspect="1"/>
          </p:cNvPicPr>
          <p:nvPr/>
        </p:nvPicPr>
        <p:blipFill>
          <a:blip r:embed="rId8"/>
          <a:stretch>
            <a:fillRect/>
          </a:stretch>
        </p:blipFill>
        <p:spPr>
          <a:xfrm>
            <a:off x="2207297" y="3926069"/>
            <a:ext cx="1962282" cy="340067"/>
          </a:xfrm>
          <a:prstGeom prst="rect">
            <a:avLst/>
          </a:prstGeom>
          <a:ln>
            <a:noFill/>
          </a:ln>
        </p:spPr>
      </p:pic>
      <p:cxnSp>
        <p:nvCxnSpPr>
          <p:cNvPr id="138" name="Elbow Connector 137">
            <a:extLst>
              <a:ext uri="{FF2B5EF4-FFF2-40B4-BE49-F238E27FC236}">
                <a16:creationId xmlns:a16="http://schemas.microsoft.com/office/drawing/2014/main" id="{0EDFCE64-CD1F-DCF3-65FB-FFE5698628BB}"/>
              </a:ext>
            </a:extLst>
          </p:cNvPr>
          <p:cNvCxnSpPr>
            <a:cxnSpLocks/>
            <a:stCxn id="44" idx="2"/>
            <a:endCxn id="52" idx="2"/>
          </p:cNvCxnSpPr>
          <p:nvPr/>
        </p:nvCxnSpPr>
        <p:spPr>
          <a:xfrm rot="5400000" flipH="1">
            <a:off x="5194827" y="4445069"/>
            <a:ext cx="1175352" cy="1966181"/>
          </a:xfrm>
          <a:prstGeom prst="bentConnector3">
            <a:avLst>
              <a:gd name="adj1" fmla="val -19449"/>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53" name="Graphic 152" descr="Badge Tick with solid fill">
            <a:extLst>
              <a:ext uri="{FF2B5EF4-FFF2-40B4-BE49-F238E27FC236}">
                <a16:creationId xmlns:a16="http://schemas.microsoft.com/office/drawing/2014/main" id="{56AD6248-28BE-FAFE-2868-0791F3FEE9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2775" y="5144669"/>
            <a:ext cx="612520" cy="612520"/>
          </a:xfrm>
          <a:prstGeom prst="rect">
            <a:avLst/>
          </a:prstGeom>
        </p:spPr>
      </p:pic>
      <p:sp>
        <p:nvSpPr>
          <p:cNvPr id="50" name="Rounded Rectangular Callout 49">
            <a:extLst>
              <a:ext uri="{FF2B5EF4-FFF2-40B4-BE49-F238E27FC236}">
                <a16:creationId xmlns:a16="http://schemas.microsoft.com/office/drawing/2014/main" id="{5162BC34-D7C1-6C0C-BDCF-6FB0246880F5}"/>
              </a:ext>
            </a:extLst>
          </p:cNvPr>
          <p:cNvSpPr/>
          <p:nvPr/>
        </p:nvSpPr>
        <p:spPr>
          <a:xfrm>
            <a:off x="4874872" y="3272604"/>
            <a:ext cx="2615598" cy="686543"/>
          </a:xfrm>
          <a:prstGeom prst="wedgeRoundRectCallout">
            <a:avLst>
              <a:gd name="adj1" fmla="val -42619"/>
              <a:gd name="adj2" fmla="val 116789"/>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t>安全性を充足するまで</a:t>
            </a:r>
          </a:p>
          <a:p>
            <a:pPr algn="ctr"/>
            <a:r>
              <a:rPr lang="en-JP" dirty="0"/>
              <a:t>何度も</a:t>
            </a:r>
            <a:r>
              <a:rPr lang="en-JP" b="1" u="sng" dirty="0"/>
              <a:t>手動で</a:t>
            </a:r>
            <a:r>
              <a:rPr lang="en-JP" dirty="0"/>
              <a:t>動作仕様を策定</a:t>
            </a:r>
          </a:p>
        </p:txBody>
      </p:sp>
      <p:sp>
        <p:nvSpPr>
          <p:cNvPr id="207" name="TextBox 206">
            <a:extLst>
              <a:ext uri="{FF2B5EF4-FFF2-40B4-BE49-F238E27FC236}">
                <a16:creationId xmlns:a16="http://schemas.microsoft.com/office/drawing/2014/main" id="{19CFC61A-F4B7-630F-EBE2-7660EF551EED}"/>
              </a:ext>
            </a:extLst>
          </p:cNvPr>
          <p:cNvSpPr txBox="1"/>
          <p:nvPr/>
        </p:nvSpPr>
        <p:spPr>
          <a:xfrm>
            <a:off x="7283389" y="4579691"/>
            <a:ext cx="971741" cy="430887"/>
          </a:xfrm>
          <a:prstGeom prst="rect">
            <a:avLst/>
          </a:prstGeom>
          <a:noFill/>
        </p:spPr>
        <p:txBody>
          <a:bodyPr wrap="none" rtlCol="0">
            <a:spAutoFit/>
          </a:bodyPr>
          <a:lstStyle/>
          <a:p>
            <a:r>
              <a:rPr lang="en-JP" sz="1100" dirty="0"/>
              <a:t>+環境モデル</a:t>
            </a:r>
          </a:p>
          <a:p>
            <a:r>
              <a:rPr lang="en-JP" sz="1100" dirty="0"/>
              <a:t>+監視モデル</a:t>
            </a:r>
          </a:p>
        </p:txBody>
      </p:sp>
    </p:spTree>
    <p:extLst>
      <p:ext uri="{BB962C8B-B14F-4D97-AF65-F5344CB8AC3E}">
        <p14:creationId xmlns:p14="http://schemas.microsoft.com/office/powerpoint/2010/main" val="1104286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27016D2-67D1-B540-A8A6-7C2D9BBA936C}"/>
              </a:ext>
            </a:extLst>
          </p:cNvPr>
          <p:cNvGrpSpPr/>
          <p:nvPr/>
        </p:nvGrpSpPr>
        <p:grpSpPr>
          <a:xfrm>
            <a:off x="8077447" y="-91837"/>
            <a:ext cx="1106894" cy="1157419"/>
            <a:chOff x="8077447" y="-91837"/>
            <a:chExt cx="1106894" cy="1157419"/>
          </a:xfrm>
        </p:grpSpPr>
        <p:sp>
          <p:nvSpPr>
            <p:cNvPr id="24" name="Right Triangle 23">
              <a:extLst>
                <a:ext uri="{FF2B5EF4-FFF2-40B4-BE49-F238E27FC236}">
                  <a16:creationId xmlns:a16="http://schemas.microsoft.com/office/drawing/2014/main" id="{7757E83D-F178-C64C-A66A-7577DAD7096B}"/>
                </a:ext>
              </a:extLst>
            </p:cNvPr>
            <p:cNvSpPr/>
            <p:nvPr/>
          </p:nvSpPr>
          <p:spPr>
            <a:xfrm>
              <a:off x="8077447" y="-14418"/>
              <a:ext cx="1080000" cy="1080000"/>
            </a:xfrm>
            <a:prstGeom prst="rtTriangle">
              <a:avLst/>
            </a:prstGeom>
            <a:solidFill>
              <a:schemeClr val="bg1">
                <a:lumMod val="65000"/>
              </a:schemeClr>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25" name="Slide Number Placeholder 3">
              <a:extLst>
                <a:ext uri="{FF2B5EF4-FFF2-40B4-BE49-F238E27FC236}">
                  <a16:creationId xmlns:a16="http://schemas.microsoft.com/office/drawing/2014/main" id="{111638C5-8F26-9543-B07B-9138EB0FC401}"/>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70</a:t>
              </a:fld>
              <a:endParaRPr lang="en" sz="3600" dirty="0">
                <a:solidFill>
                  <a:schemeClr val="bg1"/>
                </a:solidFill>
              </a:endParaRPr>
            </a:p>
          </p:txBody>
        </p:sp>
      </p:grpSp>
      <p:sp>
        <p:nvSpPr>
          <p:cNvPr id="12" name="Title 1">
            <a:extLst>
              <a:ext uri="{FF2B5EF4-FFF2-40B4-BE49-F238E27FC236}">
                <a16:creationId xmlns:a16="http://schemas.microsoft.com/office/drawing/2014/main" id="{DAD164EE-F6AF-3CBB-19D7-4836BCB9CAA0}"/>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評価</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7" name="Text Placeholder 2">
            <a:extLst>
              <a:ext uri="{FF2B5EF4-FFF2-40B4-BE49-F238E27FC236}">
                <a16:creationId xmlns:a16="http://schemas.microsoft.com/office/drawing/2014/main" id="{CA070599-771E-3427-1665-ABB52D90DF69}"/>
              </a:ext>
            </a:extLst>
          </p:cNvPr>
          <p:cNvSpPr txBox="1">
            <a:spLocks/>
          </p:cNvSpPr>
          <p:nvPr/>
        </p:nvSpPr>
        <p:spPr>
          <a:xfrm>
            <a:off x="488950" y="2318325"/>
            <a:ext cx="8166100" cy="2035562"/>
          </a:xfrm>
          <a:prstGeom prst="rect">
            <a:avLst/>
          </a:prstGeom>
          <a:noFill/>
          <a:ln>
            <a:solidFill>
              <a:schemeClr val="tx2">
                <a:lumMod val="25000"/>
              </a:schemeClr>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8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Research Question</a:t>
            </a: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RQ1</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：計算空間の状態数と遷移数はどれだけ削減されたか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RQ2</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：計算空間削減によって，必要主記憶量と計算時間は</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どれだけ削減されたか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Text Placeholder 2">
            <a:extLst>
              <a:ext uri="{FF2B5EF4-FFF2-40B4-BE49-F238E27FC236}">
                <a16:creationId xmlns:a16="http://schemas.microsoft.com/office/drawing/2014/main" id="{D9FD1FFC-CA5F-6C03-1607-BFEED0B6541F}"/>
              </a:ext>
            </a:extLst>
          </p:cNvPr>
          <p:cNvSpPr txBox="1">
            <a:spLocks/>
          </p:cNvSpPr>
          <p:nvPr/>
        </p:nvSpPr>
        <p:spPr>
          <a:xfrm>
            <a:off x="558800" y="1143001"/>
            <a:ext cx="8585200" cy="99915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段階構築手法の有効性を確認するために，以下の</a:t>
            </a:r>
            <a:r>
              <a:rPr lang="en-US" altLang="ja-JP" sz="2400" dirty="0">
                <a:solidFill>
                  <a:schemeClr val="tx2">
                    <a:lumMod val="25000"/>
                  </a:schemeClr>
                </a:solidFill>
                <a:latin typeface="Lato" panose="020F0502020204030203" pitchFamily="34" charset="0"/>
                <a:cs typeface="Lato" panose="020F0502020204030203" pitchFamily="34" charset="0"/>
              </a:rPr>
              <a:t>Research Question</a:t>
            </a:r>
            <a:r>
              <a:rPr lang="ja-JP" altLang="en-US" sz="2400">
                <a:solidFill>
                  <a:schemeClr val="tx2">
                    <a:lumMod val="25000"/>
                  </a:schemeClr>
                </a:solidFill>
                <a:latin typeface="Lato" panose="020F0502020204030203" pitchFamily="34" charset="0"/>
                <a:cs typeface="Lato" panose="020F0502020204030203" pitchFamily="34" charset="0"/>
              </a:rPr>
              <a:t>を設定し確認する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上記</a:t>
            </a:r>
            <a:r>
              <a:rPr lang="en-US" altLang="ja-JP" sz="2400" dirty="0">
                <a:solidFill>
                  <a:schemeClr val="tx2">
                    <a:lumMod val="25000"/>
                  </a:schemeClr>
                </a:solidFill>
                <a:latin typeface="Lato" panose="020F0502020204030203" pitchFamily="34" charset="0"/>
                <a:cs typeface="Lato" panose="020F0502020204030203" pitchFamily="34" charset="0"/>
              </a:rPr>
              <a:t>RQ</a:t>
            </a:r>
            <a:r>
              <a:rPr lang="ja-JP" altLang="en-US" sz="2400">
                <a:solidFill>
                  <a:schemeClr val="tx2">
                    <a:lumMod val="25000"/>
                  </a:schemeClr>
                </a:solidFill>
                <a:latin typeface="Lato" panose="020F0502020204030203" pitchFamily="34" charset="0"/>
                <a:cs typeface="Lato" panose="020F0502020204030203" pitchFamily="34" charset="0"/>
              </a:rPr>
              <a:t>の確認のために，以下の実験を実施</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・２つの評価シナリオで既存手法と提案手法で制御器を合成</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・合成時にかかった計算空間とオーバヘッドを</a:t>
            </a:r>
            <a:r>
              <a:rPr lang="ja-JP" altLang="en-JP" sz="2400">
                <a:solidFill>
                  <a:schemeClr val="tx2">
                    <a:lumMod val="25000"/>
                  </a:schemeClr>
                </a:solidFill>
                <a:latin typeface="Lato" panose="020F0502020204030203" pitchFamily="34" charset="0"/>
                <a:cs typeface="Lato" panose="020F0502020204030203" pitchFamily="34" charset="0"/>
              </a:rPr>
              <a:t>計測</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173984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27016D2-67D1-B540-A8A6-7C2D9BBA936C}"/>
              </a:ext>
            </a:extLst>
          </p:cNvPr>
          <p:cNvGrpSpPr/>
          <p:nvPr/>
        </p:nvGrpSpPr>
        <p:grpSpPr>
          <a:xfrm>
            <a:off x="8077447" y="-91837"/>
            <a:ext cx="1106894" cy="1157419"/>
            <a:chOff x="8077447" y="-91837"/>
            <a:chExt cx="1106894" cy="1157419"/>
          </a:xfrm>
        </p:grpSpPr>
        <p:sp>
          <p:nvSpPr>
            <p:cNvPr id="24" name="Right Triangle 23">
              <a:extLst>
                <a:ext uri="{FF2B5EF4-FFF2-40B4-BE49-F238E27FC236}">
                  <a16:creationId xmlns:a16="http://schemas.microsoft.com/office/drawing/2014/main" id="{7757E83D-F178-C64C-A66A-7577DAD7096B}"/>
                </a:ext>
              </a:extLst>
            </p:cNvPr>
            <p:cNvSpPr/>
            <p:nvPr/>
          </p:nvSpPr>
          <p:spPr>
            <a:xfrm>
              <a:off x="8077447" y="-14418"/>
              <a:ext cx="1080000" cy="1080000"/>
            </a:xfrm>
            <a:prstGeom prst="rtTriangle">
              <a:avLst/>
            </a:prstGeom>
            <a:solidFill>
              <a:schemeClr val="bg1">
                <a:lumMod val="65000"/>
              </a:schemeClr>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25" name="Slide Number Placeholder 3">
              <a:extLst>
                <a:ext uri="{FF2B5EF4-FFF2-40B4-BE49-F238E27FC236}">
                  <a16:creationId xmlns:a16="http://schemas.microsoft.com/office/drawing/2014/main" id="{111638C5-8F26-9543-B07B-9138EB0FC401}"/>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71</a:t>
              </a:fld>
              <a:endParaRPr lang="en" sz="3600" dirty="0">
                <a:solidFill>
                  <a:schemeClr val="bg1"/>
                </a:solidFill>
              </a:endParaRPr>
            </a:p>
          </p:txBody>
        </p:sp>
      </p:grpSp>
      <p:sp>
        <p:nvSpPr>
          <p:cNvPr id="12" name="Title 1">
            <a:extLst>
              <a:ext uri="{FF2B5EF4-FFF2-40B4-BE49-F238E27FC236}">
                <a16:creationId xmlns:a16="http://schemas.microsoft.com/office/drawing/2014/main" id="{DAD164EE-F6AF-3CBB-19D7-4836BCB9CAA0}"/>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実験設定</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7" name="Text Placeholder 2">
            <a:extLst>
              <a:ext uri="{FF2B5EF4-FFF2-40B4-BE49-F238E27FC236}">
                <a16:creationId xmlns:a16="http://schemas.microsoft.com/office/drawing/2014/main" id="{CA070599-771E-3427-1665-ABB52D90DF69}"/>
              </a:ext>
            </a:extLst>
          </p:cNvPr>
          <p:cNvSpPr txBox="1">
            <a:spLocks/>
          </p:cNvSpPr>
          <p:nvPr/>
        </p:nvSpPr>
        <p:spPr>
          <a:xfrm>
            <a:off x="558800" y="1065582"/>
            <a:ext cx="8585200" cy="496402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評価シナリオ</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提案手法が適用可能な</a:t>
            </a:r>
            <a:r>
              <a:rPr lang="ja-JP" altLang="en-US" sz="2000" b="1" u="sng">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２つのシナリオ</a:t>
            </a:r>
            <a:r>
              <a:rPr lang="ja-JP" altLang="en-US" sz="20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で実験</a:t>
            </a:r>
            <a:endParaRPr lang="en-US" altLang="ja-JP" sz="20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Head Count </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：人数管理システム</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Auto Warehouse </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[2]</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：自動倉庫管理システム</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105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105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105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105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使用した計算機</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OS</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Windows 10 Pro (64bit)</a:t>
            </a:r>
          </a:p>
          <a:p>
            <a:pPr marL="38100" indent="0">
              <a:buClr>
                <a:schemeClr val="tx2">
                  <a:lumMod val="25000"/>
                </a:schemeClr>
              </a:buClr>
              <a:buNone/>
            </a:pP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CPU</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Intel Xeon W-2265</a:t>
            </a:r>
          </a:p>
          <a:p>
            <a:pPr marL="38100" indent="0">
              <a:buClr>
                <a:schemeClr val="tx2">
                  <a:lumMod val="25000"/>
                </a:schemeClr>
              </a:buClr>
              <a:buNone/>
            </a:pP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RAM</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256GB(64GB × 4) </a:t>
            </a:r>
          </a:p>
          <a:p>
            <a:pPr marL="38100" indent="0">
              <a:buClr>
                <a:schemeClr val="tx2">
                  <a:lumMod val="25000"/>
                </a:schemeClr>
              </a:buClr>
              <a:buNone/>
            </a:pP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DCS Tool</a:t>
            </a:r>
            <a:r>
              <a:rPr lang="ja-JP" altLang="en-US" sz="1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Modal Transition </a:t>
            </a:r>
            <a:r>
              <a:rPr lang="en-US" altLang="ja-JP" sz="18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Synstem</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Analyzer</a:t>
            </a:r>
            <a:r>
              <a:rPr lang="en-US" altLang="ja-JP" sz="1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[3]</a:t>
            </a:r>
            <a:endPar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C8C3CED9-810E-09AD-3CF2-E19471D0277D}"/>
              </a:ext>
            </a:extLst>
          </p:cNvPr>
          <p:cNvSpPr txBox="1"/>
          <p:nvPr/>
        </p:nvSpPr>
        <p:spPr>
          <a:xfrm>
            <a:off x="778933" y="6360640"/>
            <a:ext cx="7957435" cy="430887"/>
          </a:xfrm>
          <a:prstGeom prst="rect">
            <a:avLst/>
          </a:prstGeom>
          <a:noFill/>
          <a:ln>
            <a:solidFill>
              <a:schemeClr val="tx1"/>
            </a:solidFill>
          </a:ln>
        </p:spPr>
        <p:txBody>
          <a:bodyPr wrap="square" rtlCol="0">
            <a:spAutoFit/>
          </a:bodyPr>
          <a:lstStyle/>
          <a:p>
            <a:r>
              <a:rPr lang="en-JP" sz="1100" dirty="0">
                <a:solidFill>
                  <a:schemeClr val="tx2">
                    <a:lumMod val="50000"/>
                  </a:schemeClr>
                </a:solidFill>
              </a:rPr>
              <a:t>[1]</a:t>
            </a:r>
            <a:r>
              <a:rPr lang="en-US" sz="1100" b="0" i="0" dirty="0">
                <a:solidFill>
                  <a:schemeClr val="tx2">
                    <a:lumMod val="50000"/>
                  </a:schemeClr>
                </a:solidFill>
                <a:effectLst/>
                <a:latin typeface="+mn-lt"/>
              </a:rPr>
              <a:t> A. </a:t>
            </a:r>
            <a:r>
              <a:rPr lang="en-US" sz="1100" b="0" i="0" dirty="0" err="1">
                <a:solidFill>
                  <a:schemeClr val="tx2">
                    <a:lumMod val="50000"/>
                  </a:schemeClr>
                </a:solidFill>
                <a:effectLst/>
                <a:latin typeface="+mn-lt"/>
              </a:rPr>
              <a:t>Borda</a:t>
            </a:r>
            <a:r>
              <a:rPr lang="en-US" sz="1100" b="0" i="0" dirty="0">
                <a:solidFill>
                  <a:schemeClr val="tx2">
                    <a:lumMod val="50000"/>
                  </a:schemeClr>
                </a:solidFill>
                <a:effectLst/>
                <a:latin typeface="+mn-lt"/>
              </a:rPr>
              <a:t>,</a:t>
            </a:r>
            <a:r>
              <a:rPr lang="en-US" sz="1100" dirty="0">
                <a:solidFill>
                  <a:schemeClr val="tx2">
                    <a:lumMod val="50000"/>
                  </a:schemeClr>
                </a:solidFill>
                <a:latin typeface="+mn-lt"/>
              </a:rPr>
              <a:t> et. al</a:t>
            </a:r>
            <a:r>
              <a:rPr lang="en-US" sz="1100" b="0" i="0" dirty="0">
                <a:solidFill>
                  <a:schemeClr val="tx2">
                    <a:lumMod val="50000"/>
                  </a:schemeClr>
                </a:solidFill>
                <a:effectLst/>
                <a:latin typeface="+mn-lt"/>
              </a:rPr>
              <a:t>., Compositional verification of self-adaptive cyber-physical systems. IEEE/ACM 13</a:t>
            </a:r>
            <a:r>
              <a:rPr lang="en-US" sz="1100" b="0" i="0" baseline="30000" dirty="0">
                <a:solidFill>
                  <a:schemeClr val="tx2">
                    <a:lumMod val="50000"/>
                  </a:schemeClr>
                </a:solidFill>
                <a:effectLst/>
                <a:latin typeface="+mn-lt"/>
              </a:rPr>
              <a:t>th</a:t>
            </a:r>
            <a:r>
              <a:rPr lang="en-US" sz="1100" b="0" i="0" dirty="0">
                <a:solidFill>
                  <a:schemeClr val="tx2">
                    <a:lumMod val="50000"/>
                  </a:schemeClr>
                </a:solidFill>
                <a:effectLst/>
                <a:latin typeface="+mn-lt"/>
              </a:rPr>
              <a:t> SEAMS, 2018</a:t>
            </a:r>
            <a:endParaRPr lang="en-JP" sz="1100" dirty="0">
              <a:solidFill>
                <a:schemeClr val="tx2">
                  <a:lumMod val="50000"/>
                </a:schemeClr>
              </a:solidFill>
            </a:endParaRPr>
          </a:p>
          <a:p>
            <a:r>
              <a:rPr lang="en-JP" sz="1100" dirty="0">
                <a:solidFill>
                  <a:schemeClr val="tx2">
                    <a:lumMod val="50000"/>
                  </a:schemeClr>
                </a:solidFill>
              </a:rPr>
              <a:t>[2] </a:t>
            </a:r>
            <a:r>
              <a:rPr lang="en-US" sz="1100" dirty="0">
                <a:solidFill>
                  <a:schemeClr val="tx2">
                    <a:lumMod val="50000"/>
                  </a:schemeClr>
                </a:solidFill>
              </a:rPr>
              <a:t>John Enright</a:t>
            </a:r>
            <a:r>
              <a:rPr lang="en-US" sz="1100" b="0" i="0" dirty="0">
                <a:solidFill>
                  <a:schemeClr val="tx2">
                    <a:lumMod val="50000"/>
                  </a:schemeClr>
                </a:solidFill>
                <a:effectLst/>
                <a:latin typeface="+mn-lt"/>
              </a:rPr>
              <a:t> ,</a:t>
            </a:r>
            <a:r>
              <a:rPr lang="en-US" sz="1100" dirty="0">
                <a:solidFill>
                  <a:schemeClr val="tx2">
                    <a:lumMod val="50000"/>
                  </a:schemeClr>
                </a:solidFill>
                <a:latin typeface="+mn-lt"/>
              </a:rPr>
              <a:t> et. al</a:t>
            </a:r>
            <a:r>
              <a:rPr lang="en-US" sz="1100" b="0" i="0" dirty="0">
                <a:solidFill>
                  <a:schemeClr val="tx2">
                    <a:lumMod val="50000"/>
                  </a:schemeClr>
                </a:solidFill>
                <a:effectLst/>
                <a:latin typeface="+mn-lt"/>
              </a:rPr>
              <a:t>.,</a:t>
            </a:r>
            <a:r>
              <a:rPr lang="en-US" sz="1100" dirty="0">
                <a:solidFill>
                  <a:schemeClr val="tx2">
                    <a:lumMod val="50000"/>
                  </a:schemeClr>
                </a:solidFill>
              </a:rPr>
              <a:t> Optimization and coordinated autonomy in mobile fulfillment systems. AAAI 2011</a:t>
            </a:r>
            <a:endParaRPr lang="en-JP" sz="1100" dirty="0">
              <a:solidFill>
                <a:schemeClr val="tx2">
                  <a:lumMod val="50000"/>
                </a:schemeClr>
              </a:solidFill>
            </a:endParaRPr>
          </a:p>
        </p:txBody>
      </p:sp>
      <p:sp>
        <p:nvSpPr>
          <p:cNvPr id="3" name="Rectangular Callout 2">
            <a:extLst>
              <a:ext uri="{FF2B5EF4-FFF2-40B4-BE49-F238E27FC236}">
                <a16:creationId xmlns:a16="http://schemas.microsoft.com/office/drawing/2014/main" id="{3F03EC23-367A-A4A2-4D0C-2A60D58E507B}"/>
              </a:ext>
            </a:extLst>
          </p:cNvPr>
          <p:cNvSpPr/>
          <p:nvPr/>
        </p:nvSpPr>
        <p:spPr>
          <a:xfrm>
            <a:off x="5361300" y="525582"/>
            <a:ext cx="3028098" cy="1018095"/>
          </a:xfrm>
          <a:prstGeom prst="wedgeRectCallout">
            <a:avLst>
              <a:gd name="adj1" fmla="val -58830"/>
              <a:gd name="adj2" fmla="val 6296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JP" u="sng" dirty="0">
                <a:solidFill>
                  <a:schemeClr val="tx2">
                    <a:lumMod val="25000"/>
                  </a:schemeClr>
                </a:solidFill>
              </a:rPr>
              <a:t>全シナリオに以下パラメータが存在</a:t>
            </a:r>
          </a:p>
          <a:p>
            <a:endParaRPr lang="en-JP" sz="1200" dirty="0">
              <a:solidFill>
                <a:schemeClr val="tx2">
                  <a:lumMod val="25000"/>
                </a:schemeClr>
              </a:solidFill>
            </a:endParaRPr>
          </a:p>
          <a:p>
            <a:r>
              <a:rPr lang="en-JP" sz="1200" b="1" dirty="0">
                <a:solidFill>
                  <a:schemeClr val="tx2">
                    <a:lumMod val="25000"/>
                  </a:schemeClr>
                </a:solidFill>
              </a:rPr>
              <a:t>N</a:t>
            </a:r>
            <a:r>
              <a:rPr lang="en-JP" sz="1200" dirty="0">
                <a:solidFill>
                  <a:schemeClr val="tx2">
                    <a:lumMod val="25000"/>
                  </a:schemeClr>
                </a:solidFill>
              </a:rPr>
              <a:t>：環境モデルの数が変化する要素</a:t>
            </a:r>
          </a:p>
          <a:p>
            <a:r>
              <a:rPr lang="en-JP" sz="1200" b="1" dirty="0">
                <a:solidFill>
                  <a:schemeClr val="tx2">
                    <a:lumMod val="25000"/>
                  </a:schemeClr>
                </a:solidFill>
              </a:rPr>
              <a:t>K</a:t>
            </a:r>
            <a:r>
              <a:rPr lang="en-JP" sz="1200" dirty="0">
                <a:solidFill>
                  <a:schemeClr val="tx2">
                    <a:lumMod val="25000"/>
                  </a:schemeClr>
                </a:solidFill>
              </a:rPr>
              <a:t>：環境モデルのサイズが変化する要素</a:t>
            </a:r>
          </a:p>
        </p:txBody>
      </p:sp>
    </p:spTree>
    <p:extLst>
      <p:ext uri="{BB962C8B-B14F-4D97-AF65-F5344CB8AC3E}">
        <p14:creationId xmlns:p14="http://schemas.microsoft.com/office/powerpoint/2010/main" val="16976660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2E0CCB-C1CF-CF37-3893-00DE58436E7A}"/>
              </a:ext>
            </a:extLst>
          </p:cNvPr>
          <p:cNvPicPr>
            <a:picLocks noChangeAspect="1"/>
          </p:cNvPicPr>
          <p:nvPr/>
        </p:nvPicPr>
        <p:blipFill>
          <a:blip r:embed="rId3"/>
          <a:stretch>
            <a:fillRect/>
          </a:stretch>
        </p:blipFill>
        <p:spPr>
          <a:xfrm>
            <a:off x="107467" y="2172831"/>
            <a:ext cx="8929065" cy="4604486"/>
          </a:xfrm>
          <a:prstGeom prst="rect">
            <a:avLst/>
          </a:prstGeom>
        </p:spPr>
      </p:pic>
      <p:sp>
        <p:nvSpPr>
          <p:cNvPr id="11" name="Title 1">
            <a:extLst>
              <a:ext uri="{FF2B5EF4-FFF2-40B4-BE49-F238E27FC236}">
                <a16:creationId xmlns:a16="http://schemas.microsoft.com/office/drawing/2014/main" id="{A71CB3F0-9A3C-1942-A75A-E6257CB42463}"/>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ular Callout 1">
            <a:extLst>
              <a:ext uri="{FF2B5EF4-FFF2-40B4-BE49-F238E27FC236}">
                <a16:creationId xmlns:a16="http://schemas.microsoft.com/office/drawing/2014/main" id="{2ACBB78C-B22A-5C59-1550-639DE4D17804}"/>
              </a:ext>
            </a:extLst>
          </p:cNvPr>
          <p:cNvSpPr/>
          <p:nvPr/>
        </p:nvSpPr>
        <p:spPr>
          <a:xfrm>
            <a:off x="274916" y="1685813"/>
            <a:ext cx="2325843" cy="487018"/>
          </a:xfrm>
          <a:prstGeom prst="wedgeRoundRectCallout">
            <a:avLst>
              <a:gd name="adj1" fmla="val -19551"/>
              <a:gd name="adj2" fmla="val 101276"/>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JP" sz="900" b="1" dirty="0">
                <a:solidFill>
                  <a:schemeClr val="tx2">
                    <a:lumMod val="25000"/>
                  </a:schemeClr>
                </a:solidFill>
              </a:rPr>
              <a:t>N</a:t>
            </a:r>
            <a:r>
              <a:rPr lang="en-JP" sz="900" dirty="0">
                <a:solidFill>
                  <a:schemeClr val="tx2">
                    <a:lumMod val="25000"/>
                  </a:schemeClr>
                </a:solidFill>
              </a:rPr>
              <a:t>：環境モデルの数が変化する要素</a:t>
            </a:r>
          </a:p>
          <a:p>
            <a:r>
              <a:rPr lang="en-JP" sz="900" b="1" dirty="0">
                <a:solidFill>
                  <a:schemeClr val="tx2">
                    <a:lumMod val="25000"/>
                  </a:schemeClr>
                </a:solidFill>
              </a:rPr>
              <a:t>K</a:t>
            </a:r>
            <a:r>
              <a:rPr lang="en-JP" sz="900" dirty="0">
                <a:solidFill>
                  <a:schemeClr val="tx2">
                    <a:lumMod val="25000"/>
                  </a:schemeClr>
                </a:solidFill>
              </a:rPr>
              <a:t>：環境モデルのサイズが変化する要素</a:t>
            </a:r>
          </a:p>
        </p:txBody>
      </p:sp>
    </p:spTree>
    <p:extLst>
      <p:ext uri="{BB962C8B-B14F-4D97-AF65-F5344CB8AC3E}">
        <p14:creationId xmlns:p14="http://schemas.microsoft.com/office/powerpoint/2010/main" val="2345707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2E0CCB-C1CF-CF37-3893-00DE58436E7A}"/>
              </a:ext>
            </a:extLst>
          </p:cNvPr>
          <p:cNvPicPr>
            <a:picLocks noChangeAspect="1"/>
          </p:cNvPicPr>
          <p:nvPr/>
        </p:nvPicPr>
        <p:blipFill>
          <a:blip r:embed="rId3"/>
          <a:stretch>
            <a:fillRect/>
          </a:stretch>
        </p:blipFill>
        <p:spPr>
          <a:xfrm>
            <a:off x="107467" y="2172831"/>
            <a:ext cx="8929065" cy="4604486"/>
          </a:xfrm>
          <a:prstGeom prst="rect">
            <a:avLst/>
          </a:prstGeom>
        </p:spPr>
      </p:pic>
      <p:sp>
        <p:nvSpPr>
          <p:cNvPr id="11" name="Title 1">
            <a:extLst>
              <a:ext uri="{FF2B5EF4-FFF2-40B4-BE49-F238E27FC236}">
                <a16:creationId xmlns:a16="http://schemas.microsoft.com/office/drawing/2014/main" id="{A71CB3F0-9A3C-1942-A75A-E6257CB42463}"/>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RQ</a:t>
            </a:r>
            <a:r>
              <a:rPr lang="en-US" altLang="ja-JP"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1</a:t>
            </a:r>
            <a:r>
              <a:rPr lang="ja-JP" altLang="en-US" sz="28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：計算空間がどれだけ削減されたか</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3" name="Rectangle 2">
            <a:extLst>
              <a:ext uri="{FF2B5EF4-FFF2-40B4-BE49-F238E27FC236}">
                <a16:creationId xmlns:a16="http://schemas.microsoft.com/office/drawing/2014/main" id="{68F87A8E-2D81-9EA0-496E-FA88D41FA35B}"/>
              </a:ext>
            </a:extLst>
          </p:cNvPr>
          <p:cNvSpPr/>
          <p:nvPr/>
        </p:nvSpPr>
        <p:spPr>
          <a:xfrm>
            <a:off x="4312024" y="2682133"/>
            <a:ext cx="2268070" cy="3585882"/>
          </a:xfrm>
          <a:prstGeom prst="rect">
            <a:avLst/>
          </a:prstGeom>
          <a:noFill/>
          <a:ln w="50800">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Rectangular Callout 1">
            <a:extLst>
              <a:ext uri="{FF2B5EF4-FFF2-40B4-BE49-F238E27FC236}">
                <a16:creationId xmlns:a16="http://schemas.microsoft.com/office/drawing/2014/main" id="{0DD22E7D-734B-C975-862C-2789E1A167EC}"/>
              </a:ext>
            </a:extLst>
          </p:cNvPr>
          <p:cNvSpPr/>
          <p:nvPr/>
        </p:nvSpPr>
        <p:spPr>
          <a:xfrm>
            <a:off x="328139" y="4347147"/>
            <a:ext cx="3540042" cy="2243162"/>
          </a:xfrm>
          <a:prstGeom prst="wedgeRectCallout">
            <a:avLst>
              <a:gd name="adj1" fmla="val 21002"/>
              <a:gd name="adj2" fmla="val -1893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Headcount</a:t>
            </a:r>
          </a:p>
          <a:p>
            <a:r>
              <a:rPr lang="en-JP" sz="1600" dirty="0">
                <a:solidFill>
                  <a:schemeClr val="tx2">
                    <a:lumMod val="25000"/>
                  </a:schemeClr>
                </a:solidFill>
              </a:rPr>
              <a:t>状態</a:t>
            </a:r>
            <a:r>
              <a:rPr lang="en-US" sz="1600" dirty="0">
                <a:solidFill>
                  <a:schemeClr val="tx2">
                    <a:lumMod val="25000"/>
                  </a:schemeClr>
                </a:solidFill>
              </a:rPr>
              <a:t>：</a:t>
            </a:r>
            <a:r>
              <a:rPr lang="en-JP" sz="1600" dirty="0">
                <a:solidFill>
                  <a:schemeClr val="tx2">
                    <a:lumMod val="25000"/>
                  </a:schemeClr>
                </a:solidFill>
              </a:rPr>
              <a:t>平均-85.4%，最大-96.9%</a:t>
            </a:r>
            <a:endParaRPr lang="en-JP" sz="1100" dirty="0">
              <a:solidFill>
                <a:schemeClr val="tx2">
                  <a:lumMod val="25000"/>
                </a:schemeClr>
              </a:solidFill>
            </a:endParaRPr>
          </a:p>
          <a:p>
            <a:r>
              <a:rPr lang="en-JP" sz="1600" dirty="0">
                <a:solidFill>
                  <a:schemeClr val="tx2">
                    <a:lumMod val="25000"/>
                  </a:schemeClr>
                </a:solidFill>
              </a:rPr>
              <a:t>遷移</a:t>
            </a:r>
            <a:r>
              <a:rPr lang="en-US" sz="1600" dirty="0">
                <a:solidFill>
                  <a:schemeClr val="tx2">
                    <a:lumMod val="25000"/>
                  </a:schemeClr>
                </a:solidFill>
              </a:rPr>
              <a:t>：</a:t>
            </a:r>
            <a:r>
              <a:rPr lang="en-JP" sz="1600" dirty="0">
                <a:solidFill>
                  <a:schemeClr val="tx2">
                    <a:lumMod val="25000"/>
                  </a:schemeClr>
                </a:solidFill>
              </a:rPr>
              <a:t>平均-91.6%，最大-99.0%</a:t>
            </a:r>
          </a:p>
          <a:p>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Warehouse</a:t>
            </a:r>
          </a:p>
          <a:p>
            <a:r>
              <a:rPr lang="en-JP" sz="1600" dirty="0">
                <a:solidFill>
                  <a:schemeClr val="tx2">
                    <a:lumMod val="25000"/>
                  </a:schemeClr>
                </a:solidFill>
              </a:rPr>
              <a:t>状態</a:t>
            </a:r>
            <a:r>
              <a:rPr lang="en-US" sz="1600" dirty="0">
                <a:solidFill>
                  <a:schemeClr val="tx2">
                    <a:lumMod val="25000"/>
                  </a:schemeClr>
                </a:solidFill>
              </a:rPr>
              <a:t>：</a:t>
            </a:r>
            <a:r>
              <a:rPr lang="en-JP" sz="1600" dirty="0">
                <a:solidFill>
                  <a:schemeClr val="tx2">
                    <a:lumMod val="25000"/>
                  </a:schemeClr>
                </a:solidFill>
              </a:rPr>
              <a:t>平均-51.0%，最大-97.3%</a:t>
            </a:r>
            <a:endParaRPr lang="en-JP" sz="1100" dirty="0">
              <a:solidFill>
                <a:schemeClr val="tx2">
                  <a:lumMod val="25000"/>
                </a:schemeClr>
              </a:solidFill>
            </a:endParaRPr>
          </a:p>
          <a:p>
            <a:r>
              <a:rPr lang="en-JP" sz="1600" dirty="0">
                <a:solidFill>
                  <a:schemeClr val="tx2">
                    <a:lumMod val="25000"/>
                  </a:schemeClr>
                </a:solidFill>
              </a:rPr>
              <a:t>遷移</a:t>
            </a:r>
            <a:r>
              <a:rPr lang="en-US" sz="1600" dirty="0">
                <a:solidFill>
                  <a:schemeClr val="tx2">
                    <a:lumMod val="25000"/>
                  </a:schemeClr>
                </a:solidFill>
              </a:rPr>
              <a:t>：</a:t>
            </a:r>
            <a:r>
              <a:rPr lang="en-JP" sz="1600" dirty="0">
                <a:solidFill>
                  <a:schemeClr val="tx2">
                    <a:lumMod val="25000"/>
                  </a:schemeClr>
                </a:solidFill>
              </a:rPr>
              <a:t>平均-94.4%，最大-99.6%</a:t>
            </a:r>
          </a:p>
        </p:txBody>
      </p:sp>
      <p:sp>
        <p:nvSpPr>
          <p:cNvPr id="4" name="Rounded Rectangular Callout 3">
            <a:extLst>
              <a:ext uri="{FF2B5EF4-FFF2-40B4-BE49-F238E27FC236}">
                <a16:creationId xmlns:a16="http://schemas.microsoft.com/office/drawing/2014/main" id="{83A9C7C7-59EE-1CA6-2CF2-B724B349CF10}"/>
              </a:ext>
            </a:extLst>
          </p:cNvPr>
          <p:cNvSpPr/>
          <p:nvPr/>
        </p:nvSpPr>
        <p:spPr>
          <a:xfrm>
            <a:off x="274916" y="1685813"/>
            <a:ext cx="2325843" cy="487018"/>
          </a:xfrm>
          <a:prstGeom prst="wedgeRoundRectCallout">
            <a:avLst>
              <a:gd name="adj1" fmla="val -19551"/>
              <a:gd name="adj2" fmla="val 101276"/>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JP" sz="900" b="1" dirty="0">
                <a:solidFill>
                  <a:schemeClr val="tx2">
                    <a:lumMod val="25000"/>
                  </a:schemeClr>
                </a:solidFill>
              </a:rPr>
              <a:t>N</a:t>
            </a:r>
            <a:r>
              <a:rPr lang="en-JP" sz="900" dirty="0">
                <a:solidFill>
                  <a:schemeClr val="tx2">
                    <a:lumMod val="25000"/>
                  </a:schemeClr>
                </a:solidFill>
              </a:rPr>
              <a:t>：環境モデルの数が変化する要素</a:t>
            </a:r>
          </a:p>
          <a:p>
            <a:r>
              <a:rPr lang="en-JP" sz="900" b="1" dirty="0">
                <a:solidFill>
                  <a:schemeClr val="tx2">
                    <a:lumMod val="25000"/>
                  </a:schemeClr>
                </a:solidFill>
              </a:rPr>
              <a:t>K</a:t>
            </a:r>
            <a:r>
              <a:rPr lang="en-JP" sz="900" dirty="0">
                <a:solidFill>
                  <a:schemeClr val="tx2">
                    <a:lumMod val="25000"/>
                  </a:schemeClr>
                </a:solidFill>
              </a:rPr>
              <a:t>：環境モデルのサイズが変化する要素</a:t>
            </a:r>
          </a:p>
        </p:txBody>
      </p:sp>
      <p:sp>
        <p:nvSpPr>
          <p:cNvPr id="5" name="Rectangular Callout 4">
            <a:extLst>
              <a:ext uri="{FF2B5EF4-FFF2-40B4-BE49-F238E27FC236}">
                <a16:creationId xmlns:a16="http://schemas.microsoft.com/office/drawing/2014/main" id="{B14C0A03-1B28-DD10-3E5B-0D1DC096184A}"/>
              </a:ext>
            </a:extLst>
          </p:cNvPr>
          <p:cNvSpPr/>
          <p:nvPr/>
        </p:nvSpPr>
        <p:spPr>
          <a:xfrm>
            <a:off x="3868181" y="1323724"/>
            <a:ext cx="3161673" cy="979769"/>
          </a:xfrm>
          <a:prstGeom prst="wedgeRectCallout">
            <a:avLst>
              <a:gd name="adj1" fmla="val 441"/>
              <a:gd name="adj2" fmla="val 95872"/>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全体</a:t>
            </a:r>
          </a:p>
          <a:p>
            <a:pPr marL="0" indent="0">
              <a:buNone/>
            </a:pPr>
            <a:r>
              <a:rPr lang="en-JP" sz="1600" dirty="0">
                <a:solidFill>
                  <a:schemeClr val="tx2">
                    <a:lumMod val="25000"/>
                  </a:schemeClr>
                </a:solidFill>
              </a:rPr>
              <a:t>状態：平均-72.0%，最大-97.3%</a:t>
            </a:r>
            <a:endParaRPr lang="en-JP" sz="1100" dirty="0">
              <a:solidFill>
                <a:schemeClr val="tx2">
                  <a:lumMod val="25000"/>
                </a:schemeClr>
              </a:solidFill>
            </a:endParaRPr>
          </a:p>
          <a:p>
            <a:pPr marL="0" indent="0">
              <a:buNone/>
            </a:pPr>
            <a:r>
              <a:rPr lang="en-JP" sz="1600" dirty="0">
                <a:solidFill>
                  <a:schemeClr val="tx2">
                    <a:lumMod val="25000"/>
                  </a:schemeClr>
                </a:solidFill>
              </a:rPr>
              <a:t>遷移：平均-92.7%，最大-99.6%</a:t>
            </a:r>
          </a:p>
        </p:txBody>
      </p:sp>
    </p:spTree>
    <p:extLst>
      <p:ext uri="{BB962C8B-B14F-4D97-AF65-F5344CB8AC3E}">
        <p14:creationId xmlns:p14="http://schemas.microsoft.com/office/powerpoint/2010/main" val="1510230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2E0CCB-C1CF-CF37-3893-00DE58436E7A}"/>
              </a:ext>
            </a:extLst>
          </p:cNvPr>
          <p:cNvPicPr>
            <a:picLocks noChangeAspect="1"/>
          </p:cNvPicPr>
          <p:nvPr/>
        </p:nvPicPr>
        <p:blipFill>
          <a:blip r:embed="rId3"/>
          <a:stretch>
            <a:fillRect/>
          </a:stretch>
        </p:blipFill>
        <p:spPr>
          <a:xfrm>
            <a:off x="107467" y="2172831"/>
            <a:ext cx="8929065" cy="4604486"/>
          </a:xfrm>
          <a:prstGeom prst="rect">
            <a:avLst/>
          </a:prstGeom>
        </p:spPr>
      </p:pic>
      <p:sp>
        <p:nvSpPr>
          <p:cNvPr id="11" name="Title 1">
            <a:extLst>
              <a:ext uri="{FF2B5EF4-FFF2-40B4-BE49-F238E27FC236}">
                <a16:creationId xmlns:a16="http://schemas.microsoft.com/office/drawing/2014/main" id="{A71CB3F0-9A3C-1942-A75A-E6257CB42463}"/>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RQ1</a:t>
            </a:r>
            <a:r>
              <a:rPr lang="ja-JP" altLang="en-US" sz="28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：計算空間がどれだけ削減されたか</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3" name="Rectangular Callout 2">
            <a:extLst>
              <a:ext uri="{FF2B5EF4-FFF2-40B4-BE49-F238E27FC236}">
                <a16:creationId xmlns:a16="http://schemas.microsoft.com/office/drawing/2014/main" id="{23102477-1FAC-E09E-26F0-540AF5AE2B42}"/>
              </a:ext>
            </a:extLst>
          </p:cNvPr>
          <p:cNvSpPr/>
          <p:nvPr/>
        </p:nvSpPr>
        <p:spPr>
          <a:xfrm>
            <a:off x="245013" y="4214191"/>
            <a:ext cx="3502039" cy="2264572"/>
          </a:xfrm>
          <a:prstGeom prst="wedgeRectCallout">
            <a:avLst>
              <a:gd name="adj1" fmla="val 21002"/>
              <a:gd name="adj2" fmla="val -1893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環境モデル数の変化</a:t>
            </a:r>
          </a:p>
          <a:p>
            <a:r>
              <a:rPr lang="en-JP" sz="1600" dirty="0">
                <a:solidFill>
                  <a:schemeClr val="tx2">
                    <a:lumMod val="25000"/>
                  </a:schemeClr>
                </a:solidFill>
              </a:rPr>
              <a:t>環境モデル数が多くなるほど</a:t>
            </a:r>
            <a:br>
              <a:rPr lang="en-JP" sz="1600" dirty="0">
                <a:solidFill>
                  <a:schemeClr val="tx2">
                    <a:lumMod val="25000"/>
                  </a:schemeClr>
                </a:solidFill>
              </a:rPr>
            </a:br>
            <a:r>
              <a:rPr lang="en-JP" sz="1600" dirty="0">
                <a:solidFill>
                  <a:schemeClr val="tx2">
                    <a:lumMod val="25000"/>
                  </a:schemeClr>
                </a:solidFill>
              </a:rPr>
              <a:t>効果は大きくなる</a:t>
            </a:r>
          </a:p>
          <a:p>
            <a:r>
              <a:rPr lang="en-JP" sz="1200" dirty="0">
                <a:solidFill>
                  <a:schemeClr val="tx2">
                    <a:lumMod val="25000"/>
                  </a:schemeClr>
                </a:solidFill>
              </a:rPr>
              <a:t>※Warehouseは要求も変化する</a:t>
            </a:r>
            <a:endParaRPr lang="en-JP" sz="1600" dirty="0">
              <a:solidFill>
                <a:schemeClr val="tx2">
                  <a:lumMod val="25000"/>
                </a:schemeClr>
              </a:solidFill>
            </a:endParaRPr>
          </a:p>
          <a:p>
            <a:endParaRPr lang="en-JP" sz="11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環境モデルサイズの変化</a:t>
            </a:r>
          </a:p>
          <a:p>
            <a:r>
              <a:rPr lang="en-JP" sz="1600" dirty="0">
                <a:solidFill>
                  <a:schemeClr val="tx2">
                    <a:lumMod val="25000"/>
                  </a:schemeClr>
                </a:solidFill>
              </a:rPr>
              <a:t>環境モデルサイズが大きくなるほど</a:t>
            </a:r>
            <a:br>
              <a:rPr lang="en-JP" sz="1600" dirty="0">
                <a:solidFill>
                  <a:schemeClr val="tx2">
                    <a:lumMod val="25000"/>
                  </a:schemeClr>
                </a:solidFill>
              </a:rPr>
            </a:br>
            <a:r>
              <a:rPr lang="en-JP" sz="1600" dirty="0">
                <a:solidFill>
                  <a:schemeClr val="tx2">
                    <a:lumMod val="25000"/>
                  </a:schemeClr>
                </a:solidFill>
              </a:rPr>
              <a:t>効果は大きくなる</a:t>
            </a:r>
          </a:p>
        </p:txBody>
      </p:sp>
      <p:sp>
        <p:nvSpPr>
          <p:cNvPr id="4" name="Rounded Rectangular Callout 3">
            <a:extLst>
              <a:ext uri="{FF2B5EF4-FFF2-40B4-BE49-F238E27FC236}">
                <a16:creationId xmlns:a16="http://schemas.microsoft.com/office/drawing/2014/main" id="{A15E1B3F-3212-3E04-7705-0553CFA8AD46}"/>
              </a:ext>
            </a:extLst>
          </p:cNvPr>
          <p:cNvSpPr/>
          <p:nvPr/>
        </p:nvSpPr>
        <p:spPr>
          <a:xfrm>
            <a:off x="274916" y="1685813"/>
            <a:ext cx="2325843" cy="487018"/>
          </a:xfrm>
          <a:prstGeom prst="wedgeRoundRectCallout">
            <a:avLst>
              <a:gd name="adj1" fmla="val -19551"/>
              <a:gd name="adj2" fmla="val 101276"/>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JP" sz="900" b="1" dirty="0">
                <a:solidFill>
                  <a:schemeClr val="tx2">
                    <a:lumMod val="25000"/>
                  </a:schemeClr>
                </a:solidFill>
              </a:rPr>
              <a:t>N</a:t>
            </a:r>
            <a:r>
              <a:rPr lang="en-JP" sz="900" dirty="0">
                <a:solidFill>
                  <a:schemeClr val="tx2">
                    <a:lumMod val="25000"/>
                  </a:schemeClr>
                </a:solidFill>
              </a:rPr>
              <a:t>：環境モデルの数が変化する要素</a:t>
            </a:r>
          </a:p>
          <a:p>
            <a:r>
              <a:rPr lang="en-JP" sz="900" b="1" dirty="0">
                <a:solidFill>
                  <a:schemeClr val="tx2">
                    <a:lumMod val="25000"/>
                  </a:schemeClr>
                </a:solidFill>
              </a:rPr>
              <a:t>K</a:t>
            </a:r>
            <a:r>
              <a:rPr lang="en-JP" sz="900" dirty="0">
                <a:solidFill>
                  <a:schemeClr val="tx2">
                    <a:lumMod val="25000"/>
                  </a:schemeClr>
                </a:solidFill>
              </a:rPr>
              <a:t>：環境モデルのサイズが変化する要素</a:t>
            </a:r>
          </a:p>
        </p:txBody>
      </p:sp>
      <p:sp>
        <p:nvSpPr>
          <p:cNvPr id="6" name="Rectangle 5">
            <a:extLst>
              <a:ext uri="{FF2B5EF4-FFF2-40B4-BE49-F238E27FC236}">
                <a16:creationId xmlns:a16="http://schemas.microsoft.com/office/drawing/2014/main" id="{774C73EA-7087-CC25-9E6D-DCBF6A56AC4E}"/>
              </a:ext>
            </a:extLst>
          </p:cNvPr>
          <p:cNvSpPr/>
          <p:nvPr/>
        </p:nvSpPr>
        <p:spPr>
          <a:xfrm>
            <a:off x="4312024" y="2682133"/>
            <a:ext cx="2268070" cy="3585882"/>
          </a:xfrm>
          <a:prstGeom prst="rect">
            <a:avLst/>
          </a:prstGeom>
          <a:noFill/>
          <a:ln w="50800">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30311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2E0CCB-C1CF-CF37-3893-00DE58436E7A}"/>
              </a:ext>
            </a:extLst>
          </p:cNvPr>
          <p:cNvPicPr>
            <a:picLocks noChangeAspect="1"/>
          </p:cNvPicPr>
          <p:nvPr/>
        </p:nvPicPr>
        <p:blipFill>
          <a:blip r:embed="rId3"/>
          <a:stretch>
            <a:fillRect/>
          </a:stretch>
        </p:blipFill>
        <p:spPr>
          <a:xfrm>
            <a:off x="107467" y="2172831"/>
            <a:ext cx="8929065" cy="4604486"/>
          </a:xfrm>
          <a:prstGeom prst="rect">
            <a:avLst/>
          </a:prstGeom>
        </p:spPr>
      </p:pic>
      <p:sp>
        <p:nvSpPr>
          <p:cNvPr id="11" name="Title 1">
            <a:extLst>
              <a:ext uri="{FF2B5EF4-FFF2-40B4-BE49-F238E27FC236}">
                <a16:creationId xmlns:a16="http://schemas.microsoft.com/office/drawing/2014/main" id="{A71CB3F0-9A3C-1942-A75A-E6257CB42463}"/>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RQ2</a:t>
            </a:r>
            <a:r>
              <a:rPr lang="ja-JP" altLang="en-US" sz="28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：オーバヘッドはどれだけ削減されたか</a:t>
            </a:r>
            <a:endParaRPr lang="en-US" sz="32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ectangle 1">
            <a:extLst>
              <a:ext uri="{FF2B5EF4-FFF2-40B4-BE49-F238E27FC236}">
                <a16:creationId xmlns:a16="http://schemas.microsoft.com/office/drawing/2014/main" id="{30FA28FC-4639-E484-6472-FBF58060AC24}"/>
              </a:ext>
            </a:extLst>
          </p:cNvPr>
          <p:cNvSpPr/>
          <p:nvPr/>
        </p:nvSpPr>
        <p:spPr>
          <a:xfrm>
            <a:off x="6685613" y="2682133"/>
            <a:ext cx="2300487" cy="3585882"/>
          </a:xfrm>
          <a:prstGeom prst="rect">
            <a:avLst/>
          </a:prstGeom>
          <a:noFill/>
          <a:ln w="50800">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 name="Rectangular Callout 3">
            <a:extLst>
              <a:ext uri="{FF2B5EF4-FFF2-40B4-BE49-F238E27FC236}">
                <a16:creationId xmlns:a16="http://schemas.microsoft.com/office/drawing/2014/main" id="{B174BD1E-AE10-EF69-86D5-8F740F0B4B67}"/>
              </a:ext>
            </a:extLst>
          </p:cNvPr>
          <p:cNvSpPr/>
          <p:nvPr/>
        </p:nvSpPr>
        <p:spPr>
          <a:xfrm>
            <a:off x="325935" y="4332157"/>
            <a:ext cx="3540042" cy="2258152"/>
          </a:xfrm>
          <a:prstGeom prst="wedgeRectCallout">
            <a:avLst>
              <a:gd name="adj1" fmla="val 21002"/>
              <a:gd name="adj2" fmla="val -1893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Headcount</a:t>
            </a:r>
          </a:p>
          <a:p>
            <a:r>
              <a:rPr lang="en-JP" sz="1600" dirty="0">
                <a:solidFill>
                  <a:schemeClr val="tx2">
                    <a:lumMod val="25000"/>
                  </a:schemeClr>
                </a:solidFill>
              </a:rPr>
              <a:t>主記憶量</a:t>
            </a:r>
            <a:r>
              <a:rPr lang="en-US" sz="1600" dirty="0">
                <a:solidFill>
                  <a:schemeClr val="tx2">
                    <a:lumMod val="25000"/>
                  </a:schemeClr>
                </a:solidFill>
              </a:rPr>
              <a:t>：</a:t>
            </a:r>
            <a:r>
              <a:rPr lang="en-JP" sz="1600" dirty="0">
                <a:solidFill>
                  <a:schemeClr val="tx2">
                    <a:lumMod val="25000"/>
                  </a:schemeClr>
                </a:solidFill>
              </a:rPr>
              <a:t>平均-75.0%，最大-91.5%</a:t>
            </a:r>
            <a:endParaRPr lang="en-JP" sz="1100" dirty="0">
              <a:solidFill>
                <a:schemeClr val="tx2">
                  <a:lumMod val="25000"/>
                </a:schemeClr>
              </a:solidFill>
            </a:endParaRPr>
          </a:p>
          <a:p>
            <a:r>
              <a:rPr lang="en-JP" sz="1600" dirty="0">
                <a:solidFill>
                  <a:schemeClr val="tx2">
                    <a:lumMod val="25000"/>
                  </a:schemeClr>
                </a:solidFill>
              </a:rPr>
              <a:t>計算時間</a:t>
            </a:r>
            <a:r>
              <a:rPr lang="en-US" sz="1600" dirty="0">
                <a:solidFill>
                  <a:schemeClr val="tx2">
                    <a:lumMod val="25000"/>
                  </a:schemeClr>
                </a:solidFill>
              </a:rPr>
              <a:t>：</a:t>
            </a:r>
            <a:r>
              <a:rPr lang="en-JP" sz="1600" dirty="0">
                <a:solidFill>
                  <a:schemeClr val="tx2">
                    <a:lumMod val="25000"/>
                  </a:schemeClr>
                </a:solidFill>
              </a:rPr>
              <a:t>平均-46.1%，最大-98.6%</a:t>
            </a:r>
          </a:p>
          <a:p>
            <a:endParaRPr lang="en-JP" sz="1600" dirty="0">
              <a:solidFill>
                <a:schemeClr val="tx2">
                  <a:lumMod val="25000"/>
                </a:schemeClr>
              </a:solidFill>
            </a:endParaRPr>
          </a:p>
          <a:p>
            <a:pPr marL="285750" indent="-285750">
              <a:buFont typeface="Wingdings" pitchFamily="2" charset="2"/>
              <a:buChar char="v"/>
            </a:pPr>
            <a:r>
              <a:rPr lang="en-JP" sz="1600" dirty="0">
                <a:solidFill>
                  <a:schemeClr val="tx2">
                    <a:lumMod val="25000"/>
                  </a:schemeClr>
                </a:solidFill>
              </a:rPr>
              <a:t>Warehouse</a:t>
            </a:r>
          </a:p>
          <a:p>
            <a:r>
              <a:rPr lang="en-JP" sz="1600" dirty="0">
                <a:solidFill>
                  <a:schemeClr val="tx2">
                    <a:lumMod val="25000"/>
                  </a:schemeClr>
                </a:solidFill>
              </a:rPr>
              <a:t>主記憶量</a:t>
            </a:r>
            <a:r>
              <a:rPr lang="en-US" sz="1600" dirty="0">
                <a:solidFill>
                  <a:schemeClr val="tx2">
                    <a:lumMod val="25000"/>
                  </a:schemeClr>
                </a:solidFill>
              </a:rPr>
              <a:t>：</a:t>
            </a:r>
            <a:r>
              <a:rPr lang="en-JP" sz="1600" dirty="0">
                <a:solidFill>
                  <a:schemeClr val="tx2">
                    <a:lumMod val="25000"/>
                  </a:schemeClr>
                </a:solidFill>
              </a:rPr>
              <a:t>平均-88.0%，最大-98.4%</a:t>
            </a:r>
            <a:endParaRPr lang="en-JP" sz="1100" dirty="0">
              <a:solidFill>
                <a:schemeClr val="tx2">
                  <a:lumMod val="25000"/>
                </a:schemeClr>
              </a:solidFill>
            </a:endParaRPr>
          </a:p>
          <a:p>
            <a:r>
              <a:rPr lang="en-JP" sz="1600" dirty="0">
                <a:solidFill>
                  <a:schemeClr val="tx2">
                    <a:lumMod val="25000"/>
                  </a:schemeClr>
                </a:solidFill>
              </a:rPr>
              <a:t>計算時間</a:t>
            </a:r>
            <a:r>
              <a:rPr lang="en-US" sz="1600" dirty="0">
                <a:solidFill>
                  <a:schemeClr val="tx2">
                    <a:lumMod val="25000"/>
                  </a:schemeClr>
                </a:solidFill>
              </a:rPr>
              <a:t>：</a:t>
            </a:r>
            <a:r>
              <a:rPr lang="en-JP" sz="1600" dirty="0">
                <a:solidFill>
                  <a:schemeClr val="tx2">
                    <a:lumMod val="25000"/>
                  </a:schemeClr>
                </a:solidFill>
              </a:rPr>
              <a:t>平均-63.1%，最大-98.3%</a:t>
            </a:r>
          </a:p>
        </p:txBody>
      </p:sp>
      <p:sp>
        <p:nvSpPr>
          <p:cNvPr id="5" name="Rounded Rectangular Callout 4">
            <a:extLst>
              <a:ext uri="{FF2B5EF4-FFF2-40B4-BE49-F238E27FC236}">
                <a16:creationId xmlns:a16="http://schemas.microsoft.com/office/drawing/2014/main" id="{664B23FD-4189-22BC-C207-16D9664249E2}"/>
              </a:ext>
            </a:extLst>
          </p:cNvPr>
          <p:cNvSpPr/>
          <p:nvPr/>
        </p:nvSpPr>
        <p:spPr>
          <a:xfrm>
            <a:off x="274916" y="1685813"/>
            <a:ext cx="2325843" cy="487018"/>
          </a:xfrm>
          <a:prstGeom prst="wedgeRoundRectCallout">
            <a:avLst>
              <a:gd name="adj1" fmla="val -19551"/>
              <a:gd name="adj2" fmla="val 101276"/>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JP" sz="900" b="1" dirty="0">
                <a:solidFill>
                  <a:schemeClr val="tx2">
                    <a:lumMod val="25000"/>
                  </a:schemeClr>
                </a:solidFill>
              </a:rPr>
              <a:t>N</a:t>
            </a:r>
            <a:r>
              <a:rPr lang="en-JP" sz="900" dirty="0">
                <a:solidFill>
                  <a:schemeClr val="tx2">
                    <a:lumMod val="25000"/>
                  </a:schemeClr>
                </a:solidFill>
              </a:rPr>
              <a:t>：環境モデルの数が変化する要素</a:t>
            </a:r>
          </a:p>
          <a:p>
            <a:r>
              <a:rPr lang="en-JP" sz="900" b="1" dirty="0">
                <a:solidFill>
                  <a:schemeClr val="tx2">
                    <a:lumMod val="25000"/>
                  </a:schemeClr>
                </a:solidFill>
              </a:rPr>
              <a:t>K</a:t>
            </a:r>
            <a:r>
              <a:rPr lang="en-JP" sz="900" dirty="0">
                <a:solidFill>
                  <a:schemeClr val="tx2">
                    <a:lumMod val="25000"/>
                  </a:schemeClr>
                </a:solidFill>
              </a:rPr>
              <a:t>：環境モデルのサイズが変化する要素</a:t>
            </a:r>
          </a:p>
        </p:txBody>
      </p:sp>
      <p:sp>
        <p:nvSpPr>
          <p:cNvPr id="6" name="Rectangular Callout 5">
            <a:extLst>
              <a:ext uri="{FF2B5EF4-FFF2-40B4-BE49-F238E27FC236}">
                <a16:creationId xmlns:a16="http://schemas.microsoft.com/office/drawing/2014/main" id="{B45B16C9-1A29-4DE9-266B-DE7787AAD7B8}"/>
              </a:ext>
            </a:extLst>
          </p:cNvPr>
          <p:cNvSpPr/>
          <p:nvPr/>
        </p:nvSpPr>
        <p:spPr>
          <a:xfrm>
            <a:off x="5165648" y="1158808"/>
            <a:ext cx="3634812" cy="1419677"/>
          </a:xfrm>
          <a:prstGeom prst="wedgeRectCallout">
            <a:avLst>
              <a:gd name="adj1" fmla="val 21104"/>
              <a:gd name="adj2" fmla="val 60804"/>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v"/>
            </a:pPr>
            <a:r>
              <a:rPr lang="en-JP" sz="1600" dirty="0">
                <a:solidFill>
                  <a:schemeClr val="tx2">
                    <a:lumMod val="25000"/>
                  </a:schemeClr>
                </a:solidFill>
              </a:rPr>
              <a:t>全体</a:t>
            </a:r>
          </a:p>
          <a:p>
            <a:pPr marL="38100" indent="0">
              <a:buNone/>
            </a:pPr>
            <a:r>
              <a:rPr lang="en-JP" sz="1600" dirty="0">
                <a:solidFill>
                  <a:schemeClr val="tx2">
                    <a:lumMod val="25000"/>
                  </a:schemeClr>
                </a:solidFill>
              </a:rPr>
              <a:t>主記憶量：平均-80.1%，最大-98.4%</a:t>
            </a:r>
            <a:endParaRPr lang="en-JP" sz="1100" dirty="0">
              <a:solidFill>
                <a:schemeClr val="tx2">
                  <a:lumMod val="25000"/>
                </a:schemeClr>
              </a:solidFill>
            </a:endParaRPr>
          </a:p>
          <a:p>
            <a:pPr marL="38100" indent="0">
              <a:buNone/>
            </a:pPr>
            <a:r>
              <a:rPr lang="en-JP" sz="1600" dirty="0">
                <a:solidFill>
                  <a:schemeClr val="tx2">
                    <a:lumMod val="25000"/>
                  </a:schemeClr>
                </a:solidFill>
              </a:rPr>
              <a:t>計算時間：平均-52.7%，最大-98.6%</a:t>
            </a:r>
          </a:p>
          <a:p>
            <a:endParaRPr lang="en-JP" sz="1100" dirty="0">
              <a:solidFill>
                <a:schemeClr val="tx2">
                  <a:lumMod val="25000"/>
                </a:schemeClr>
              </a:solidFill>
            </a:endParaRPr>
          </a:p>
          <a:p>
            <a:r>
              <a:rPr lang="en-JP" dirty="0">
                <a:solidFill>
                  <a:schemeClr val="tx2">
                    <a:lumMod val="25000"/>
                  </a:schemeClr>
                </a:solidFill>
              </a:rPr>
              <a:t>同じ計算空間削減効果でもNが大きくなるほど削減効果が大きくなる</a:t>
            </a:r>
          </a:p>
        </p:txBody>
      </p:sp>
    </p:spTree>
    <p:extLst>
      <p:ext uri="{BB962C8B-B14F-4D97-AF65-F5344CB8AC3E}">
        <p14:creationId xmlns:p14="http://schemas.microsoft.com/office/powerpoint/2010/main" val="2671344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76</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計算空間削減効果</a:t>
            </a:r>
            <a:endParaRPr lang="en-US" altLang="ja-JP" sz="2400" b="1">
              <a:solidFill>
                <a:schemeClr val="tx2">
                  <a:lumMod val="25000"/>
                </a:schemeClr>
              </a:solidFill>
              <a:latin typeface="Lato" panose="020F0502020204030203" pitchFamily="34" charset="0"/>
              <a:cs typeface="Lato" panose="020F0502020204030203" pitchFamily="34" charset="0"/>
            </a:endParaRPr>
          </a:p>
          <a:p>
            <a:pPr marL="0" indent="0">
              <a:buNone/>
            </a:pPr>
            <a:r>
              <a:rPr lang="en-JP" sz="2000" dirty="0">
                <a:solidFill>
                  <a:schemeClr val="tx2">
                    <a:lumMod val="25000"/>
                  </a:schemeClr>
                </a:solidFill>
              </a:rPr>
              <a:t>Headcount</a:t>
            </a:r>
            <a:r>
              <a:rPr lang="en-US" sz="2000" dirty="0">
                <a:solidFill>
                  <a:schemeClr val="tx2">
                    <a:lumMod val="25000"/>
                  </a:schemeClr>
                </a:solidFill>
              </a:rPr>
              <a:t>	</a:t>
            </a:r>
            <a:r>
              <a:rPr lang="en-JP" sz="2000" dirty="0">
                <a:solidFill>
                  <a:schemeClr val="tx2">
                    <a:lumMod val="25000"/>
                  </a:schemeClr>
                </a:solidFill>
              </a:rPr>
              <a:t>状態</a:t>
            </a:r>
            <a:r>
              <a:rPr lang="en-US" sz="2000" dirty="0">
                <a:solidFill>
                  <a:schemeClr val="tx2">
                    <a:lumMod val="25000"/>
                  </a:schemeClr>
                </a:solidFill>
              </a:rPr>
              <a:t>：</a:t>
            </a:r>
            <a:r>
              <a:rPr lang="en-JP" sz="2000" dirty="0">
                <a:solidFill>
                  <a:schemeClr val="tx2">
                    <a:lumMod val="25000"/>
                  </a:schemeClr>
                </a:solidFill>
              </a:rPr>
              <a:t>平均-85.4%，最大-96.9%</a:t>
            </a:r>
            <a:endParaRPr lang="en-JP" sz="1400" dirty="0">
              <a:solidFill>
                <a:schemeClr val="tx2">
                  <a:lumMod val="25000"/>
                </a:schemeClr>
              </a:solidFill>
            </a:endParaRPr>
          </a:p>
          <a:p>
            <a:pPr marL="38100" indent="0">
              <a:buNone/>
            </a:pPr>
            <a:r>
              <a:rPr lang="en-US" sz="2000" dirty="0">
                <a:solidFill>
                  <a:schemeClr val="tx2">
                    <a:lumMod val="25000"/>
                  </a:schemeClr>
                </a:solidFill>
              </a:rPr>
              <a:t>		</a:t>
            </a:r>
            <a:r>
              <a:rPr lang="en-JP" sz="2000" dirty="0">
                <a:solidFill>
                  <a:schemeClr val="tx2">
                    <a:lumMod val="25000"/>
                  </a:schemeClr>
                </a:solidFill>
              </a:rPr>
              <a:t>遷移</a:t>
            </a:r>
            <a:r>
              <a:rPr lang="en-US" sz="2000" dirty="0">
                <a:solidFill>
                  <a:schemeClr val="tx2">
                    <a:lumMod val="25000"/>
                  </a:schemeClr>
                </a:solidFill>
              </a:rPr>
              <a:t>：</a:t>
            </a:r>
            <a:r>
              <a:rPr lang="en-JP" sz="2000" dirty="0">
                <a:solidFill>
                  <a:schemeClr val="tx2">
                    <a:lumMod val="25000"/>
                  </a:schemeClr>
                </a:solidFill>
              </a:rPr>
              <a:t>平均-91.6%，最大-99.0%</a:t>
            </a:r>
          </a:p>
          <a:p>
            <a:pPr marL="0" indent="0">
              <a:buNone/>
            </a:pPr>
            <a:r>
              <a:rPr lang="en-JP" sz="2000" dirty="0">
                <a:solidFill>
                  <a:schemeClr val="tx2">
                    <a:lumMod val="25000"/>
                  </a:schemeClr>
                </a:solidFill>
              </a:rPr>
              <a:t>Warehouse	状態</a:t>
            </a:r>
            <a:r>
              <a:rPr lang="en-US" sz="2000" dirty="0">
                <a:solidFill>
                  <a:schemeClr val="tx2">
                    <a:lumMod val="25000"/>
                  </a:schemeClr>
                </a:solidFill>
              </a:rPr>
              <a:t>：</a:t>
            </a:r>
            <a:r>
              <a:rPr lang="en-JP" sz="2000" dirty="0">
                <a:solidFill>
                  <a:schemeClr val="tx2">
                    <a:lumMod val="25000"/>
                  </a:schemeClr>
                </a:solidFill>
              </a:rPr>
              <a:t>平均-51.0%，最大-97.3%</a:t>
            </a:r>
            <a:endParaRPr lang="en-JP" sz="1400" dirty="0">
              <a:solidFill>
                <a:schemeClr val="tx2">
                  <a:lumMod val="25000"/>
                </a:schemeClr>
              </a:solidFill>
            </a:endParaRPr>
          </a:p>
          <a:p>
            <a:pPr marL="38100" indent="0">
              <a:buNone/>
            </a:pPr>
            <a:r>
              <a:rPr lang="en-JP" sz="2000" dirty="0">
                <a:solidFill>
                  <a:schemeClr val="tx2">
                    <a:lumMod val="25000"/>
                  </a:schemeClr>
                </a:solidFill>
              </a:rPr>
              <a:t>		遷移</a:t>
            </a:r>
            <a:r>
              <a:rPr lang="en-US" sz="2000" dirty="0">
                <a:solidFill>
                  <a:schemeClr val="tx2">
                    <a:lumMod val="25000"/>
                  </a:schemeClr>
                </a:solidFill>
              </a:rPr>
              <a:t>：</a:t>
            </a:r>
            <a:r>
              <a:rPr lang="en-JP" sz="2000" dirty="0">
                <a:solidFill>
                  <a:schemeClr val="tx2">
                    <a:lumMod val="25000"/>
                  </a:schemeClr>
                </a:solidFill>
              </a:rPr>
              <a:t>平均-94.4%，最大-99.6%</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1050">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オーバヘッド削減効果</a:t>
            </a:r>
            <a:endParaRPr lang="en-JP" sz="2400" b="1" dirty="0">
              <a:solidFill>
                <a:schemeClr val="tx2">
                  <a:lumMod val="25000"/>
                </a:schemeClr>
              </a:solidFill>
            </a:endParaRPr>
          </a:p>
          <a:p>
            <a:pPr marL="38100" indent="0">
              <a:buNone/>
            </a:pPr>
            <a:r>
              <a:rPr lang="en-JP" sz="2000" dirty="0">
                <a:solidFill>
                  <a:schemeClr val="tx2">
                    <a:lumMod val="25000"/>
                  </a:schemeClr>
                </a:solidFill>
              </a:rPr>
              <a:t>Headcount 	主記憶量</a:t>
            </a:r>
            <a:r>
              <a:rPr lang="en-US" sz="2000" dirty="0">
                <a:solidFill>
                  <a:schemeClr val="tx2">
                    <a:lumMod val="25000"/>
                  </a:schemeClr>
                </a:solidFill>
              </a:rPr>
              <a:t>：</a:t>
            </a:r>
            <a:r>
              <a:rPr lang="en-JP" sz="2000" dirty="0">
                <a:solidFill>
                  <a:schemeClr val="tx2">
                    <a:lumMod val="25000"/>
                  </a:schemeClr>
                </a:solidFill>
              </a:rPr>
              <a:t>平均-75.0%，最大-91.5%</a:t>
            </a:r>
            <a:endParaRPr lang="en-JP" sz="1400" dirty="0">
              <a:solidFill>
                <a:schemeClr val="tx2">
                  <a:lumMod val="25000"/>
                </a:schemeClr>
              </a:solidFill>
            </a:endParaRPr>
          </a:p>
          <a:p>
            <a:pPr marL="38100" indent="0">
              <a:buNone/>
            </a:pPr>
            <a:r>
              <a:rPr lang="en-JP" sz="2000" dirty="0">
                <a:solidFill>
                  <a:schemeClr val="tx2">
                    <a:lumMod val="25000"/>
                  </a:schemeClr>
                </a:solidFill>
              </a:rPr>
              <a:t>		計算時間</a:t>
            </a:r>
            <a:r>
              <a:rPr lang="en-US" sz="2000" dirty="0">
                <a:solidFill>
                  <a:schemeClr val="tx2">
                    <a:lumMod val="25000"/>
                  </a:schemeClr>
                </a:solidFill>
              </a:rPr>
              <a:t>：</a:t>
            </a:r>
            <a:r>
              <a:rPr lang="en-JP" sz="2000" dirty="0">
                <a:solidFill>
                  <a:schemeClr val="tx2">
                    <a:lumMod val="25000"/>
                  </a:schemeClr>
                </a:solidFill>
              </a:rPr>
              <a:t>平均-46.1%，最大-98.6%</a:t>
            </a:r>
          </a:p>
          <a:p>
            <a:pPr marL="38100" indent="0">
              <a:buNone/>
            </a:pPr>
            <a:r>
              <a:rPr lang="en-JP" sz="2000" dirty="0">
                <a:solidFill>
                  <a:schemeClr val="tx2">
                    <a:lumMod val="25000"/>
                  </a:schemeClr>
                </a:solidFill>
              </a:rPr>
              <a:t>Warehouse 	主記憶量</a:t>
            </a:r>
            <a:r>
              <a:rPr lang="en-US" sz="2000" dirty="0">
                <a:solidFill>
                  <a:schemeClr val="tx2">
                    <a:lumMod val="25000"/>
                  </a:schemeClr>
                </a:solidFill>
              </a:rPr>
              <a:t>：</a:t>
            </a:r>
            <a:r>
              <a:rPr lang="en-JP" sz="2000" dirty="0">
                <a:solidFill>
                  <a:schemeClr val="tx2">
                    <a:lumMod val="25000"/>
                  </a:schemeClr>
                </a:solidFill>
              </a:rPr>
              <a:t>平均-88.0%，最大-98.4%</a:t>
            </a:r>
            <a:endParaRPr lang="en-JP" sz="1400" dirty="0">
              <a:solidFill>
                <a:schemeClr val="tx2">
                  <a:lumMod val="25000"/>
                </a:schemeClr>
              </a:solidFill>
            </a:endParaRPr>
          </a:p>
          <a:p>
            <a:pPr marL="38100" indent="0">
              <a:buNone/>
            </a:pPr>
            <a:r>
              <a:rPr lang="en-JP" sz="2000" dirty="0">
                <a:solidFill>
                  <a:schemeClr val="tx2">
                    <a:lumMod val="25000"/>
                  </a:schemeClr>
                </a:solidFill>
              </a:rPr>
              <a:t>		計算時間</a:t>
            </a:r>
            <a:r>
              <a:rPr lang="en-US" sz="2000" dirty="0">
                <a:solidFill>
                  <a:schemeClr val="tx2">
                    <a:lumMod val="25000"/>
                  </a:schemeClr>
                </a:solidFill>
              </a:rPr>
              <a:t>：</a:t>
            </a:r>
            <a:r>
              <a:rPr lang="en-JP" sz="2000" dirty="0">
                <a:solidFill>
                  <a:schemeClr val="tx2">
                    <a:lumMod val="25000"/>
                  </a:schemeClr>
                </a:solidFill>
              </a:rPr>
              <a:t>平均-63.1%，最大-98.3%</a:t>
            </a: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i="0" dirty="0">
                <a:solidFill>
                  <a:schemeClr val="tx2">
                    <a:lumMod val="25000"/>
                  </a:schemeClr>
                </a:solidFill>
                <a:effectLst/>
                <a:latin typeface="Lato" panose="020F0502020204030203" pitchFamily="34" charset="0"/>
                <a:cs typeface="Lato" panose="020F0502020204030203" pitchFamily="34" charset="0"/>
              </a:rPr>
              <a:t>傾向</a:t>
            </a:r>
            <a:r>
              <a:rPr lang="ja-JP" altLang="en-US" sz="2400" b="0" i="0" dirty="0">
                <a:solidFill>
                  <a:schemeClr val="tx2">
                    <a:lumMod val="25000"/>
                  </a:schemeClr>
                </a:solidFill>
                <a:effectLst/>
                <a:latin typeface="Lato" panose="020F0502020204030203" pitchFamily="34" charset="0"/>
                <a:cs typeface="Lato" panose="020F0502020204030203" pitchFamily="34" charset="0"/>
              </a:rPr>
              <a:t>：与えられる環境モデル数や環境モデルサイズが</a:t>
            </a:r>
            <a:br>
              <a:rPr lang="en-US" altLang="ja-JP" sz="2400" b="0" i="0" dirty="0">
                <a:solidFill>
                  <a:schemeClr val="tx2">
                    <a:lumMod val="25000"/>
                  </a:schemeClr>
                </a:solidFill>
                <a:effectLst/>
                <a:latin typeface="Lato" panose="020F0502020204030203" pitchFamily="34" charset="0"/>
                <a:cs typeface="Lato" panose="020F0502020204030203" pitchFamily="34" charset="0"/>
              </a:rPr>
            </a:br>
            <a:r>
              <a:rPr lang="ja-JP" altLang="en-US" sz="2400" b="0" i="0" dirty="0">
                <a:solidFill>
                  <a:schemeClr val="tx2">
                    <a:lumMod val="25000"/>
                  </a:schemeClr>
                </a:solidFill>
                <a:effectLst/>
                <a:latin typeface="Lato" panose="020F0502020204030203" pitchFamily="34" charset="0"/>
                <a:cs typeface="Lato" panose="020F0502020204030203" pitchFamily="34" charset="0"/>
              </a:rPr>
              <a:t>　　　大きくなるほど削減効果は大きくなる</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（制御器の段階構築）</a:t>
            </a:r>
            <a:endPar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Tree>
    <p:extLst>
      <p:ext uri="{BB962C8B-B14F-4D97-AF65-F5344CB8AC3E}">
        <p14:creationId xmlns:p14="http://schemas.microsoft.com/office/powerpoint/2010/main" val="29583253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77</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得られたオーバヘッド削減効果が，</a:t>
            </a:r>
            <a:r>
              <a:rPr lang="ja-JP" altLang="en-US" sz="2400" b="1" u="sng">
                <a:solidFill>
                  <a:srgbClr val="FF0000"/>
                </a:solidFill>
                <a:latin typeface="Lato" panose="020F0502020204030203" pitchFamily="34" charset="0"/>
                <a:cs typeface="Lato" panose="020F0502020204030203" pitchFamily="34" charset="0"/>
              </a:rPr>
              <a:t>実際の仕様策定においてどのような価値をもたらす</a:t>
            </a:r>
            <a:r>
              <a:rPr lang="ja-JP" altLang="en-US" sz="2400">
                <a:solidFill>
                  <a:schemeClr val="tx2">
                    <a:lumMod val="25000"/>
                  </a:schemeClr>
                </a:solidFill>
                <a:latin typeface="Lato" panose="020F0502020204030203" pitchFamily="34" charset="0"/>
                <a:cs typeface="Lato" panose="020F0502020204030203" pitchFamily="34" charset="0"/>
              </a:rPr>
              <a:t>のか検証する</a:t>
            </a: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想定される価値：適用</a:t>
            </a:r>
            <a:r>
              <a:rPr lang="ja-JP" altLang="en-JP" sz="2400">
                <a:solidFill>
                  <a:schemeClr val="tx2">
                    <a:lumMod val="25000"/>
                  </a:schemeClr>
                </a:solidFill>
                <a:latin typeface="Lato" panose="020F0502020204030203" pitchFamily="34" charset="0"/>
                <a:cs typeface="Lato" panose="020F0502020204030203" pitchFamily="34" charset="0"/>
              </a:rPr>
              <a:t>できる</a:t>
            </a:r>
            <a:r>
              <a:rPr lang="ja-JP" altLang="en-US" sz="2400">
                <a:solidFill>
                  <a:schemeClr val="tx2">
                    <a:lumMod val="25000"/>
                  </a:schemeClr>
                </a:solidFill>
                <a:latin typeface="Lato" panose="020F0502020204030203" pitchFamily="34" charset="0"/>
                <a:cs typeface="Lato" panose="020F0502020204030203" pitchFamily="34" charset="0"/>
              </a:rPr>
              <a:t>システム規模の変化</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dirty="0">
                <a:solidFill>
                  <a:schemeClr val="tx2">
                    <a:lumMod val="25000"/>
                  </a:schemeClr>
                </a:solidFill>
                <a:latin typeface="Lato" panose="020F0502020204030203" pitchFamily="34" charset="0"/>
                <a:cs typeface="Lato" panose="020F0502020204030203" pitchFamily="34" charset="0"/>
              </a:rPr>
              <a:t>　</a:t>
            </a:r>
            <a:r>
              <a:rPr lang="en-JP" altLang="ja-JP" sz="2400" dirty="0">
                <a:solidFill>
                  <a:schemeClr val="tx2">
                    <a:lumMod val="25000"/>
                  </a:schemeClr>
                </a:solidFill>
                <a:latin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cs typeface="Lato" panose="020F0502020204030203" pitchFamily="34" charset="0"/>
              </a:rPr>
              <a:t>大中小の規模のシナリオを通して検証</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実例題への適用</a:t>
            </a:r>
            <a:endPar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ectangle 1">
            <a:extLst>
              <a:ext uri="{FF2B5EF4-FFF2-40B4-BE49-F238E27FC236}">
                <a16:creationId xmlns:a16="http://schemas.microsoft.com/office/drawing/2014/main" id="{85D6C10A-B1AD-8D6F-F465-61971F024FDD}"/>
              </a:ext>
            </a:extLst>
          </p:cNvPr>
          <p:cNvSpPr/>
          <p:nvPr/>
        </p:nvSpPr>
        <p:spPr>
          <a:xfrm>
            <a:off x="1035875" y="3200400"/>
            <a:ext cx="7631045" cy="3359426"/>
          </a:xfrm>
          <a:prstGeom prst="rect">
            <a:avLst/>
          </a:prstGeom>
          <a:solidFill>
            <a:schemeClr val="bg1"/>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2">
                  <a:lumMod val="25000"/>
                </a:schemeClr>
              </a:buClr>
            </a:pPr>
            <a:r>
              <a:rPr lang="ja-JP" altLang="en-US" sz="2400" u="sng"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ベンチマークテストの評価</a:t>
            </a:r>
          </a:p>
          <a:p>
            <a:pPr>
              <a:buClr>
                <a:schemeClr val="tx2">
                  <a:lumMod val="25000"/>
                </a:schemeClr>
              </a:buClr>
            </a:pPr>
            <a:endParaRPr lang="ja-JP" altLang="en-US"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42900" indent="-342900">
              <a:buClr>
                <a:schemeClr val="tx2">
                  <a:lumMod val="25000"/>
                </a:schemeClr>
              </a:buClr>
              <a:buFont typeface="Wingdings" pitchFamily="2" charset="2"/>
              <a:buChar char="v"/>
            </a:pPr>
            <a:r>
              <a:rPr lang="ja-JP" altLang="en-US"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ゲーム空間の一括構築</a:t>
            </a:r>
            <a:endParaRPr lang="en-US" altLang="ja-JP"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a:buClr>
                <a:schemeClr val="tx2">
                  <a:lumMod val="25000"/>
                </a:schemeClr>
              </a:buClr>
            </a:pP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&gt; </a:t>
            </a: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平均</a:t>
            </a:r>
            <a:r>
              <a:rPr lang="en-US" altLang="ja-JP"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-33.4</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，最大</a:t>
            </a:r>
            <a:r>
              <a:rPr lang="en-US" altLang="ja-JP"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-99.9</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の主記憶量削減</a:t>
            </a:r>
          </a:p>
          <a:p>
            <a:pPr>
              <a:buClr>
                <a:schemeClr val="tx2">
                  <a:lumMod val="25000"/>
                </a:schemeClr>
              </a:buClr>
            </a:pPr>
            <a:endParaRPr lang="en-US" altLang="ja-JP" sz="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42900" indent="-342900">
              <a:buClr>
                <a:schemeClr val="tx2">
                  <a:lumMod val="25000"/>
                </a:schemeClr>
              </a:buClr>
              <a:buFont typeface="Wingdings" pitchFamily="2" charset="2"/>
              <a:buChar char="v"/>
            </a:pPr>
            <a:r>
              <a:rPr lang="ja-JP" altLang="en-US"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制御器の段階構築</a:t>
            </a:r>
            <a:endParaRPr lang="en-US" altLang="ja-JP"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a:buClr>
                <a:schemeClr val="tx2">
                  <a:lumMod val="25000"/>
                </a:schemeClr>
              </a:buClr>
            </a:pP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&gt; </a:t>
            </a: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平均</a:t>
            </a:r>
            <a:r>
              <a:rPr lang="en-US" altLang="ja-JP"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-80.1</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，最大</a:t>
            </a:r>
            <a:r>
              <a:rPr lang="en-US" altLang="ja-JP"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-98.4</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の主記憶量削減</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a:buClr>
                <a:schemeClr val="tx2">
                  <a:lumMod val="25000"/>
                </a:schemeClr>
              </a:buClr>
            </a:pPr>
            <a:endParaRPr lang="ja-JP" altLang="en-US" sz="10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a:buClr>
                <a:schemeClr val="tx2">
                  <a:lumMod val="25000"/>
                </a:schemeClr>
              </a:buClr>
            </a:pP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→離散制御器合成においてオーバヘッド削減効果が</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あることがわかった</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87790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chemeClr val="tx2">
              <a:lumMod val="50000"/>
            </a:schemeClr>
          </a:solidFill>
          <a:effectLst>
            <a:outerShdw blurRad="63500" sx="102000" sy="102000" algn="ctr" rotWithShape="0">
              <a:prstClr val="black">
                <a:alpha val="40000"/>
              </a:prstClr>
            </a:outerShdw>
          </a:effectLst>
        </p:spPr>
        <p:txBody>
          <a:bodyPr anchor="ctr"/>
          <a:lstStyle/>
          <a:p>
            <a:pPr algn="ctr"/>
            <a:r>
              <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rPr>
              <a:t>スマートシティ実例題への適用</a:t>
            </a:r>
          </a:p>
        </p:txBody>
      </p:sp>
    </p:spTree>
    <p:extLst>
      <p:ext uri="{BB962C8B-B14F-4D97-AF65-F5344CB8AC3E}">
        <p14:creationId xmlns:p14="http://schemas.microsoft.com/office/powerpoint/2010/main" val="34583610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79</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74637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実用にあたってどれだけ有効であるか確認</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スマートシティ実例題での実験</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DBA44764-F350-9FCC-077F-1BF8D4FCB173}"/>
              </a:ext>
            </a:extLst>
          </p:cNvPr>
          <p:cNvSpPr/>
          <p:nvPr/>
        </p:nvSpPr>
        <p:spPr>
          <a:xfrm>
            <a:off x="558798" y="2067002"/>
            <a:ext cx="8147880" cy="1709868"/>
          </a:xfrm>
          <a:prstGeom prst="roundRect">
            <a:avLst>
              <a:gd name="adj" fmla="val 12076"/>
            </a:avLst>
          </a:prstGeom>
          <a:solidFill>
            <a:schemeClr val="bg1"/>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100" indent="0" algn="ctr">
              <a:buClr>
                <a:schemeClr val="tx2">
                  <a:lumMod val="25000"/>
                </a:schemeClr>
              </a:buClr>
              <a:buNone/>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バス内カメラ映像の公開管理システム</a:t>
            </a:r>
            <a:r>
              <a:rPr lang="en-US" altLang="ja-JP" sz="20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・神奈川県藤沢市での運用</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・神奈川中央交通</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株</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におけるバス内カメラ映像の利用</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45D2423A-3492-6DF3-82A1-24C0F8BA07D5}"/>
              </a:ext>
            </a:extLst>
          </p:cNvPr>
          <p:cNvSpPr txBox="1"/>
          <p:nvPr/>
        </p:nvSpPr>
        <p:spPr>
          <a:xfrm>
            <a:off x="874643" y="1848679"/>
            <a:ext cx="2236510" cy="400110"/>
          </a:xfrm>
          <a:prstGeom prst="rect">
            <a:avLst/>
          </a:prstGeom>
          <a:solidFill>
            <a:schemeClr val="bg1"/>
          </a:solidFill>
          <a:ln w="25400">
            <a:noFill/>
          </a:ln>
        </p:spPr>
        <p:txBody>
          <a:bodyPr wrap="none" rtlCol="0">
            <a:spAutoFit/>
          </a:bodyPr>
          <a:lstStyle/>
          <a:p>
            <a:r>
              <a:rPr lang="en-JP" sz="2000" dirty="0"/>
              <a:t>実験対象システム</a:t>
            </a:r>
          </a:p>
        </p:txBody>
      </p:sp>
      <p:pic>
        <p:nvPicPr>
          <p:cNvPr id="1030" name="Picture 6" descr="バスの乗り方について | 路線バス | バス情報 | 利用者の皆さまへ | 神奈川中央交通">
            <a:extLst>
              <a:ext uri="{FF2B5EF4-FFF2-40B4-BE49-F238E27FC236}">
                <a16:creationId xmlns:a16="http://schemas.microsoft.com/office/drawing/2014/main" id="{65F79FF8-4D04-3B15-0873-FFC2C0FF3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798" y="4103053"/>
            <a:ext cx="3201105" cy="2400828"/>
          </a:xfrm>
          <a:prstGeom prst="rect">
            <a:avLst/>
          </a:prstGeom>
          <a:noFill/>
          <a:effectLst>
            <a:softEdge rad="181226"/>
          </a:effectLst>
          <a:extLst>
            <a:ext uri="{909E8E84-426E-40DD-AFC4-6F175D3DCCD1}">
              <a14:hiddenFill xmlns:a14="http://schemas.microsoft.com/office/drawing/2010/main">
                <a:solidFill>
                  <a:srgbClr val="FFFFFF"/>
                </a:solidFill>
              </a14:hiddenFill>
            </a:ext>
          </a:extLst>
        </p:spPr>
      </p:pic>
      <p:sp>
        <p:nvSpPr>
          <p:cNvPr id="10" name="Rectangular Callout 9">
            <a:extLst>
              <a:ext uri="{FF2B5EF4-FFF2-40B4-BE49-F238E27FC236}">
                <a16:creationId xmlns:a16="http://schemas.microsoft.com/office/drawing/2014/main" id="{D388F8BE-691E-AFF7-084D-EFB9D951A019}"/>
              </a:ext>
            </a:extLst>
          </p:cNvPr>
          <p:cNvSpPr/>
          <p:nvPr/>
        </p:nvSpPr>
        <p:spPr>
          <a:xfrm>
            <a:off x="4264907" y="3940173"/>
            <a:ext cx="4358647" cy="2455371"/>
          </a:xfrm>
          <a:prstGeom prst="wedgeRectCallout">
            <a:avLst>
              <a:gd name="adj1" fmla="val -78170"/>
              <a:gd name="adj2" fmla="val 2674"/>
            </a:avLst>
          </a:prstGeom>
          <a:solidFill>
            <a:schemeClr val="bg1"/>
          </a:solidFill>
          <a:ln w="4445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7" name="Picture 2" descr="ソニー、電車・バスなどの車両内を監視できるネットワークカメラを発売 | マイナビニュース">
            <a:extLst>
              <a:ext uri="{FF2B5EF4-FFF2-40B4-BE49-F238E27FC236}">
                <a16:creationId xmlns:a16="http://schemas.microsoft.com/office/drawing/2014/main" id="{CEAB628A-B9D7-FFC6-9A9D-E4D65FF61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907" y="3940173"/>
            <a:ext cx="4358647" cy="2455371"/>
          </a:xfrm>
          <a:prstGeom prst="rect">
            <a:avLst/>
          </a:prstGeom>
          <a:noFill/>
          <a:effectLst>
            <a:outerShdw blurRad="63500" sx="102000" sy="102000" algn="ctr" rotWithShape="0">
              <a:prstClr val="black">
                <a:alpha val="40000"/>
              </a:prstClr>
            </a:outerShdw>
            <a:softEdge rad="78154"/>
          </a:effectLst>
          <a:extLst>
            <a:ext uri="{909E8E84-426E-40DD-AFC4-6F175D3DCCD1}">
              <a14:hiddenFill xmlns:a14="http://schemas.microsoft.com/office/drawing/2010/main">
                <a:solidFill>
                  <a:srgbClr val="FFFFFF"/>
                </a:solidFill>
              </a14:hiddenFill>
            </a:ext>
          </a:extLst>
        </p:spPr>
      </p:pic>
      <p:pic>
        <p:nvPicPr>
          <p:cNvPr id="11" name="Graphic 10" descr="Security camera with solid fill">
            <a:extLst>
              <a:ext uri="{FF2B5EF4-FFF2-40B4-BE49-F238E27FC236}">
                <a16:creationId xmlns:a16="http://schemas.microsoft.com/office/drawing/2014/main" id="{FE876AF8-C628-D257-69DF-B889B8F1E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8525" y="3970795"/>
            <a:ext cx="655783" cy="655783"/>
          </a:xfrm>
          <a:prstGeom prst="rect">
            <a:avLst/>
          </a:prstGeom>
        </p:spPr>
      </p:pic>
      <p:sp>
        <p:nvSpPr>
          <p:cNvPr id="12" name="TextBox 11">
            <a:extLst>
              <a:ext uri="{FF2B5EF4-FFF2-40B4-BE49-F238E27FC236}">
                <a16:creationId xmlns:a16="http://schemas.microsoft.com/office/drawing/2014/main" id="{9254747E-9FC7-62F0-EB32-A9714C333BD3}"/>
              </a:ext>
            </a:extLst>
          </p:cNvPr>
          <p:cNvSpPr txBox="1"/>
          <p:nvPr/>
        </p:nvSpPr>
        <p:spPr>
          <a:xfrm>
            <a:off x="5187926" y="4062286"/>
            <a:ext cx="2518638" cy="307777"/>
          </a:xfrm>
          <a:prstGeom prst="rect">
            <a:avLst/>
          </a:prstGeom>
          <a:solidFill>
            <a:schemeClr val="lt1"/>
          </a:solidFill>
          <a:effectLst>
            <a:softEdge rad="36548"/>
          </a:effectLst>
        </p:spPr>
        <p:txBody>
          <a:bodyPr wrap="none" rtlCol="0">
            <a:spAutoFit/>
          </a:bodyPr>
          <a:lstStyle/>
          <a:p>
            <a:r>
              <a:rPr lang="en-JP" dirty="0"/>
              <a:t>バス内監視カメラ映像の利用</a:t>
            </a:r>
          </a:p>
        </p:txBody>
      </p:sp>
      <p:sp>
        <p:nvSpPr>
          <p:cNvPr id="8" name="TextBox 7">
            <a:extLst>
              <a:ext uri="{FF2B5EF4-FFF2-40B4-BE49-F238E27FC236}">
                <a16:creationId xmlns:a16="http://schemas.microsoft.com/office/drawing/2014/main" id="{96350DDD-B15D-EA0D-EC34-FB2792DB77C2}"/>
              </a:ext>
            </a:extLst>
          </p:cNvPr>
          <p:cNvSpPr txBox="1"/>
          <p:nvPr/>
        </p:nvSpPr>
        <p:spPr>
          <a:xfrm>
            <a:off x="91918" y="6464083"/>
            <a:ext cx="8960163" cy="400110"/>
          </a:xfrm>
          <a:prstGeom prst="rect">
            <a:avLst/>
          </a:prstGeom>
          <a:noFill/>
        </p:spPr>
        <p:txBody>
          <a:bodyPr wrap="square" rtlCol="0">
            <a:spAutoFit/>
          </a:bodyPr>
          <a:lstStyle/>
          <a:p>
            <a:r>
              <a:rPr lang="en-US" sz="10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[1] A Development Method for Safety Node-RED Systems using Discrete Controller Synthesis</a:t>
            </a:r>
            <a:r>
              <a:rPr lang="en-US" sz="10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 </a:t>
            </a:r>
            <a:r>
              <a:rPr lang="en-US" sz="1000" u="sng"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Takuto</a:t>
            </a:r>
            <a:r>
              <a:rPr lang="en-US" sz="1000" u="sng"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Yamauchi,</a:t>
            </a:r>
            <a:r>
              <a:rPr lang="en-US" sz="1000" u="sng"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 et. al., </a:t>
            </a:r>
            <a:r>
              <a:rPr lang="en-US" sz="10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The 14th IEEE International Conference on Internet of Things, pp. 130-137 2021.12</a:t>
            </a:r>
            <a:endParaRPr lang="en-JP" sz="1000" dirty="0"/>
          </a:p>
        </p:txBody>
      </p:sp>
    </p:spTree>
    <p:extLst>
      <p:ext uri="{BB962C8B-B14F-4D97-AF65-F5344CB8AC3E}">
        <p14:creationId xmlns:p14="http://schemas.microsoft.com/office/powerpoint/2010/main" val="3676341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 </a:t>
            </a:r>
            <a:r>
              <a:rPr lang="en-US" altLang="ja-JP"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DCS</a:t>
            </a:r>
            <a:r>
              <a:rPr lang="ja-JP" altLang="en-US" sz="28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a:t>
            </a:r>
            <a:r>
              <a:rPr lang="en-US" altLang="ja-JP"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Discrete Controller Synthesis )</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202522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Courier New" panose="02070309020205020404" pitchFamily="49" charset="0"/>
              </a:rPr>
              <a:t>環境モデルと監視モデル</a:t>
            </a:r>
            <a:r>
              <a:rPr lang="ja-JP" altLang="en-US" sz="2400">
                <a:solidFill>
                  <a:schemeClr val="tx2">
                    <a:lumMod val="25000"/>
                  </a:schemeClr>
                </a:solidFill>
                <a:latin typeface="Courier New" panose="02070309020205020404" pitchFamily="49" charset="0"/>
              </a:rPr>
              <a:t>を</a:t>
            </a:r>
            <a:r>
              <a:rPr lang="ja-JP" altLang="en-US" sz="2400" b="0" i="0">
                <a:solidFill>
                  <a:schemeClr val="tx2">
                    <a:lumMod val="25000"/>
                  </a:schemeClr>
                </a:solidFill>
                <a:effectLst/>
                <a:latin typeface="Courier New" panose="02070309020205020404" pitchFamily="49" charset="0"/>
              </a:rPr>
              <a:t>与えることで，</a:t>
            </a:r>
            <a:br>
              <a:rPr lang="en-US" altLang="ja-JP" sz="2400" dirty="0">
                <a:solidFill>
                  <a:schemeClr val="tx2">
                    <a:lumMod val="25000"/>
                  </a:schemeClr>
                </a:solidFill>
                <a:latin typeface="Courier New" panose="02070309020205020404" pitchFamily="49" charset="0"/>
              </a:rPr>
            </a:br>
            <a:r>
              <a:rPr lang="ja-JP" altLang="en-US" sz="2400" b="0" i="0">
                <a:solidFill>
                  <a:schemeClr val="tx2">
                    <a:lumMod val="25000"/>
                  </a:schemeClr>
                </a:solidFill>
                <a:effectLst/>
                <a:latin typeface="Courier New" panose="02070309020205020404" pitchFamily="49" charset="0"/>
              </a:rPr>
              <a:t>環境下で安全性が保証された</a:t>
            </a:r>
            <a:r>
              <a:rPr lang="ja-JP" altLang="en-US" sz="2400" b="0" i="0" u="sng">
                <a:solidFill>
                  <a:srgbClr val="F20153"/>
                </a:solidFill>
                <a:effectLst/>
                <a:latin typeface="Courier New" panose="02070309020205020404" pitchFamily="49" charset="0"/>
              </a:rPr>
              <a:t>制御器を自動で合成</a:t>
            </a:r>
            <a:r>
              <a:rPr lang="ja-JP" altLang="en-US" sz="2400" b="0" i="0">
                <a:solidFill>
                  <a:schemeClr val="tx2">
                    <a:lumMod val="25000"/>
                  </a:schemeClr>
                </a:solidFill>
                <a:effectLst/>
                <a:latin typeface="Courier New" panose="02070309020205020404" pitchFamily="49" charset="0"/>
              </a:rPr>
              <a:t>する．</a:t>
            </a:r>
            <a:br>
              <a:rPr lang="en-US" altLang="ja-JP" sz="2000" dirty="0">
                <a:solidFill>
                  <a:schemeClr val="tx2">
                    <a:lumMod val="25000"/>
                  </a:schemeClr>
                </a:solidFill>
                <a:latin typeface="Courier New" panose="02070309020205020404" pitchFamily="49" charset="0"/>
              </a:rPr>
            </a:br>
            <a:r>
              <a:rPr lang="ja-JP" altLang="en-US" sz="200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環境モデル：システムの動作環境をモデル化した</a:t>
            </a:r>
            <a: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LTS</a:t>
            </a:r>
            <a:b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br>
            <a:r>
              <a:rPr lang="ja-JP" altLang="en-US" sz="200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監視モデル：システムにおいて保証したい安全性をモデル化した</a:t>
            </a:r>
            <a: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LTS</a:t>
            </a:r>
            <a:b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br>
            <a:r>
              <a:rPr lang="ja-JP" altLang="en-US" sz="200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制御器：安全性の充足が保証された動作仕様（</a:t>
            </a:r>
            <a: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LTS</a:t>
            </a:r>
            <a:r>
              <a:rPr lang="ja-JP" altLang="en-US" sz="200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a:t>
            </a:r>
            <a:endPar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3516FD-8289-1F84-4B10-EE3E37EA8C54}"/>
              </a:ext>
            </a:extLst>
          </p:cNvPr>
          <p:cNvSpPr/>
          <p:nvPr/>
        </p:nvSpPr>
        <p:spPr>
          <a:xfrm>
            <a:off x="213326" y="3882191"/>
            <a:ext cx="914400"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100" dirty="0">
                <a:solidFill>
                  <a:srgbClr val="000000"/>
                </a:solidFill>
              </a:rPr>
              <a:t>環境</a:t>
            </a:r>
          </a:p>
        </p:txBody>
      </p:sp>
      <p:sp>
        <p:nvSpPr>
          <p:cNvPr id="3" name="Rectangle 2">
            <a:extLst>
              <a:ext uri="{FF2B5EF4-FFF2-40B4-BE49-F238E27FC236}">
                <a16:creationId xmlns:a16="http://schemas.microsoft.com/office/drawing/2014/main" id="{A21F18BA-EF92-930C-09D6-F0ED0C42EEA4}"/>
              </a:ext>
            </a:extLst>
          </p:cNvPr>
          <p:cNvSpPr/>
          <p:nvPr/>
        </p:nvSpPr>
        <p:spPr>
          <a:xfrm>
            <a:off x="213326" y="5073027"/>
            <a:ext cx="914400"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100" dirty="0">
                <a:solidFill>
                  <a:srgbClr val="000000"/>
                </a:solidFill>
              </a:rPr>
              <a:t>安全性</a:t>
            </a:r>
          </a:p>
        </p:txBody>
      </p:sp>
      <p:sp>
        <p:nvSpPr>
          <p:cNvPr id="9" name="Rectangle 8">
            <a:extLst>
              <a:ext uri="{FF2B5EF4-FFF2-40B4-BE49-F238E27FC236}">
                <a16:creationId xmlns:a16="http://schemas.microsoft.com/office/drawing/2014/main" id="{C5252E00-51C4-1CFC-D646-9B3D5DB33AE4}"/>
              </a:ext>
            </a:extLst>
          </p:cNvPr>
          <p:cNvSpPr/>
          <p:nvPr/>
        </p:nvSpPr>
        <p:spPr>
          <a:xfrm>
            <a:off x="2360568" y="5216537"/>
            <a:ext cx="1268338" cy="627129"/>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監視モデル(LTS)</a:t>
            </a:r>
          </a:p>
        </p:txBody>
      </p:sp>
      <p:sp>
        <p:nvSpPr>
          <p:cNvPr id="10" name="Chevron 9">
            <a:extLst>
              <a:ext uri="{FF2B5EF4-FFF2-40B4-BE49-F238E27FC236}">
                <a16:creationId xmlns:a16="http://schemas.microsoft.com/office/drawing/2014/main" id="{5C71FDF4-A96D-9FF2-D1F2-2436FF62D079}"/>
              </a:ext>
            </a:extLst>
          </p:cNvPr>
          <p:cNvSpPr/>
          <p:nvPr/>
        </p:nvSpPr>
        <p:spPr>
          <a:xfrm>
            <a:off x="1250630" y="4115825"/>
            <a:ext cx="952541"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環境の</a:t>
            </a:r>
            <a:br>
              <a:rPr lang="en-JP" sz="1050" dirty="0">
                <a:solidFill>
                  <a:schemeClr val="tx1"/>
                </a:solidFill>
              </a:rPr>
            </a:br>
            <a:r>
              <a:rPr lang="en-JP" sz="1050" dirty="0">
                <a:solidFill>
                  <a:schemeClr val="tx1"/>
                </a:solidFill>
              </a:rPr>
              <a:t>モデル化</a:t>
            </a:r>
          </a:p>
        </p:txBody>
      </p:sp>
      <p:sp>
        <p:nvSpPr>
          <p:cNvPr id="11" name="Chevron 10">
            <a:extLst>
              <a:ext uri="{FF2B5EF4-FFF2-40B4-BE49-F238E27FC236}">
                <a16:creationId xmlns:a16="http://schemas.microsoft.com/office/drawing/2014/main" id="{BF0D0FC0-EA5A-6DB0-D46D-ED026CE0A646}"/>
              </a:ext>
            </a:extLst>
          </p:cNvPr>
          <p:cNvSpPr/>
          <p:nvPr/>
        </p:nvSpPr>
        <p:spPr>
          <a:xfrm>
            <a:off x="1250630" y="5307336"/>
            <a:ext cx="952542"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安全性の</a:t>
            </a:r>
            <a:br>
              <a:rPr lang="en-JP" sz="1050" dirty="0">
                <a:solidFill>
                  <a:schemeClr val="tx1"/>
                </a:solidFill>
              </a:rPr>
            </a:br>
            <a:r>
              <a:rPr lang="en-JP" sz="1050" dirty="0">
                <a:solidFill>
                  <a:schemeClr val="tx1"/>
                </a:solidFill>
              </a:rPr>
              <a:t>モデル化</a:t>
            </a:r>
          </a:p>
        </p:txBody>
      </p:sp>
      <p:sp>
        <p:nvSpPr>
          <p:cNvPr id="12" name="Chevron 11">
            <a:extLst>
              <a:ext uri="{FF2B5EF4-FFF2-40B4-BE49-F238E27FC236}">
                <a16:creationId xmlns:a16="http://schemas.microsoft.com/office/drawing/2014/main" id="{12C74D59-448B-11BC-9B75-150650049850}"/>
              </a:ext>
            </a:extLst>
          </p:cNvPr>
          <p:cNvSpPr/>
          <p:nvPr/>
        </p:nvSpPr>
        <p:spPr>
          <a:xfrm>
            <a:off x="5111294" y="4610362"/>
            <a:ext cx="1528791" cy="580567"/>
          </a:xfrm>
          <a:prstGeom prst="chevron">
            <a:avLst>
              <a:gd name="adj" fmla="val 2415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bg1"/>
                </a:solidFill>
              </a:rPr>
              <a:t>離散</a:t>
            </a:r>
          </a:p>
          <a:p>
            <a:pPr algn="ctr"/>
            <a:r>
              <a:rPr lang="en-JP" dirty="0">
                <a:solidFill>
                  <a:schemeClr val="bg1"/>
                </a:solidFill>
              </a:rPr>
              <a:t>制御器合成</a:t>
            </a:r>
          </a:p>
        </p:txBody>
      </p:sp>
      <p:sp>
        <p:nvSpPr>
          <p:cNvPr id="13" name="Rectangle 12">
            <a:extLst>
              <a:ext uri="{FF2B5EF4-FFF2-40B4-BE49-F238E27FC236}">
                <a16:creationId xmlns:a16="http://schemas.microsoft.com/office/drawing/2014/main" id="{CA09095C-6F2E-C0CF-4977-A8BE889A912A}"/>
              </a:ext>
            </a:extLst>
          </p:cNvPr>
          <p:cNvSpPr/>
          <p:nvPr/>
        </p:nvSpPr>
        <p:spPr>
          <a:xfrm>
            <a:off x="6982875" y="4443445"/>
            <a:ext cx="1816274"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制御器（LTS）</a:t>
            </a:r>
          </a:p>
        </p:txBody>
      </p:sp>
      <p:cxnSp>
        <p:nvCxnSpPr>
          <p:cNvPr id="14" name="Straight Arrow Connector 13">
            <a:extLst>
              <a:ext uri="{FF2B5EF4-FFF2-40B4-BE49-F238E27FC236}">
                <a16:creationId xmlns:a16="http://schemas.microsoft.com/office/drawing/2014/main" id="{1EB7C555-791E-4B7A-4CC9-B0A05381F131}"/>
              </a:ext>
            </a:extLst>
          </p:cNvPr>
          <p:cNvCxnSpPr>
            <a:cxnSpLocks/>
            <a:stCxn id="2" idx="3"/>
            <a:endCxn id="10" idx="1"/>
          </p:cNvCxnSpPr>
          <p:nvPr/>
        </p:nvCxnSpPr>
        <p:spPr>
          <a:xfrm>
            <a:off x="1127726" y="4339391"/>
            <a:ext cx="232137" cy="2551"/>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BB37E1-A0A2-0515-B3CD-46BADFCCE20C}"/>
              </a:ext>
            </a:extLst>
          </p:cNvPr>
          <p:cNvCxnSpPr>
            <a:cxnSpLocks/>
            <a:stCxn id="3" idx="3"/>
            <a:endCxn id="11" idx="1"/>
          </p:cNvCxnSpPr>
          <p:nvPr/>
        </p:nvCxnSpPr>
        <p:spPr>
          <a:xfrm>
            <a:off x="1127726" y="5530227"/>
            <a:ext cx="232137" cy="3226"/>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39D547-BC5F-7E82-721A-9B4C8627065F}"/>
              </a:ext>
            </a:extLst>
          </p:cNvPr>
          <p:cNvCxnSpPr>
            <a:cxnSpLocks/>
            <a:stCxn id="10" idx="3"/>
            <a:endCxn id="39" idx="1"/>
          </p:cNvCxnSpPr>
          <p:nvPr/>
        </p:nvCxnSpPr>
        <p:spPr>
          <a:xfrm>
            <a:off x="2203171" y="4341942"/>
            <a:ext cx="157397" cy="4719"/>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6A76EF2-7924-9FA8-49F7-4B2F3AF13A8F}"/>
              </a:ext>
            </a:extLst>
          </p:cNvPr>
          <p:cNvCxnSpPr>
            <a:cxnSpLocks/>
            <a:stCxn id="11" idx="3"/>
            <a:endCxn id="9" idx="1"/>
          </p:cNvCxnSpPr>
          <p:nvPr/>
        </p:nvCxnSpPr>
        <p:spPr>
          <a:xfrm flipV="1">
            <a:off x="2203172" y="5530102"/>
            <a:ext cx="157396" cy="3351"/>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7BAF3CEE-03E4-207A-E36D-7B03471A394D}"/>
              </a:ext>
            </a:extLst>
          </p:cNvPr>
          <p:cNvCxnSpPr>
            <a:cxnSpLocks/>
            <a:stCxn id="39" idx="3"/>
            <a:endCxn id="12" idx="1"/>
          </p:cNvCxnSpPr>
          <p:nvPr/>
        </p:nvCxnSpPr>
        <p:spPr>
          <a:xfrm>
            <a:off x="4824869" y="4346661"/>
            <a:ext cx="426655" cy="553985"/>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F2F06D2E-0D13-E095-C6E3-71A2E26EC926}"/>
              </a:ext>
            </a:extLst>
          </p:cNvPr>
          <p:cNvCxnSpPr>
            <a:cxnSpLocks/>
            <a:stCxn id="9" idx="3"/>
            <a:endCxn id="12" idx="1"/>
          </p:cNvCxnSpPr>
          <p:nvPr/>
        </p:nvCxnSpPr>
        <p:spPr>
          <a:xfrm flipV="1">
            <a:off x="3628906" y="4900646"/>
            <a:ext cx="1622618" cy="629456"/>
          </a:xfrm>
          <a:prstGeom prst="bentConnector3">
            <a:avLst>
              <a:gd name="adj1" fmla="val 87315"/>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BEC4A1-B735-F1E5-4FD9-7BD6234235D8}"/>
              </a:ext>
            </a:extLst>
          </p:cNvPr>
          <p:cNvCxnSpPr>
            <a:cxnSpLocks/>
            <a:stCxn id="12" idx="3"/>
            <a:endCxn id="13" idx="1"/>
          </p:cNvCxnSpPr>
          <p:nvPr/>
        </p:nvCxnSpPr>
        <p:spPr>
          <a:xfrm flipV="1">
            <a:off x="6640085" y="4900645"/>
            <a:ext cx="342790" cy="1"/>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World outline">
            <a:extLst>
              <a:ext uri="{FF2B5EF4-FFF2-40B4-BE49-F238E27FC236}">
                <a16:creationId xmlns:a16="http://schemas.microsoft.com/office/drawing/2014/main" id="{179BF21A-2FA3-27C4-E148-BEDC4AACA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001" y="3882191"/>
            <a:ext cx="739785" cy="739785"/>
          </a:xfrm>
          <a:prstGeom prst="rect">
            <a:avLst/>
          </a:prstGeom>
        </p:spPr>
      </p:pic>
      <p:pic>
        <p:nvPicPr>
          <p:cNvPr id="38" name="Picture 37">
            <a:extLst>
              <a:ext uri="{FF2B5EF4-FFF2-40B4-BE49-F238E27FC236}">
                <a16:creationId xmlns:a16="http://schemas.microsoft.com/office/drawing/2014/main" id="{65C04348-4F3A-D256-42A0-D0904C280015}"/>
              </a:ext>
            </a:extLst>
          </p:cNvPr>
          <p:cNvPicPr>
            <a:picLocks noChangeAspect="1"/>
          </p:cNvPicPr>
          <p:nvPr/>
        </p:nvPicPr>
        <p:blipFill rotWithShape="1">
          <a:blip r:embed="rId5"/>
          <a:srcRect l="17180" t="23691" r="26149" b="24016"/>
          <a:stretch/>
        </p:blipFill>
        <p:spPr>
          <a:xfrm rot="5400000">
            <a:off x="391048" y="5061623"/>
            <a:ext cx="565219" cy="738052"/>
          </a:xfrm>
          <a:prstGeom prst="rect">
            <a:avLst/>
          </a:prstGeom>
        </p:spPr>
      </p:pic>
      <p:sp>
        <p:nvSpPr>
          <p:cNvPr id="39" name="Rectangle 38">
            <a:extLst>
              <a:ext uri="{FF2B5EF4-FFF2-40B4-BE49-F238E27FC236}">
                <a16:creationId xmlns:a16="http://schemas.microsoft.com/office/drawing/2014/main" id="{D6E377DD-FD35-94B0-B7F0-5FF044BB1B95}"/>
              </a:ext>
            </a:extLst>
          </p:cNvPr>
          <p:cNvSpPr/>
          <p:nvPr/>
        </p:nvSpPr>
        <p:spPr>
          <a:xfrm>
            <a:off x="2360568" y="3987822"/>
            <a:ext cx="2464301" cy="717678"/>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環境モデル (LTS)</a:t>
            </a:r>
          </a:p>
        </p:txBody>
      </p:sp>
      <p:pic>
        <p:nvPicPr>
          <p:cNvPr id="42" name="Picture 41">
            <a:extLst>
              <a:ext uri="{FF2B5EF4-FFF2-40B4-BE49-F238E27FC236}">
                <a16:creationId xmlns:a16="http://schemas.microsoft.com/office/drawing/2014/main" id="{0D922C64-F178-4EEB-BFEF-45CEFF22776F}"/>
              </a:ext>
            </a:extLst>
          </p:cNvPr>
          <p:cNvPicPr>
            <a:picLocks noChangeAspect="1"/>
          </p:cNvPicPr>
          <p:nvPr/>
        </p:nvPicPr>
        <p:blipFill>
          <a:blip r:embed="rId6"/>
          <a:stretch>
            <a:fillRect/>
          </a:stretch>
        </p:blipFill>
        <p:spPr>
          <a:xfrm>
            <a:off x="7000741" y="4606251"/>
            <a:ext cx="1778315" cy="416338"/>
          </a:xfrm>
          <a:prstGeom prst="rect">
            <a:avLst/>
          </a:prstGeom>
        </p:spPr>
      </p:pic>
      <p:grpSp>
        <p:nvGrpSpPr>
          <p:cNvPr id="46" name="Group 45">
            <a:extLst>
              <a:ext uri="{FF2B5EF4-FFF2-40B4-BE49-F238E27FC236}">
                <a16:creationId xmlns:a16="http://schemas.microsoft.com/office/drawing/2014/main" id="{3CC9E984-3D0C-C781-EBF6-2EB1A32A7CC3}"/>
              </a:ext>
            </a:extLst>
          </p:cNvPr>
          <p:cNvGrpSpPr/>
          <p:nvPr/>
        </p:nvGrpSpPr>
        <p:grpSpPr>
          <a:xfrm>
            <a:off x="6936616" y="5879369"/>
            <a:ext cx="1921470" cy="773765"/>
            <a:chOff x="6977506" y="1053854"/>
            <a:chExt cx="1921470" cy="773765"/>
          </a:xfrm>
        </p:grpSpPr>
        <p:sp>
          <p:nvSpPr>
            <p:cNvPr id="47" name="Chevron 46">
              <a:extLst>
                <a:ext uri="{FF2B5EF4-FFF2-40B4-BE49-F238E27FC236}">
                  <a16:creationId xmlns:a16="http://schemas.microsoft.com/office/drawing/2014/main" id="{992DD974-52B8-EAC6-7738-4CED7EBAB029}"/>
                </a:ext>
              </a:extLst>
            </p:cNvPr>
            <p:cNvSpPr/>
            <p:nvPr/>
          </p:nvSpPr>
          <p:spPr>
            <a:xfrm>
              <a:off x="7104837" y="1149631"/>
              <a:ext cx="491016" cy="256619"/>
            </a:xfrm>
            <a:prstGeom prst="chevron">
              <a:avLst>
                <a:gd name="adj" fmla="val 24154"/>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1100" dirty="0">
                <a:solidFill>
                  <a:srgbClr val="000000"/>
                </a:solidFill>
              </a:endParaRPr>
            </a:p>
          </p:txBody>
        </p:sp>
        <p:sp>
          <p:nvSpPr>
            <p:cNvPr id="48" name="Chevron 47">
              <a:extLst>
                <a:ext uri="{FF2B5EF4-FFF2-40B4-BE49-F238E27FC236}">
                  <a16:creationId xmlns:a16="http://schemas.microsoft.com/office/drawing/2014/main" id="{360198E3-9A3E-F1B0-DF63-AC2B6C8D89DB}"/>
                </a:ext>
              </a:extLst>
            </p:cNvPr>
            <p:cNvSpPr/>
            <p:nvPr/>
          </p:nvSpPr>
          <p:spPr>
            <a:xfrm>
              <a:off x="7104837" y="1479227"/>
              <a:ext cx="491016" cy="256619"/>
            </a:xfrm>
            <a:prstGeom prst="chevron">
              <a:avLst>
                <a:gd name="adj" fmla="val 24154"/>
              </a:avLst>
            </a:prstGeom>
            <a:solidFill>
              <a:schemeClr val="tx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1100" dirty="0">
                <a:solidFill>
                  <a:srgbClr val="000000"/>
                </a:solidFill>
              </a:endParaRPr>
            </a:p>
          </p:txBody>
        </p:sp>
        <p:sp>
          <p:nvSpPr>
            <p:cNvPr id="49" name="TextBox 48">
              <a:extLst>
                <a:ext uri="{FF2B5EF4-FFF2-40B4-BE49-F238E27FC236}">
                  <a16:creationId xmlns:a16="http://schemas.microsoft.com/office/drawing/2014/main" id="{DC98C295-B04F-A971-BFDE-5B86A8A3EC8C}"/>
                </a:ext>
              </a:extLst>
            </p:cNvPr>
            <p:cNvSpPr txBox="1"/>
            <p:nvPr/>
          </p:nvSpPr>
          <p:spPr>
            <a:xfrm>
              <a:off x="7574823" y="1143895"/>
              <a:ext cx="1281120" cy="261610"/>
            </a:xfrm>
            <a:prstGeom prst="rect">
              <a:avLst/>
            </a:prstGeom>
            <a:noFill/>
          </p:spPr>
          <p:txBody>
            <a:bodyPr wrap="none" rtlCol="0">
              <a:spAutoFit/>
            </a:bodyPr>
            <a:lstStyle/>
            <a:p>
              <a:r>
                <a:rPr lang="en-JP" sz="1100" dirty="0"/>
                <a:t>･･･ 手動プロセス</a:t>
              </a:r>
            </a:p>
          </p:txBody>
        </p:sp>
        <p:sp>
          <p:nvSpPr>
            <p:cNvPr id="50" name="TextBox 49">
              <a:extLst>
                <a:ext uri="{FF2B5EF4-FFF2-40B4-BE49-F238E27FC236}">
                  <a16:creationId xmlns:a16="http://schemas.microsoft.com/office/drawing/2014/main" id="{DDF29440-84D4-0F7A-3C41-297142A5102E}"/>
                </a:ext>
              </a:extLst>
            </p:cNvPr>
            <p:cNvSpPr txBox="1"/>
            <p:nvPr/>
          </p:nvSpPr>
          <p:spPr>
            <a:xfrm>
              <a:off x="7574823" y="1468098"/>
              <a:ext cx="1281120" cy="261610"/>
            </a:xfrm>
            <a:prstGeom prst="rect">
              <a:avLst/>
            </a:prstGeom>
            <a:noFill/>
          </p:spPr>
          <p:txBody>
            <a:bodyPr wrap="none" rtlCol="0">
              <a:spAutoFit/>
            </a:bodyPr>
            <a:lstStyle/>
            <a:p>
              <a:r>
                <a:rPr lang="en-JP" sz="1100" dirty="0"/>
                <a:t>･･･ 自動プロセス</a:t>
              </a:r>
            </a:p>
          </p:txBody>
        </p:sp>
        <p:sp>
          <p:nvSpPr>
            <p:cNvPr id="51" name="Rectangle 50">
              <a:extLst>
                <a:ext uri="{FF2B5EF4-FFF2-40B4-BE49-F238E27FC236}">
                  <a16:creationId xmlns:a16="http://schemas.microsoft.com/office/drawing/2014/main" id="{20C8CBE2-A644-DFF2-484A-8603B1C77996}"/>
                </a:ext>
              </a:extLst>
            </p:cNvPr>
            <p:cNvSpPr/>
            <p:nvPr/>
          </p:nvSpPr>
          <p:spPr>
            <a:xfrm>
              <a:off x="6977506" y="1053854"/>
              <a:ext cx="1921470" cy="773765"/>
            </a:xfrm>
            <a:prstGeom prst="rect">
              <a:avLst/>
            </a:prstGeom>
            <a:noFill/>
            <a:ln w="12700" cap="sq" cmpd="thickThin">
              <a:solidFill>
                <a:srgbClr val="0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pic>
        <p:nvPicPr>
          <p:cNvPr id="52" name="Picture 51" descr="A yellow circle with black circles and black arrows&#10;&#10;Description automatically generated">
            <a:extLst>
              <a:ext uri="{FF2B5EF4-FFF2-40B4-BE49-F238E27FC236}">
                <a16:creationId xmlns:a16="http://schemas.microsoft.com/office/drawing/2014/main" id="{A8C6B72D-1368-535F-0A76-4A9B90B115E8}"/>
              </a:ext>
            </a:extLst>
          </p:cNvPr>
          <p:cNvPicPr>
            <a:picLocks noChangeAspect="1"/>
          </p:cNvPicPr>
          <p:nvPr/>
        </p:nvPicPr>
        <p:blipFill>
          <a:blip r:embed="rId7"/>
          <a:stretch>
            <a:fillRect/>
          </a:stretch>
        </p:blipFill>
        <p:spPr>
          <a:xfrm>
            <a:off x="2584262" y="5263614"/>
            <a:ext cx="832256" cy="364112"/>
          </a:xfrm>
          <a:prstGeom prst="rect">
            <a:avLst/>
          </a:prstGeom>
        </p:spPr>
      </p:pic>
      <p:sp>
        <p:nvSpPr>
          <p:cNvPr id="53" name="Rounded Rectangular Callout 52">
            <a:extLst>
              <a:ext uri="{FF2B5EF4-FFF2-40B4-BE49-F238E27FC236}">
                <a16:creationId xmlns:a16="http://schemas.microsoft.com/office/drawing/2014/main" id="{99D462A2-8335-B02F-2575-EE9BA6E89719}"/>
              </a:ext>
            </a:extLst>
          </p:cNvPr>
          <p:cNvSpPr/>
          <p:nvPr/>
        </p:nvSpPr>
        <p:spPr>
          <a:xfrm>
            <a:off x="5916812" y="3752451"/>
            <a:ext cx="2105099" cy="580567"/>
          </a:xfrm>
          <a:prstGeom prst="wedgeRoundRectCallout">
            <a:avLst>
              <a:gd name="adj1" fmla="val -34650"/>
              <a:gd name="adj2" fmla="val 111480"/>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b="1" u="sng" dirty="0"/>
              <a:t>自動で</a:t>
            </a:r>
            <a:r>
              <a:rPr lang="en-JP" dirty="0"/>
              <a:t>動作仕様を策定</a:t>
            </a:r>
          </a:p>
        </p:txBody>
      </p:sp>
      <p:pic>
        <p:nvPicPr>
          <p:cNvPr id="22" name="Graphic 21" descr="Badge Tick with solid fill">
            <a:extLst>
              <a:ext uri="{FF2B5EF4-FFF2-40B4-BE49-F238E27FC236}">
                <a16:creationId xmlns:a16="http://schemas.microsoft.com/office/drawing/2014/main" id="{EB416466-684C-4701-0108-F1DD08F6FB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99925" y="4077040"/>
            <a:ext cx="612520" cy="612520"/>
          </a:xfrm>
          <a:prstGeom prst="rect">
            <a:avLst/>
          </a:prstGeom>
        </p:spPr>
      </p:pic>
      <p:pic>
        <p:nvPicPr>
          <p:cNvPr id="43" name="Picture 42">
            <a:extLst>
              <a:ext uri="{FF2B5EF4-FFF2-40B4-BE49-F238E27FC236}">
                <a16:creationId xmlns:a16="http://schemas.microsoft.com/office/drawing/2014/main" id="{96F19F65-9811-A779-F190-487CA1DF7129}"/>
              </a:ext>
            </a:extLst>
          </p:cNvPr>
          <p:cNvPicPr>
            <a:picLocks noChangeAspect="1"/>
          </p:cNvPicPr>
          <p:nvPr/>
        </p:nvPicPr>
        <p:blipFill>
          <a:blip r:embed="rId10"/>
          <a:stretch>
            <a:fillRect/>
          </a:stretch>
        </p:blipFill>
        <p:spPr>
          <a:xfrm>
            <a:off x="2400679" y="4086781"/>
            <a:ext cx="2399476" cy="415835"/>
          </a:xfrm>
          <a:prstGeom prst="rect">
            <a:avLst/>
          </a:prstGeom>
          <a:ln>
            <a:noFill/>
          </a:ln>
        </p:spPr>
      </p:pic>
    </p:spTree>
    <p:extLst>
      <p:ext uri="{BB962C8B-B14F-4D97-AF65-F5344CB8AC3E}">
        <p14:creationId xmlns:p14="http://schemas.microsoft.com/office/powerpoint/2010/main" val="8648075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a:extLst>
              <a:ext uri="{FF2B5EF4-FFF2-40B4-BE49-F238E27FC236}">
                <a16:creationId xmlns:a16="http://schemas.microsoft.com/office/drawing/2014/main" id="{57AA641B-28E0-71EC-7C5B-3FFA4ED0E4E1}"/>
              </a:ext>
            </a:extLst>
          </p:cNvPr>
          <p:cNvSpPr/>
          <p:nvPr/>
        </p:nvSpPr>
        <p:spPr>
          <a:xfrm>
            <a:off x="422271" y="2324181"/>
            <a:ext cx="2513620" cy="2831063"/>
          </a:xfrm>
          <a:prstGeom prst="roundRect">
            <a:avLst>
              <a:gd name="adj" fmla="val 10961"/>
            </a:avLst>
          </a:prstGeom>
          <a:solidFill>
            <a:schemeClr val="bg1">
              <a:lumMod val="75000"/>
              <a:alpha val="2618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80</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04863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Lato" panose="020F0502020204030203" pitchFamily="34" charset="0"/>
                <a:cs typeface="Lato" panose="020F0502020204030203" pitchFamily="34" charset="0"/>
              </a:rPr>
              <a:t>藤沢市の公共の</a:t>
            </a:r>
            <a:r>
              <a:rPr lang="ja-JP" altLang="en-US" sz="2400" i="0" u="sng">
                <a:solidFill>
                  <a:srgbClr val="FF0000"/>
                </a:solidFill>
                <a:effectLst/>
                <a:latin typeface="Lato" panose="020F0502020204030203" pitchFamily="34" charset="0"/>
                <a:cs typeface="Lato" panose="020F0502020204030203" pitchFamily="34" charset="0"/>
              </a:rPr>
              <a:t>カメラ映像を配信</a:t>
            </a:r>
            <a:endParaRPr lang="en-US" altLang="ja-JP" sz="2400" i="0" u="sng" dirty="0">
              <a:solidFill>
                <a:srgbClr val="FF0000"/>
              </a:solidFill>
              <a:effectLst/>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映像の用途に応じて映像情報の制限が必要</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カメラ映像の公開管理システム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5" name="TextBox 14">
            <a:extLst>
              <a:ext uri="{FF2B5EF4-FFF2-40B4-BE49-F238E27FC236}">
                <a16:creationId xmlns:a16="http://schemas.microsoft.com/office/drawing/2014/main" id="{815AE8EC-C48D-DC60-4723-5364A611DBA3}"/>
              </a:ext>
            </a:extLst>
          </p:cNvPr>
          <p:cNvSpPr txBox="1"/>
          <p:nvPr/>
        </p:nvSpPr>
        <p:spPr>
          <a:xfrm>
            <a:off x="3095340" y="3184631"/>
            <a:ext cx="1031051" cy="430887"/>
          </a:xfrm>
          <a:prstGeom prst="rect">
            <a:avLst/>
          </a:prstGeom>
          <a:noFill/>
        </p:spPr>
        <p:txBody>
          <a:bodyPr wrap="none" rtlCol="0">
            <a:spAutoFit/>
          </a:bodyPr>
          <a:lstStyle/>
          <a:p>
            <a:pPr algn="ctr"/>
            <a:r>
              <a:rPr lang="en-JP" sz="1100" dirty="0"/>
              <a:t>全路線の映像</a:t>
            </a:r>
          </a:p>
          <a:p>
            <a:pPr algn="ctr"/>
            <a:r>
              <a:rPr lang="en-JP" sz="1100" dirty="0"/>
              <a:t>を集約管理</a:t>
            </a:r>
          </a:p>
        </p:txBody>
      </p:sp>
      <p:sp>
        <p:nvSpPr>
          <p:cNvPr id="16" name="Rectangle 15">
            <a:extLst>
              <a:ext uri="{FF2B5EF4-FFF2-40B4-BE49-F238E27FC236}">
                <a16:creationId xmlns:a16="http://schemas.microsoft.com/office/drawing/2014/main" id="{AB1FC1BE-B4DA-D532-EE97-F16B98406288}"/>
              </a:ext>
            </a:extLst>
          </p:cNvPr>
          <p:cNvSpPr/>
          <p:nvPr/>
        </p:nvSpPr>
        <p:spPr>
          <a:xfrm>
            <a:off x="4177145" y="2876968"/>
            <a:ext cx="1558639" cy="1428698"/>
          </a:xfrm>
          <a:prstGeom prst="rect">
            <a:avLst/>
          </a:prstGeom>
          <a:solidFill>
            <a:schemeClr val="tx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t>映像公開</a:t>
            </a:r>
            <a:br>
              <a:rPr lang="en-JP" dirty="0"/>
            </a:br>
            <a:r>
              <a:rPr lang="en-JP" dirty="0"/>
              <a:t>管理システム</a:t>
            </a:r>
          </a:p>
          <a:p>
            <a:pPr algn="ctr"/>
            <a:r>
              <a:rPr lang="en-JP" dirty="0"/>
              <a:t>(開発対象)</a:t>
            </a:r>
          </a:p>
        </p:txBody>
      </p:sp>
      <p:pic>
        <p:nvPicPr>
          <p:cNvPr id="19" name="Graphic 18" descr="Smart Phone outline">
            <a:extLst>
              <a:ext uri="{FF2B5EF4-FFF2-40B4-BE49-F238E27FC236}">
                <a16:creationId xmlns:a16="http://schemas.microsoft.com/office/drawing/2014/main" id="{11C4B0E0-EA7D-C708-A91D-88C0818FD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7023" y="3188008"/>
            <a:ext cx="809338" cy="809338"/>
          </a:xfrm>
          <a:prstGeom prst="rect">
            <a:avLst/>
          </a:prstGeom>
        </p:spPr>
      </p:pic>
      <p:grpSp>
        <p:nvGrpSpPr>
          <p:cNvPr id="20" name="Group 19">
            <a:extLst>
              <a:ext uri="{FF2B5EF4-FFF2-40B4-BE49-F238E27FC236}">
                <a16:creationId xmlns:a16="http://schemas.microsoft.com/office/drawing/2014/main" id="{340D5D84-76A0-D9D3-C5B0-D568E7567288}"/>
              </a:ext>
            </a:extLst>
          </p:cNvPr>
          <p:cNvGrpSpPr/>
          <p:nvPr/>
        </p:nvGrpSpPr>
        <p:grpSpPr>
          <a:xfrm>
            <a:off x="7671979" y="2055750"/>
            <a:ext cx="929586" cy="850367"/>
            <a:chOff x="7687861" y="1643996"/>
            <a:chExt cx="929586" cy="850367"/>
          </a:xfrm>
        </p:grpSpPr>
        <p:pic>
          <p:nvPicPr>
            <p:cNvPr id="21" name="Graphic 20" descr="Formal Shirt outline">
              <a:extLst>
                <a:ext uri="{FF2B5EF4-FFF2-40B4-BE49-F238E27FC236}">
                  <a16:creationId xmlns:a16="http://schemas.microsoft.com/office/drawing/2014/main" id="{1C6277FB-E0D7-B4B7-13CB-BD441A0F2F3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53318"/>
            <a:stretch/>
          </p:blipFill>
          <p:spPr>
            <a:xfrm>
              <a:off x="7703047" y="2067496"/>
              <a:ext cx="914400" cy="426867"/>
            </a:xfrm>
            <a:prstGeom prst="rect">
              <a:avLst/>
            </a:prstGeom>
          </p:spPr>
        </p:pic>
        <p:pic>
          <p:nvPicPr>
            <p:cNvPr id="22" name="Graphic 21" descr="Call center outline">
              <a:extLst>
                <a:ext uri="{FF2B5EF4-FFF2-40B4-BE49-F238E27FC236}">
                  <a16:creationId xmlns:a16="http://schemas.microsoft.com/office/drawing/2014/main" id="{8A1F4CC7-858E-F814-0D7A-1C30F369EE8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47299"/>
            <a:stretch/>
          </p:blipFill>
          <p:spPr>
            <a:xfrm>
              <a:off x="7687861" y="1643996"/>
              <a:ext cx="914400" cy="481903"/>
            </a:xfrm>
            <a:prstGeom prst="rect">
              <a:avLst/>
            </a:prstGeom>
          </p:spPr>
        </p:pic>
      </p:grpSp>
      <p:pic>
        <p:nvPicPr>
          <p:cNvPr id="23" name="Graphic 22" descr="Bus outline">
            <a:extLst>
              <a:ext uri="{FF2B5EF4-FFF2-40B4-BE49-F238E27FC236}">
                <a16:creationId xmlns:a16="http://schemas.microsoft.com/office/drawing/2014/main" id="{5D25F09C-C746-0FC8-060B-9FCD3F0BFA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7165" y="4017903"/>
            <a:ext cx="914400" cy="914400"/>
          </a:xfrm>
          <a:prstGeom prst="rect">
            <a:avLst/>
          </a:prstGeom>
        </p:spPr>
      </p:pic>
      <p:grpSp>
        <p:nvGrpSpPr>
          <p:cNvPr id="24" name="Group 23">
            <a:extLst>
              <a:ext uri="{FF2B5EF4-FFF2-40B4-BE49-F238E27FC236}">
                <a16:creationId xmlns:a16="http://schemas.microsoft.com/office/drawing/2014/main" id="{621CC90C-4210-888F-D921-CAB5E1696A43}"/>
              </a:ext>
            </a:extLst>
          </p:cNvPr>
          <p:cNvGrpSpPr/>
          <p:nvPr/>
        </p:nvGrpSpPr>
        <p:grpSpPr>
          <a:xfrm>
            <a:off x="7664105" y="6016948"/>
            <a:ext cx="960519" cy="327992"/>
            <a:chOff x="5655365" y="5516217"/>
            <a:chExt cx="960519" cy="327992"/>
          </a:xfrm>
        </p:grpSpPr>
        <p:sp>
          <p:nvSpPr>
            <p:cNvPr id="25" name="Rounded Rectangle 24">
              <a:extLst>
                <a:ext uri="{FF2B5EF4-FFF2-40B4-BE49-F238E27FC236}">
                  <a16:creationId xmlns:a16="http://schemas.microsoft.com/office/drawing/2014/main" id="{E7C715E7-66F1-3CD0-49A9-74D484836049}"/>
                </a:ext>
              </a:extLst>
            </p:cNvPr>
            <p:cNvSpPr/>
            <p:nvPr/>
          </p:nvSpPr>
          <p:spPr>
            <a:xfrm>
              <a:off x="6065669" y="5516217"/>
              <a:ext cx="503319" cy="32799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 name="TextBox 25">
              <a:extLst>
                <a:ext uri="{FF2B5EF4-FFF2-40B4-BE49-F238E27FC236}">
                  <a16:creationId xmlns:a16="http://schemas.microsoft.com/office/drawing/2014/main" id="{29112238-240C-D743-4FC6-9E4D4C25BE1C}"/>
                </a:ext>
              </a:extLst>
            </p:cNvPr>
            <p:cNvSpPr txBox="1"/>
            <p:nvPr/>
          </p:nvSpPr>
          <p:spPr>
            <a:xfrm>
              <a:off x="5655365" y="5536096"/>
              <a:ext cx="960519" cy="307777"/>
            </a:xfrm>
            <a:prstGeom prst="rect">
              <a:avLst/>
            </a:prstGeom>
            <a:noFill/>
          </p:spPr>
          <p:txBody>
            <a:bodyPr wrap="square" rtlCol="0">
              <a:spAutoFit/>
            </a:bodyPr>
            <a:lstStyle/>
            <a:p>
              <a:r>
                <a:rPr lang="en-JP" dirty="0"/>
                <a:t>You </a:t>
              </a:r>
              <a:r>
                <a:rPr lang="en-JP" dirty="0">
                  <a:solidFill>
                    <a:schemeClr val="bg1"/>
                  </a:solidFill>
                </a:rPr>
                <a:t>Tube</a:t>
              </a:r>
            </a:p>
          </p:txBody>
        </p:sp>
      </p:grpSp>
      <p:pic>
        <p:nvPicPr>
          <p:cNvPr id="27" name="Picture 2" descr="バス停のアイコン">
            <a:extLst>
              <a:ext uri="{FF2B5EF4-FFF2-40B4-BE49-F238E27FC236}">
                <a16:creationId xmlns:a16="http://schemas.microsoft.com/office/drawing/2014/main" id="{6CF0469A-DDB0-DA19-633A-8586803EE0C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10224" y="4849482"/>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Elbow Connector 27">
            <a:extLst>
              <a:ext uri="{FF2B5EF4-FFF2-40B4-BE49-F238E27FC236}">
                <a16:creationId xmlns:a16="http://schemas.microsoft.com/office/drawing/2014/main" id="{5D7D3C78-AC24-1C40-2986-B29127843D13}"/>
              </a:ext>
            </a:extLst>
          </p:cNvPr>
          <p:cNvCxnSpPr>
            <a:cxnSpLocks/>
            <a:stCxn id="21" idx="1"/>
            <a:endCxn id="16" idx="3"/>
          </p:cNvCxnSpPr>
          <p:nvPr/>
        </p:nvCxnSpPr>
        <p:spPr>
          <a:xfrm rot="10800000" flipV="1">
            <a:off x="5735785" y="2692683"/>
            <a:ext cx="1951381" cy="898633"/>
          </a:xfrm>
          <a:prstGeom prst="bentConnector3">
            <a:avLst>
              <a:gd name="adj1" fmla="val 50000"/>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50D444A-B577-5AE8-6315-24D049F09B6C}"/>
              </a:ext>
            </a:extLst>
          </p:cNvPr>
          <p:cNvCxnSpPr>
            <a:cxnSpLocks/>
            <a:stCxn id="23" idx="1"/>
            <a:endCxn id="16" idx="3"/>
          </p:cNvCxnSpPr>
          <p:nvPr/>
        </p:nvCxnSpPr>
        <p:spPr>
          <a:xfrm rot="10800000">
            <a:off x="5735785" y="3591317"/>
            <a:ext cx="1951381" cy="883786"/>
          </a:xfrm>
          <a:prstGeom prst="bentConnector3">
            <a:avLst>
              <a:gd name="adj1" fmla="val 50275"/>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D26A6266-548E-A5B5-725A-035A74B4C4A3}"/>
              </a:ext>
            </a:extLst>
          </p:cNvPr>
          <p:cNvCxnSpPr>
            <a:cxnSpLocks/>
            <a:stCxn id="27" idx="1"/>
            <a:endCxn id="16" idx="3"/>
          </p:cNvCxnSpPr>
          <p:nvPr/>
        </p:nvCxnSpPr>
        <p:spPr>
          <a:xfrm rot="10800000">
            <a:off x="5735784" y="3591318"/>
            <a:ext cx="1974440" cy="1715365"/>
          </a:xfrm>
          <a:prstGeom prst="bentConnector3">
            <a:avLst>
              <a:gd name="adj1" fmla="val 50772"/>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8872F103-A625-C8DA-D460-4515B5086EE0}"/>
              </a:ext>
            </a:extLst>
          </p:cNvPr>
          <p:cNvCxnSpPr>
            <a:cxnSpLocks/>
            <a:stCxn id="26" idx="1"/>
            <a:endCxn id="16" idx="3"/>
          </p:cNvCxnSpPr>
          <p:nvPr/>
        </p:nvCxnSpPr>
        <p:spPr>
          <a:xfrm rot="10800000">
            <a:off x="5735785" y="3591318"/>
            <a:ext cx="1928321" cy="2599399"/>
          </a:xfrm>
          <a:prstGeom prst="bentConnector3">
            <a:avLst>
              <a:gd name="adj1" fmla="val 49605"/>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B435892-E546-29BF-831D-92720F9CC28F}"/>
              </a:ext>
            </a:extLst>
          </p:cNvPr>
          <p:cNvCxnSpPr>
            <a:cxnSpLocks/>
            <a:stCxn id="19" idx="1"/>
            <a:endCxn id="16" idx="3"/>
          </p:cNvCxnSpPr>
          <p:nvPr/>
        </p:nvCxnSpPr>
        <p:spPr>
          <a:xfrm flipH="1" flipV="1">
            <a:off x="5735784" y="3591317"/>
            <a:ext cx="2011239" cy="13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47FB6C1-045E-35B5-2A66-B40FB4285BA6}"/>
              </a:ext>
            </a:extLst>
          </p:cNvPr>
          <p:cNvSpPr txBox="1"/>
          <p:nvPr/>
        </p:nvSpPr>
        <p:spPr>
          <a:xfrm>
            <a:off x="5674255" y="3155904"/>
            <a:ext cx="1069525" cy="430887"/>
          </a:xfrm>
          <a:prstGeom prst="rect">
            <a:avLst/>
          </a:prstGeom>
          <a:noFill/>
        </p:spPr>
        <p:txBody>
          <a:bodyPr wrap="none" rtlCol="0">
            <a:spAutoFit/>
          </a:bodyPr>
          <a:lstStyle/>
          <a:p>
            <a:pPr algn="ctr"/>
            <a:r>
              <a:rPr lang="en-JP" sz="1100" dirty="0"/>
              <a:t>用途に応じて</a:t>
            </a:r>
          </a:p>
          <a:p>
            <a:pPr algn="ctr"/>
            <a:r>
              <a:rPr lang="en-JP" sz="1100" dirty="0"/>
              <a:t>映像を公開</a:t>
            </a:r>
          </a:p>
        </p:txBody>
      </p:sp>
      <p:sp>
        <p:nvSpPr>
          <p:cNvPr id="36" name="TextBox 35">
            <a:extLst>
              <a:ext uri="{FF2B5EF4-FFF2-40B4-BE49-F238E27FC236}">
                <a16:creationId xmlns:a16="http://schemas.microsoft.com/office/drawing/2014/main" id="{B2078544-2A64-6002-5CD1-335DEFF390EF}"/>
              </a:ext>
            </a:extLst>
          </p:cNvPr>
          <p:cNvSpPr txBox="1"/>
          <p:nvPr/>
        </p:nvSpPr>
        <p:spPr>
          <a:xfrm>
            <a:off x="6883918" y="2452145"/>
            <a:ext cx="530916" cy="230832"/>
          </a:xfrm>
          <a:prstGeom prst="rect">
            <a:avLst/>
          </a:prstGeom>
          <a:noFill/>
        </p:spPr>
        <p:txBody>
          <a:bodyPr wrap="none" rtlCol="0">
            <a:spAutoFit/>
          </a:bodyPr>
          <a:lstStyle/>
          <a:p>
            <a:pPr algn="ctr"/>
            <a:r>
              <a:rPr lang="en-JP" sz="900" dirty="0"/>
              <a:t>管理者</a:t>
            </a:r>
          </a:p>
        </p:txBody>
      </p:sp>
      <p:sp>
        <p:nvSpPr>
          <p:cNvPr id="37" name="TextBox 36">
            <a:extLst>
              <a:ext uri="{FF2B5EF4-FFF2-40B4-BE49-F238E27FC236}">
                <a16:creationId xmlns:a16="http://schemas.microsoft.com/office/drawing/2014/main" id="{BB8F387B-353F-8E32-00A9-F0E3F7E4AFD8}"/>
              </a:ext>
            </a:extLst>
          </p:cNvPr>
          <p:cNvSpPr txBox="1"/>
          <p:nvPr/>
        </p:nvSpPr>
        <p:spPr>
          <a:xfrm>
            <a:off x="6767356" y="3346065"/>
            <a:ext cx="877163" cy="230832"/>
          </a:xfrm>
          <a:prstGeom prst="rect">
            <a:avLst/>
          </a:prstGeom>
          <a:noFill/>
        </p:spPr>
        <p:txBody>
          <a:bodyPr wrap="none" rtlCol="0">
            <a:spAutoFit/>
          </a:bodyPr>
          <a:lstStyle/>
          <a:p>
            <a:pPr algn="ctr"/>
            <a:r>
              <a:rPr lang="en-JP" sz="900" dirty="0"/>
              <a:t>スマホアプリ</a:t>
            </a:r>
          </a:p>
        </p:txBody>
      </p:sp>
      <p:sp>
        <p:nvSpPr>
          <p:cNvPr id="38" name="TextBox 37">
            <a:extLst>
              <a:ext uri="{FF2B5EF4-FFF2-40B4-BE49-F238E27FC236}">
                <a16:creationId xmlns:a16="http://schemas.microsoft.com/office/drawing/2014/main" id="{AC6FB674-4E13-E0B7-8DCC-B976DEE26070}"/>
              </a:ext>
            </a:extLst>
          </p:cNvPr>
          <p:cNvSpPr txBox="1"/>
          <p:nvPr/>
        </p:nvSpPr>
        <p:spPr>
          <a:xfrm>
            <a:off x="6709648" y="4238039"/>
            <a:ext cx="992579" cy="230832"/>
          </a:xfrm>
          <a:prstGeom prst="rect">
            <a:avLst/>
          </a:prstGeom>
          <a:noFill/>
        </p:spPr>
        <p:txBody>
          <a:bodyPr wrap="none" rtlCol="0">
            <a:spAutoFit/>
          </a:bodyPr>
          <a:lstStyle/>
          <a:p>
            <a:pPr algn="ctr"/>
            <a:r>
              <a:rPr lang="en-JP" sz="900" dirty="0"/>
              <a:t>バス内モニター</a:t>
            </a:r>
          </a:p>
        </p:txBody>
      </p:sp>
      <p:sp>
        <p:nvSpPr>
          <p:cNvPr id="39" name="TextBox 38">
            <a:extLst>
              <a:ext uri="{FF2B5EF4-FFF2-40B4-BE49-F238E27FC236}">
                <a16:creationId xmlns:a16="http://schemas.microsoft.com/office/drawing/2014/main" id="{6F4D8F00-F731-59F0-587A-187F9906EEE1}"/>
              </a:ext>
            </a:extLst>
          </p:cNvPr>
          <p:cNvSpPr txBox="1"/>
          <p:nvPr/>
        </p:nvSpPr>
        <p:spPr>
          <a:xfrm>
            <a:off x="6710979" y="5078923"/>
            <a:ext cx="992579" cy="230832"/>
          </a:xfrm>
          <a:prstGeom prst="rect">
            <a:avLst/>
          </a:prstGeom>
          <a:noFill/>
        </p:spPr>
        <p:txBody>
          <a:bodyPr wrap="none" rtlCol="0">
            <a:spAutoFit/>
          </a:bodyPr>
          <a:lstStyle/>
          <a:p>
            <a:pPr algn="ctr"/>
            <a:r>
              <a:rPr lang="en-JP" sz="900" dirty="0"/>
              <a:t>バス停モニター</a:t>
            </a:r>
          </a:p>
        </p:txBody>
      </p:sp>
      <p:sp>
        <p:nvSpPr>
          <p:cNvPr id="40" name="TextBox 39">
            <a:extLst>
              <a:ext uri="{FF2B5EF4-FFF2-40B4-BE49-F238E27FC236}">
                <a16:creationId xmlns:a16="http://schemas.microsoft.com/office/drawing/2014/main" id="{A022D6D5-562D-D340-AA5B-E0A52FF242E5}"/>
              </a:ext>
            </a:extLst>
          </p:cNvPr>
          <p:cNvSpPr txBox="1"/>
          <p:nvPr/>
        </p:nvSpPr>
        <p:spPr>
          <a:xfrm>
            <a:off x="6848632" y="5954692"/>
            <a:ext cx="652743" cy="230832"/>
          </a:xfrm>
          <a:prstGeom prst="rect">
            <a:avLst/>
          </a:prstGeom>
          <a:noFill/>
        </p:spPr>
        <p:txBody>
          <a:bodyPr wrap="none" rtlCol="0">
            <a:spAutoFit/>
          </a:bodyPr>
          <a:lstStyle/>
          <a:p>
            <a:pPr algn="ctr"/>
            <a:r>
              <a:rPr lang="en-JP" sz="900" dirty="0"/>
              <a:t>Web配信</a:t>
            </a:r>
          </a:p>
        </p:txBody>
      </p:sp>
      <p:sp>
        <p:nvSpPr>
          <p:cNvPr id="41" name="Rounded Rectangle 40">
            <a:extLst>
              <a:ext uri="{FF2B5EF4-FFF2-40B4-BE49-F238E27FC236}">
                <a16:creationId xmlns:a16="http://schemas.microsoft.com/office/drawing/2014/main" id="{A36D84E7-6499-CBA3-8970-194325D7372A}"/>
              </a:ext>
            </a:extLst>
          </p:cNvPr>
          <p:cNvSpPr/>
          <p:nvPr/>
        </p:nvSpPr>
        <p:spPr>
          <a:xfrm>
            <a:off x="607084" y="5305798"/>
            <a:ext cx="5391807" cy="1371363"/>
          </a:xfrm>
          <a:prstGeom prst="roundRect">
            <a:avLst>
              <a:gd name="adj" fmla="val 8938"/>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JP" b="1" u="sng" dirty="0">
                <a:solidFill>
                  <a:schemeClr val="tx1"/>
                </a:solidFill>
              </a:rPr>
              <a:t>リクエスト元に応じて公開する映像を加工＆制限</a:t>
            </a:r>
          </a:p>
          <a:p>
            <a:endParaRPr lang="en-JP" dirty="0">
              <a:solidFill>
                <a:schemeClr val="tx1"/>
              </a:solidFill>
            </a:endParaRPr>
          </a:p>
          <a:p>
            <a:r>
              <a:rPr lang="en-JP" sz="1200" dirty="0">
                <a:solidFill>
                  <a:schemeClr val="tx1"/>
                </a:solidFill>
              </a:rPr>
              <a:t>・用途に応じた公開する映像の制限</a:t>
            </a:r>
          </a:p>
          <a:p>
            <a:r>
              <a:rPr lang="en-JP" sz="1200" dirty="0">
                <a:solidFill>
                  <a:schemeClr val="tx1"/>
                </a:solidFill>
              </a:rPr>
              <a:t>・用途に応じたモザイク処理の有無</a:t>
            </a:r>
          </a:p>
          <a:p>
            <a:r>
              <a:rPr lang="en-JP" sz="1200" dirty="0">
                <a:solidFill>
                  <a:schemeClr val="tx1"/>
                </a:solidFill>
              </a:rPr>
              <a:t>・モザイク処理のタイミング（各映像サーバで実施）</a:t>
            </a:r>
          </a:p>
        </p:txBody>
      </p:sp>
      <p:cxnSp>
        <p:nvCxnSpPr>
          <p:cNvPr id="51" name="Straight Arrow Connector 50">
            <a:extLst>
              <a:ext uri="{FF2B5EF4-FFF2-40B4-BE49-F238E27FC236}">
                <a16:creationId xmlns:a16="http://schemas.microsoft.com/office/drawing/2014/main" id="{E3FE8A92-148E-ADBC-05D3-C6F365054A13}"/>
              </a:ext>
            </a:extLst>
          </p:cNvPr>
          <p:cNvCxnSpPr>
            <a:cxnSpLocks/>
          </p:cNvCxnSpPr>
          <p:nvPr/>
        </p:nvCxnSpPr>
        <p:spPr>
          <a:xfrm flipV="1">
            <a:off x="4447953" y="4377333"/>
            <a:ext cx="508511" cy="928465"/>
          </a:xfrm>
          <a:prstGeom prst="straightConnector1">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52" name="Right Bracket 51">
            <a:extLst>
              <a:ext uri="{FF2B5EF4-FFF2-40B4-BE49-F238E27FC236}">
                <a16:creationId xmlns:a16="http://schemas.microsoft.com/office/drawing/2014/main" id="{142B06AA-03AA-7B34-5F20-7E3EC42EA471}"/>
              </a:ext>
            </a:extLst>
          </p:cNvPr>
          <p:cNvSpPr/>
          <p:nvPr/>
        </p:nvSpPr>
        <p:spPr>
          <a:xfrm>
            <a:off x="4390311" y="5876723"/>
            <a:ext cx="140081" cy="595861"/>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53" name="TextBox 52">
            <a:extLst>
              <a:ext uri="{FF2B5EF4-FFF2-40B4-BE49-F238E27FC236}">
                <a16:creationId xmlns:a16="http://schemas.microsoft.com/office/drawing/2014/main" id="{6EC1A653-99EB-8E77-D2B8-21C484FC504E}"/>
              </a:ext>
            </a:extLst>
          </p:cNvPr>
          <p:cNvSpPr txBox="1"/>
          <p:nvPr/>
        </p:nvSpPr>
        <p:spPr>
          <a:xfrm>
            <a:off x="4548229" y="5919734"/>
            <a:ext cx="1338828" cy="538609"/>
          </a:xfrm>
          <a:prstGeom prst="rect">
            <a:avLst/>
          </a:prstGeom>
          <a:noFill/>
        </p:spPr>
        <p:txBody>
          <a:bodyPr wrap="none" rtlCol="0">
            <a:spAutoFit/>
          </a:bodyPr>
          <a:lstStyle/>
          <a:p>
            <a:pPr algn="ctr"/>
            <a:r>
              <a:rPr lang="en-US" sz="900" dirty="0"/>
              <a:t>システムが保証すべき</a:t>
            </a:r>
          </a:p>
          <a:p>
            <a:pPr algn="ctr"/>
            <a:r>
              <a:rPr lang="en-US" sz="2000" b="1" dirty="0">
                <a:solidFill>
                  <a:srgbClr val="F20253"/>
                </a:solidFill>
              </a:rPr>
              <a:t>安全性</a:t>
            </a:r>
            <a:endParaRPr lang="en-JP" sz="900" b="1" dirty="0">
              <a:solidFill>
                <a:srgbClr val="F20253"/>
              </a:solidFill>
            </a:endParaRPr>
          </a:p>
        </p:txBody>
      </p:sp>
      <p:grpSp>
        <p:nvGrpSpPr>
          <p:cNvPr id="49" name="Group 48">
            <a:extLst>
              <a:ext uri="{FF2B5EF4-FFF2-40B4-BE49-F238E27FC236}">
                <a16:creationId xmlns:a16="http://schemas.microsoft.com/office/drawing/2014/main" id="{3AF3D85A-7196-BAFA-810F-7EDC899E9A18}"/>
              </a:ext>
            </a:extLst>
          </p:cNvPr>
          <p:cNvGrpSpPr/>
          <p:nvPr/>
        </p:nvGrpSpPr>
        <p:grpSpPr>
          <a:xfrm>
            <a:off x="593656" y="2281076"/>
            <a:ext cx="957465" cy="957465"/>
            <a:chOff x="584234" y="2281076"/>
            <a:chExt cx="957465" cy="957465"/>
          </a:xfrm>
        </p:grpSpPr>
        <p:pic>
          <p:nvPicPr>
            <p:cNvPr id="48" name="Graphic 47" descr="Bus with solid fill">
              <a:extLst>
                <a:ext uri="{FF2B5EF4-FFF2-40B4-BE49-F238E27FC236}">
                  <a16:creationId xmlns:a16="http://schemas.microsoft.com/office/drawing/2014/main" id="{77993FED-8DA8-08BB-5D58-670BF753AE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234" y="2281076"/>
              <a:ext cx="957465" cy="957465"/>
            </a:xfrm>
            <a:prstGeom prst="rect">
              <a:avLst/>
            </a:prstGeom>
          </p:spPr>
        </p:pic>
        <p:sp>
          <p:nvSpPr>
            <p:cNvPr id="45" name="TextBox 44">
              <a:extLst>
                <a:ext uri="{FF2B5EF4-FFF2-40B4-BE49-F238E27FC236}">
                  <a16:creationId xmlns:a16="http://schemas.microsoft.com/office/drawing/2014/main" id="{C578D648-C412-12EA-2FEF-AA0BB44F6F09}"/>
                </a:ext>
              </a:extLst>
            </p:cNvPr>
            <p:cNvSpPr txBox="1"/>
            <p:nvPr/>
          </p:nvSpPr>
          <p:spPr>
            <a:xfrm>
              <a:off x="781452" y="2704770"/>
              <a:ext cx="578979" cy="261610"/>
            </a:xfrm>
            <a:prstGeom prst="rect">
              <a:avLst/>
            </a:prstGeom>
            <a:noFill/>
            <a:ln>
              <a:noFill/>
            </a:ln>
          </p:spPr>
          <p:txBody>
            <a:bodyPr wrap="square" rtlCol="0">
              <a:spAutoFit/>
            </a:bodyPr>
            <a:lstStyle/>
            <a:p>
              <a:r>
                <a:rPr lang="en-JP" sz="1100" dirty="0">
                  <a:solidFill>
                    <a:schemeClr val="bg1"/>
                  </a:solidFill>
                </a:rPr>
                <a:t>経路1</a:t>
              </a:r>
            </a:p>
          </p:txBody>
        </p:sp>
      </p:grpSp>
      <p:pic>
        <p:nvPicPr>
          <p:cNvPr id="42" name="Graphic 41" descr="Database with solid fill">
            <a:extLst>
              <a:ext uri="{FF2B5EF4-FFF2-40B4-BE49-F238E27FC236}">
                <a16:creationId xmlns:a16="http://schemas.microsoft.com/office/drawing/2014/main" id="{53DBA99B-D6B9-F9FC-826B-51E8C7A127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21633" y="2390426"/>
            <a:ext cx="740157" cy="740157"/>
          </a:xfrm>
          <a:prstGeom prst="rect">
            <a:avLst/>
          </a:prstGeom>
        </p:spPr>
      </p:pic>
      <p:cxnSp>
        <p:nvCxnSpPr>
          <p:cNvPr id="61" name="Straight Arrow Connector 60">
            <a:extLst>
              <a:ext uri="{FF2B5EF4-FFF2-40B4-BE49-F238E27FC236}">
                <a16:creationId xmlns:a16="http://schemas.microsoft.com/office/drawing/2014/main" id="{37D1EBC8-0370-CBEE-C54B-0DFE5BE7E64B}"/>
              </a:ext>
            </a:extLst>
          </p:cNvPr>
          <p:cNvCxnSpPr>
            <a:cxnSpLocks/>
            <a:stCxn id="42" idx="1"/>
            <a:endCxn id="48" idx="3"/>
          </p:cNvCxnSpPr>
          <p:nvPr/>
        </p:nvCxnSpPr>
        <p:spPr>
          <a:xfrm flipH="1" flipV="1">
            <a:off x="1551121" y="2759809"/>
            <a:ext cx="470512" cy="696"/>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84AC5D56-C68B-F31E-A78C-41F85C6C50D6}"/>
              </a:ext>
            </a:extLst>
          </p:cNvPr>
          <p:cNvCxnSpPr>
            <a:cxnSpLocks/>
            <a:stCxn id="42" idx="3"/>
            <a:endCxn id="16" idx="1"/>
          </p:cNvCxnSpPr>
          <p:nvPr/>
        </p:nvCxnSpPr>
        <p:spPr>
          <a:xfrm>
            <a:off x="2761790" y="2760505"/>
            <a:ext cx="1415355" cy="830812"/>
          </a:xfrm>
          <a:prstGeom prst="bentConnector3">
            <a:avLst>
              <a:gd name="adj1" fmla="val 24449"/>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8B2EAB04-A106-3E31-1D6C-9248DBAACB68}"/>
              </a:ext>
            </a:extLst>
          </p:cNvPr>
          <p:cNvGrpSpPr/>
          <p:nvPr/>
        </p:nvGrpSpPr>
        <p:grpSpPr>
          <a:xfrm>
            <a:off x="583179" y="3113376"/>
            <a:ext cx="957465" cy="957465"/>
            <a:chOff x="584234" y="2281076"/>
            <a:chExt cx="957465" cy="957465"/>
          </a:xfrm>
        </p:grpSpPr>
        <p:pic>
          <p:nvPicPr>
            <p:cNvPr id="74" name="Graphic 73" descr="Bus with solid fill">
              <a:extLst>
                <a:ext uri="{FF2B5EF4-FFF2-40B4-BE49-F238E27FC236}">
                  <a16:creationId xmlns:a16="http://schemas.microsoft.com/office/drawing/2014/main" id="{5BC018D6-8B65-DD56-172B-BE4541A5AC9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234" y="2281076"/>
              <a:ext cx="957465" cy="957465"/>
            </a:xfrm>
            <a:prstGeom prst="rect">
              <a:avLst/>
            </a:prstGeom>
          </p:spPr>
        </p:pic>
        <p:sp>
          <p:nvSpPr>
            <p:cNvPr id="75" name="TextBox 74">
              <a:extLst>
                <a:ext uri="{FF2B5EF4-FFF2-40B4-BE49-F238E27FC236}">
                  <a16:creationId xmlns:a16="http://schemas.microsoft.com/office/drawing/2014/main" id="{1C286265-0E1F-A44F-1B17-9372805947DB}"/>
                </a:ext>
              </a:extLst>
            </p:cNvPr>
            <p:cNvSpPr txBox="1"/>
            <p:nvPr/>
          </p:nvSpPr>
          <p:spPr>
            <a:xfrm>
              <a:off x="781452" y="2704770"/>
              <a:ext cx="578979" cy="261610"/>
            </a:xfrm>
            <a:prstGeom prst="rect">
              <a:avLst/>
            </a:prstGeom>
            <a:noFill/>
            <a:ln>
              <a:noFill/>
            </a:ln>
          </p:spPr>
          <p:txBody>
            <a:bodyPr wrap="square" rtlCol="0">
              <a:spAutoFit/>
            </a:bodyPr>
            <a:lstStyle/>
            <a:p>
              <a:r>
                <a:rPr lang="en-JP" sz="1100" dirty="0">
                  <a:solidFill>
                    <a:schemeClr val="bg1"/>
                  </a:solidFill>
                </a:rPr>
                <a:t>経路2</a:t>
              </a:r>
            </a:p>
          </p:txBody>
        </p:sp>
      </p:grpSp>
      <p:pic>
        <p:nvPicPr>
          <p:cNvPr id="76" name="Graphic 75" descr="Database with solid fill">
            <a:extLst>
              <a:ext uri="{FF2B5EF4-FFF2-40B4-BE49-F238E27FC236}">
                <a16:creationId xmlns:a16="http://schemas.microsoft.com/office/drawing/2014/main" id="{C07DB30D-C3BA-923E-973E-2B56F8A2B4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1156" y="3222726"/>
            <a:ext cx="740157" cy="740157"/>
          </a:xfrm>
          <a:prstGeom prst="rect">
            <a:avLst/>
          </a:prstGeom>
        </p:spPr>
      </p:pic>
      <p:cxnSp>
        <p:nvCxnSpPr>
          <p:cNvPr id="77" name="Straight Arrow Connector 76">
            <a:extLst>
              <a:ext uri="{FF2B5EF4-FFF2-40B4-BE49-F238E27FC236}">
                <a16:creationId xmlns:a16="http://schemas.microsoft.com/office/drawing/2014/main" id="{35E9DBA9-9900-2239-6159-1601B3124CBD}"/>
              </a:ext>
            </a:extLst>
          </p:cNvPr>
          <p:cNvCxnSpPr>
            <a:cxnSpLocks/>
            <a:stCxn id="76" idx="1"/>
            <a:endCxn id="74" idx="3"/>
          </p:cNvCxnSpPr>
          <p:nvPr/>
        </p:nvCxnSpPr>
        <p:spPr>
          <a:xfrm flipH="1" flipV="1">
            <a:off x="1540644" y="3592109"/>
            <a:ext cx="470512" cy="696"/>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77D5345-1B35-66F3-2431-771998567B4B}"/>
              </a:ext>
            </a:extLst>
          </p:cNvPr>
          <p:cNvCxnSpPr>
            <a:cxnSpLocks/>
            <a:stCxn id="16" idx="1"/>
            <a:endCxn id="76" idx="3"/>
          </p:cNvCxnSpPr>
          <p:nvPr/>
        </p:nvCxnSpPr>
        <p:spPr>
          <a:xfrm flipH="1">
            <a:off x="2751313" y="3591317"/>
            <a:ext cx="1425832" cy="1488"/>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DD5D2E1-FDAF-B965-1CCA-504AD7A8F26F}"/>
              </a:ext>
            </a:extLst>
          </p:cNvPr>
          <p:cNvGrpSpPr/>
          <p:nvPr/>
        </p:nvGrpSpPr>
        <p:grpSpPr>
          <a:xfrm>
            <a:off x="593656" y="3965890"/>
            <a:ext cx="957465" cy="957465"/>
            <a:chOff x="584234" y="2281076"/>
            <a:chExt cx="957465" cy="957465"/>
          </a:xfrm>
        </p:grpSpPr>
        <p:pic>
          <p:nvPicPr>
            <p:cNvPr id="87" name="Graphic 86" descr="Bus with solid fill">
              <a:extLst>
                <a:ext uri="{FF2B5EF4-FFF2-40B4-BE49-F238E27FC236}">
                  <a16:creationId xmlns:a16="http://schemas.microsoft.com/office/drawing/2014/main" id="{A16E7D12-FDD0-51AE-8E8A-51F1C013CC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234" y="2281076"/>
              <a:ext cx="957465" cy="957465"/>
            </a:xfrm>
            <a:prstGeom prst="rect">
              <a:avLst/>
            </a:prstGeom>
          </p:spPr>
        </p:pic>
        <p:sp>
          <p:nvSpPr>
            <p:cNvPr id="88" name="TextBox 87">
              <a:extLst>
                <a:ext uri="{FF2B5EF4-FFF2-40B4-BE49-F238E27FC236}">
                  <a16:creationId xmlns:a16="http://schemas.microsoft.com/office/drawing/2014/main" id="{6938A71B-1A21-B959-BCBE-EFEEB40B3911}"/>
                </a:ext>
              </a:extLst>
            </p:cNvPr>
            <p:cNvSpPr txBox="1"/>
            <p:nvPr/>
          </p:nvSpPr>
          <p:spPr>
            <a:xfrm>
              <a:off x="781452" y="2704770"/>
              <a:ext cx="578979" cy="261610"/>
            </a:xfrm>
            <a:prstGeom prst="rect">
              <a:avLst/>
            </a:prstGeom>
            <a:noFill/>
            <a:ln>
              <a:noFill/>
            </a:ln>
          </p:spPr>
          <p:txBody>
            <a:bodyPr wrap="square" rtlCol="0">
              <a:spAutoFit/>
            </a:bodyPr>
            <a:lstStyle/>
            <a:p>
              <a:r>
                <a:rPr lang="en-JP" sz="1100" dirty="0">
                  <a:solidFill>
                    <a:schemeClr val="bg1"/>
                  </a:solidFill>
                </a:rPr>
                <a:t>経路3</a:t>
              </a:r>
            </a:p>
          </p:txBody>
        </p:sp>
      </p:grpSp>
      <p:pic>
        <p:nvPicPr>
          <p:cNvPr id="89" name="Graphic 88" descr="Database with solid fill">
            <a:extLst>
              <a:ext uri="{FF2B5EF4-FFF2-40B4-BE49-F238E27FC236}">
                <a16:creationId xmlns:a16="http://schemas.microsoft.com/office/drawing/2014/main" id="{D6C3ADF3-CE48-52E8-5B54-CA96ED7093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21633" y="4075240"/>
            <a:ext cx="740157" cy="740157"/>
          </a:xfrm>
          <a:prstGeom prst="rect">
            <a:avLst/>
          </a:prstGeom>
        </p:spPr>
      </p:pic>
      <p:cxnSp>
        <p:nvCxnSpPr>
          <p:cNvPr id="90" name="Straight Arrow Connector 89">
            <a:extLst>
              <a:ext uri="{FF2B5EF4-FFF2-40B4-BE49-F238E27FC236}">
                <a16:creationId xmlns:a16="http://schemas.microsoft.com/office/drawing/2014/main" id="{8AA52928-6DD5-78F9-2CCC-0FF4E40C3114}"/>
              </a:ext>
            </a:extLst>
          </p:cNvPr>
          <p:cNvCxnSpPr>
            <a:cxnSpLocks/>
            <a:stCxn id="89" idx="1"/>
            <a:endCxn id="87" idx="3"/>
          </p:cNvCxnSpPr>
          <p:nvPr/>
        </p:nvCxnSpPr>
        <p:spPr>
          <a:xfrm flipH="1" flipV="1">
            <a:off x="1551121" y="4444623"/>
            <a:ext cx="470512" cy="696"/>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BD9712D3-1162-490B-C6AD-292A49A115CD}"/>
              </a:ext>
            </a:extLst>
          </p:cNvPr>
          <p:cNvCxnSpPr>
            <a:cxnSpLocks/>
            <a:stCxn id="89" idx="3"/>
            <a:endCxn id="16" idx="1"/>
          </p:cNvCxnSpPr>
          <p:nvPr/>
        </p:nvCxnSpPr>
        <p:spPr>
          <a:xfrm flipV="1">
            <a:off x="2761790" y="3591317"/>
            <a:ext cx="1415355" cy="854002"/>
          </a:xfrm>
          <a:prstGeom prst="bentConnector3">
            <a:avLst>
              <a:gd name="adj1" fmla="val 24449"/>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5F3D0A0-2C30-5F71-FFA6-C6326B68426C}"/>
              </a:ext>
            </a:extLst>
          </p:cNvPr>
          <p:cNvSpPr txBox="1"/>
          <p:nvPr/>
        </p:nvSpPr>
        <p:spPr>
          <a:xfrm>
            <a:off x="797352" y="4873449"/>
            <a:ext cx="1723549" cy="276999"/>
          </a:xfrm>
          <a:prstGeom prst="rect">
            <a:avLst/>
          </a:prstGeom>
          <a:noFill/>
        </p:spPr>
        <p:txBody>
          <a:bodyPr wrap="none" rtlCol="0">
            <a:spAutoFit/>
          </a:bodyPr>
          <a:lstStyle/>
          <a:p>
            <a:pPr algn="ctr"/>
            <a:r>
              <a:rPr lang="en-JP" sz="1200" dirty="0"/>
              <a:t>路線ごとに映像を管理</a:t>
            </a:r>
          </a:p>
        </p:txBody>
      </p:sp>
    </p:spTree>
    <p:extLst>
      <p:ext uri="{BB962C8B-B14F-4D97-AF65-F5344CB8AC3E}">
        <p14:creationId xmlns:p14="http://schemas.microsoft.com/office/powerpoint/2010/main" val="70962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81</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規模の異なる３つのシナリオ</a:t>
            </a:r>
            <a:endParaRPr lang="en-US" altLang="ja-JP" sz="28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1400" b="1">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dirty="0">
                <a:solidFill>
                  <a:schemeClr val="tx2">
                    <a:lumMod val="25000"/>
                  </a:schemeClr>
                </a:solidFill>
                <a:latin typeface="Lato" panose="020F0502020204030203" pitchFamily="34" charset="0"/>
                <a:cs typeface="Lato" panose="020F0502020204030203" pitchFamily="34" charset="0"/>
              </a:rPr>
              <a:t>シナリオによって管理対象となるデータサーバの数が変化</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藤沢市におけるシナリオ</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3" name="Rectangle 2">
            <a:extLst>
              <a:ext uri="{FF2B5EF4-FFF2-40B4-BE49-F238E27FC236}">
                <a16:creationId xmlns:a16="http://schemas.microsoft.com/office/drawing/2014/main" id="{DD06DC4A-D5B2-1373-A53C-DFEE504D843D}"/>
              </a:ext>
            </a:extLst>
          </p:cNvPr>
          <p:cNvSpPr/>
          <p:nvPr/>
        </p:nvSpPr>
        <p:spPr>
          <a:xfrm>
            <a:off x="420129" y="1967813"/>
            <a:ext cx="8303741" cy="4065373"/>
          </a:xfrm>
          <a:prstGeom prst="rect">
            <a:avLst/>
          </a:prstGeom>
          <a:solidFill>
            <a:schemeClr val="bg1"/>
          </a:solidFill>
          <a:ln w="50800" cmpd="thickThi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100" indent="0">
              <a:buClr>
                <a:schemeClr val="tx2">
                  <a:lumMod val="25000"/>
                </a:schemeClr>
              </a:buClr>
              <a:buNone/>
            </a:pPr>
            <a:r>
              <a:rPr lang="en-US" altLang="ja-JP"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cs typeface="Lato" panose="020F0502020204030203" pitchFamily="34" charset="0"/>
              </a:rPr>
              <a:t>シナリオ</a:t>
            </a:r>
            <a:r>
              <a:rPr lang="en-US" altLang="ja-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r>
              <a:rPr lang="ja-JP" altLang="en-US" sz="2400">
                <a:solidFill>
                  <a:schemeClr val="tx2">
                    <a:lumMod val="25000"/>
                  </a:schemeClr>
                </a:solidFill>
                <a:latin typeface="Lato" panose="020F0502020204030203" pitchFamily="34" charset="0"/>
                <a:cs typeface="Lato" panose="020F0502020204030203" pitchFamily="34" charset="0"/>
              </a:rPr>
              <a:t>仮説検証</a:t>
            </a:r>
            <a:r>
              <a:rPr lang="en-US" altLang="ja-JP" sz="2400">
                <a:solidFill>
                  <a:schemeClr val="tx2">
                    <a:lumMod val="25000"/>
                  </a:schemeClr>
                </a:solidFill>
                <a:latin typeface="Lato" panose="020F0502020204030203" pitchFamily="34" charset="0"/>
                <a:cs typeface="Lato" panose="020F0502020204030203" pitchFamily="34" charset="0"/>
              </a:rPr>
              <a:t> </a:t>
            </a:r>
            <a:r>
              <a:rPr lang="ja-JP" altLang="en-US" sz="1800">
                <a:solidFill>
                  <a:schemeClr val="tx2">
                    <a:lumMod val="25000"/>
                  </a:schemeClr>
                </a:solidFill>
                <a:latin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PoC</a:t>
            </a:r>
            <a:r>
              <a:rPr lang="ja-JP" altLang="en-US" sz="1800">
                <a:solidFill>
                  <a:schemeClr val="tx2">
                    <a:lumMod val="25000"/>
                  </a:schemeClr>
                </a:solidFill>
                <a:latin typeface="Lato" panose="020F0502020204030203" pitchFamily="34" charset="0"/>
                <a:cs typeface="Lato" panose="020F0502020204030203" pitchFamily="34" charset="0"/>
              </a:rPr>
              <a:t>：</a:t>
            </a:r>
            <a:r>
              <a:rPr lang="en-US" altLang="ja-JP" sz="1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Proof of Concept</a:t>
            </a:r>
            <a:r>
              <a:rPr lang="ja-JP" altLang="en-US" sz="1800" dirty="0">
                <a:solidFill>
                  <a:schemeClr val="tx2">
                    <a:lumMod val="25000"/>
                  </a:schemeClr>
                </a:solidFill>
                <a:latin typeface="Lato" panose="020F0502020204030203" pitchFamily="34" charset="0"/>
                <a:cs typeface="Lato" panose="020F0502020204030203" pitchFamily="34" charset="0"/>
              </a:rPr>
              <a:t>）</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dirty="0">
                <a:solidFill>
                  <a:schemeClr val="tx2">
                    <a:lumMod val="25000"/>
                  </a:schemeClr>
                </a:solidFill>
                <a:latin typeface="Lato" panose="020F0502020204030203" pitchFamily="34" charset="0"/>
                <a:cs typeface="Lato" panose="020F0502020204030203" pitchFamily="34" charset="0"/>
              </a:rPr>
              <a:t>　　バスの発着がある主要駅をカバー</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dirty="0">
                <a:solidFill>
                  <a:schemeClr val="tx2">
                    <a:lumMod val="25000"/>
                  </a:schemeClr>
                </a:solidFill>
                <a:latin typeface="Lato" panose="020F0502020204030203" pitchFamily="34" charset="0"/>
                <a:cs typeface="Lato" panose="020F0502020204030203" pitchFamily="34" charset="0"/>
              </a:rPr>
              <a:t>　　サーバ数：</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5</a:t>
            </a:r>
          </a:p>
          <a:p>
            <a:pPr marL="38100" indent="0">
              <a:buClr>
                <a:schemeClr val="tx2">
                  <a:lumMod val="25000"/>
                </a:schemeClr>
              </a:buClr>
              <a:buNone/>
            </a:pPr>
            <a:endParaRPr lang="en-US" altLang="ja-JP" sz="12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cs typeface="Lato" panose="020F0502020204030203" pitchFamily="34" charset="0"/>
              </a:rPr>
              <a:t>シナリオ</a:t>
            </a:r>
            <a:r>
              <a:rPr lang="en-US" altLang="ja-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a:t>
            </a:r>
            <a:r>
              <a:rPr lang="ja-JP" altLang="en-US" sz="2400">
                <a:solidFill>
                  <a:schemeClr val="tx2">
                    <a:lumMod val="25000"/>
                  </a:schemeClr>
                </a:solidFill>
                <a:latin typeface="Lato" panose="020F0502020204030203" pitchFamily="34" charset="0"/>
                <a:cs typeface="Lato" panose="020F0502020204030203" pitchFamily="34" charset="0"/>
              </a:rPr>
              <a:t>本格導入</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主要路線全域をカバー</a:t>
            </a:r>
            <a:endParaRPr lang="en-US" altLang="ja-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サーバ数：</a:t>
            </a:r>
            <a:r>
              <a:rPr lang="en-US" altLang="ja-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13</a:t>
            </a:r>
          </a:p>
          <a:p>
            <a:pPr marL="38100" indent="0">
              <a:buClr>
                <a:schemeClr val="tx2">
                  <a:lumMod val="25000"/>
                </a:schemeClr>
              </a:buClr>
              <a:buNone/>
            </a:pPr>
            <a:endParaRPr lang="en-US" altLang="ja-JP" sz="12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cs typeface="Lato" panose="020F0502020204030203" pitchFamily="34" charset="0"/>
              </a:rPr>
              <a:t>シナリオ</a:t>
            </a:r>
            <a:r>
              <a:rPr lang="en-US" altLang="ja-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C】</a:t>
            </a:r>
            <a:r>
              <a:rPr lang="ja-JP" altLang="en-US" sz="2400">
                <a:solidFill>
                  <a:schemeClr val="tx2">
                    <a:lumMod val="25000"/>
                  </a:schemeClr>
                </a:solidFill>
                <a:latin typeface="Lato" panose="020F0502020204030203" pitchFamily="34" charset="0"/>
                <a:cs typeface="Lato" panose="020F0502020204030203" pitchFamily="34" charset="0"/>
              </a:rPr>
              <a:t>全域展開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dirty="0">
                <a:solidFill>
                  <a:schemeClr val="tx2">
                    <a:lumMod val="25000"/>
                  </a:schemeClr>
                </a:solidFill>
                <a:latin typeface="Lato" panose="020F0502020204030203" pitchFamily="34" charset="0"/>
                <a:cs typeface="Lato" panose="020F0502020204030203" pitchFamily="34" charset="0"/>
              </a:rPr>
              <a:t>　　藤沢市で運行される神奈川中央交通</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dirty="0">
                <a:solidFill>
                  <a:schemeClr val="tx2">
                    <a:lumMod val="25000"/>
                  </a:schemeClr>
                </a:solidFill>
                <a:latin typeface="Lato" panose="020F0502020204030203" pitchFamily="34" charset="0"/>
                <a:cs typeface="Lato" panose="020F0502020204030203" pitchFamily="34" charset="0"/>
              </a:rPr>
              <a:t>株</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dirty="0">
                <a:solidFill>
                  <a:schemeClr val="tx2">
                    <a:lumMod val="25000"/>
                  </a:schemeClr>
                </a:solidFill>
                <a:latin typeface="Lato" panose="020F0502020204030203" pitchFamily="34" charset="0"/>
                <a:cs typeface="Lato" panose="020F0502020204030203" pitchFamily="34" charset="0"/>
              </a:rPr>
              <a:t>の全路線をカバー</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dirty="0">
                <a:solidFill>
                  <a:schemeClr val="tx2">
                    <a:lumMod val="25000"/>
                  </a:schemeClr>
                </a:solidFill>
                <a:latin typeface="Lato" panose="020F0502020204030203" pitchFamily="34" charset="0"/>
                <a:cs typeface="Lato" panose="020F0502020204030203" pitchFamily="34" charset="0"/>
              </a:rPr>
              <a:t>　　サーバ数：</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25</a:t>
            </a:r>
          </a:p>
        </p:txBody>
      </p:sp>
    </p:spTree>
    <p:extLst>
      <p:ext uri="{BB962C8B-B14F-4D97-AF65-F5344CB8AC3E}">
        <p14:creationId xmlns:p14="http://schemas.microsoft.com/office/powerpoint/2010/main" val="3246269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A5C2DB-7882-8AA5-CEF9-BEFDB7284FE2}"/>
              </a:ext>
            </a:extLst>
          </p:cNvPr>
          <p:cNvPicPr>
            <a:picLocks noChangeAspect="1"/>
          </p:cNvPicPr>
          <p:nvPr/>
        </p:nvPicPr>
        <p:blipFill rotWithShape="1">
          <a:blip r:embed="rId3"/>
          <a:srcRect l="1606" t="21794" r="1662" b="6833"/>
          <a:stretch/>
        </p:blipFill>
        <p:spPr>
          <a:xfrm>
            <a:off x="395905" y="2474843"/>
            <a:ext cx="8397688" cy="4241914"/>
          </a:xfrm>
          <a:prstGeom prst="rect">
            <a:avLst/>
          </a:prstGeom>
        </p:spPr>
      </p:pic>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82</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34272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出発駅（全</a:t>
            </a:r>
            <a:r>
              <a:rPr lang="en-US" altLang="ja-JP" sz="2800" dirty="0">
                <a:solidFill>
                  <a:schemeClr val="tx2">
                    <a:lumMod val="25000"/>
                  </a:schemeClr>
                </a:solidFill>
                <a:latin typeface="Lato" panose="020F0502020204030203" pitchFamily="34" charset="0"/>
                <a:cs typeface="Lato" panose="020F0502020204030203" pitchFamily="34" charset="0"/>
              </a:rPr>
              <a:t>5</a:t>
            </a:r>
            <a:r>
              <a:rPr lang="ja-JP" altLang="en-US" sz="2800">
                <a:solidFill>
                  <a:schemeClr val="tx2">
                    <a:lumMod val="25000"/>
                  </a:schemeClr>
                </a:solidFill>
                <a:latin typeface="Lato" panose="020F0502020204030203" pitchFamily="34" charset="0"/>
                <a:cs typeface="Lato" panose="020F0502020204030203" pitchFamily="34" charset="0"/>
              </a:rPr>
              <a:t>駅）にデータサーバを配置</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b="1" u="sng">
                <a:solidFill>
                  <a:srgbClr val="F20153"/>
                </a:solidFill>
                <a:latin typeface="Lato" panose="020F0502020204030203" pitchFamily="34" charset="0"/>
                <a:cs typeface="Lato" panose="020F0502020204030203" pitchFamily="34" charset="0"/>
              </a:rPr>
              <a:t>データサーバ</a:t>
            </a:r>
            <a:r>
              <a:rPr lang="en-US" altLang="ja-JP" sz="2800" b="1" u="sng" dirty="0">
                <a:solidFill>
                  <a:srgbClr val="F20153"/>
                </a:solidFill>
                <a:latin typeface="Lato" panose="020F0502020204030203" pitchFamily="34" charset="0"/>
                <a:cs typeface="Lato" panose="020F0502020204030203" pitchFamily="34" charset="0"/>
              </a:rPr>
              <a:t>5</a:t>
            </a:r>
            <a:r>
              <a:rPr lang="ja-JP" altLang="en-US" sz="2800" b="1" u="sng">
                <a:solidFill>
                  <a:srgbClr val="F20153"/>
                </a:solidFill>
                <a:latin typeface="Lato" panose="020F0502020204030203" pitchFamily="34" charset="0"/>
                <a:cs typeface="Lato" panose="020F0502020204030203" pitchFamily="34" charset="0"/>
              </a:rPr>
              <a:t>個</a:t>
            </a:r>
            <a:r>
              <a:rPr lang="ja-JP" altLang="en-US" sz="2800">
                <a:solidFill>
                  <a:schemeClr val="tx2">
                    <a:lumMod val="25000"/>
                  </a:schemeClr>
                </a:solidFill>
                <a:latin typeface="Lato" panose="020F0502020204030203" pitchFamily="34" charset="0"/>
                <a:cs typeface="Lato" panose="020F0502020204030203" pitchFamily="34" charset="0"/>
              </a:rPr>
              <a:t>を管理</a:t>
            </a:r>
            <a:endParaRPr lang="en-US" altLang="ja-JP" sz="2000">
              <a:solidFill>
                <a:schemeClr val="tx2">
                  <a:lumMod val="25000"/>
                </a:schemeClr>
              </a:solidFill>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【シナリオA】仮説検証</a:t>
            </a:r>
            <a:r>
              <a:rPr lang="ja-JP" altLang="en-US" sz="360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 </a:t>
            </a:r>
            <a:r>
              <a:rPr lang="ja-JP" altLang="en-US" sz="18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a:t>
            </a:r>
            <a:r>
              <a:rPr lang="en-US" altLang="ja-JP" sz="1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PoC</a:t>
            </a:r>
            <a:r>
              <a:rPr lang="ja-JP" altLang="en-US" sz="18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a:t>
            </a:r>
            <a:r>
              <a:rPr lang="en-US" altLang="ja-JP" sz="1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Proof of Concept</a:t>
            </a:r>
            <a:r>
              <a:rPr lang="ja-JP" altLang="en-US" sz="1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a:t>
            </a:r>
            <a:endParaRPr lang="en-US" sz="32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9" name="TextBox 8">
            <a:extLst>
              <a:ext uri="{FF2B5EF4-FFF2-40B4-BE49-F238E27FC236}">
                <a16:creationId xmlns:a16="http://schemas.microsoft.com/office/drawing/2014/main" id="{81B5A9F4-C81F-365A-6F89-CB04A424642B}"/>
              </a:ext>
            </a:extLst>
          </p:cNvPr>
          <p:cNvSpPr txBox="1"/>
          <p:nvPr/>
        </p:nvSpPr>
        <p:spPr>
          <a:xfrm>
            <a:off x="5681095" y="6581123"/>
            <a:ext cx="3462904" cy="261610"/>
          </a:xfrm>
          <a:prstGeom prst="rect">
            <a:avLst/>
          </a:prstGeom>
          <a:noFill/>
        </p:spPr>
        <p:txBody>
          <a:bodyPr wrap="square" rtlCol="0">
            <a:spAutoFit/>
          </a:bodyPr>
          <a:lstStyle/>
          <a:p>
            <a:r>
              <a:rPr lang="en-JP" sz="1100" dirty="0"/>
              <a:t>※神奈川中央交通 藤沢営業所路線図より画像を引用</a:t>
            </a:r>
          </a:p>
        </p:txBody>
      </p:sp>
      <p:sp>
        <p:nvSpPr>
          <p:cNvPr id="10" name="Oval 9">
            <a:extLst>
              <a:ext uri="{FF2B5EF4-FFF2-40B4-BE49-F238E27FC236}">
                <a16:creationId xmlns:a16="http://schemas.microsoft.com/office/drawing/2014/main" id="{779CD869-260D-6498-F226-188A0DF9D4FA}"/>
              </a:ext>
            </a:extLst>
          </p:cNvPr>
          <p:cNvSpPr/>
          <p:nvPr/>
        </p:nvSpPr>
        <p:spPr>
          <a:xfrm>
            <a:off x="4450369" y="4324901"/>
            <a:ext cx="343759" cy="343759"/>
          </a:xfrm>
          <a:prstGeom prst="ellipse">
            <a:avLst/>
          </a:prstGeom>
          <a:solidFill>
            <a:srgbClr val="F20153">
              <a:alpha val="31875"/>
            </a:srgbClr>
          </a:solidFill>
          <a:ln w="38100">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Oval 10">
            <a:extLst>
              <a:ext uri="{FF2B5EF4-FFF2-40B4-BE49-F238E27FC236}">
                <a16:creationId xmlns:a16="http://schemas.microsoft.com/office/drawing/2014/main" id="{0056BCE5-D4EA-59D9-AF6E-D8E111550B44}"/>
              </a:ext>
            </a:extLst>
          </p:cNvPr>
          <p:cNvSpPr/>
          <p:nvPr/>
        </p:nvSpPr>
        <p:spPr>
          <a:xfrm>
            <a:off x="4269129" y="2541379"/>
            <a:ext cx="343759" cy="343759"/>
          </a:xfrm>
          <a:prstGeom prst="ellipse">
            <a:avLst/>
          </a:prstGeom>
          <a:solidFill>
            <a:srgbClr val="F20153">
              <a:alpha val="31875"/>
            </a:srgbClr>
          </a:solidFill>
          <a:ln w="38100">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Oval 11">
            <a:extLst>
              <a:ext uri="{FF2B5EF4-FFF2-40B4-BE49-F238E27FC236}">
                <a16:creationId xmlns:a16="http://schemas.microsoft.com/office/drawing/2014/main" id="{8CDE1C49-6AE7-F496-7138-CD0E3561061C}"/>
              </a:ext>
            </a:extLst>
          </p:cNvPr>
          <p:cNvSpPr/>
          <p:nvPr/>
        </p:nvSpPr>
        <p:spPr>
          <a:xfrm>
            <a:off x="2529737" y="6340669"/>
            <a:ext cx="343759" cy="343759"/>
          </a:xfrm>
          <a:prstGeom prst="ellipse">
            <a:avLst/>
          </a:prstGeom>
          <a:solidFill>
            <a:srgbClr val="F20153">
              <a:alpha val="31875"/>
            </a:srgbClr>
          </a:solidFill>
          <a:ln w="38100">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Oval 12">
            <a:extLst>
              <a:ext uri="{FF2B5EF4-FFF2-40B4-BE49-F238E27FC236}">
                <a16:creationId xmlns:a16="http://schemas.microsoft.com/office/drawing/2014/main" id="{FD090A53-8CBD-4D31-0110-C47BFB0C28E7}"/>
              </a:ext>
            </a:extLst>
          </p:cNvPr>
          <p:cNvSpPr/>
          <p:nvPr/>
        </p:nvSpPr>
        <p:spPr>
          <a:xfrm>
            <a:off x="5311959" y="6264107"/>
            <a:ext cx="343759" cy="343759"/>
          </a:xfrm>
          <a:prstGeom prst="ellipse">
            <a:avLst/>
          </a:prstGeom>
          <a:solidFill>
            <a:srgbClr val="F20153">
              <a:alpha val="31875"/>
            </a:srgbClr>
          </a:solidFill>
          <a:ln w="38100">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 name="Oval 13">
            <a:extLst>
              <a:ext uri="{FF2B5EF4-FFF2-40B4-BE49-F238E27FC236}">
                <a16:creationId xmlns:a16="http://schemas.microsoft.com/office/drawing/2014/main" id="{F2FEA10F-DD2A-0CED-8EAB-84B2A357EB2A}"/>
              </a:ext>
            </a:extLst>
          </p:cNvPr>
          <p:cNvSpPr/>
          <p:nvPr/>
        </p:nvSpPr>
        <p:spPr>
          <a:xfrm>
            <a:off x="8200213" y="5057304"/>
            <a:ext cx="343759" cy="343759"/>
          </a:xfrm>
          <a:prstGeom prst="ellipse">
            <a:avLst/>
          </a:prstGeom>
          <a:solidFill>
            <a:srgbClr val="F20153">
              <a:alpha val="31875"/>
            </a:srgbClr>
          </a:solidFill>
          <a:ln w="38100">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22" name="Group 21">
            <a:extLst>
              <a:ext uri="{FF2B5EF4-FFF2-40B4-BE49-F238E27FC236}">
                <a16:creationId xmlns:a16="http://schemas.microsoft.com/office/drawing/2014/main" id="{2D2EA7D5-2232-C696-F277-7024A2D3F18D}"/>
              </a:ext>
            </a:extLst>
          </p:cNvPr>
          <p:cNvGrpSpPr/>
          <p:nvPr/>
        </p:nvGrpSpPr>
        <p:grpSpPr>
          <a:xfrm>
            <a:off x="2117411" y="5290087"/>
            <a:ext cx="1108109" cy="1014212"/>
            <a:chOff x="2418862" y="5249895"/>
            <a:chExt cx="1108109" cy="1014212"/>
          </a:xfrm>
        </p:grpSpPr>
        <p:sp>
          <p:nvSpPr>
            <p:cNvPr id="16" name="Rounded Rectangular Callout 15">
              <a:extLst>
                <a:ext uri="{FF2B5EF4-FFF2-40B4-BE49-F238E27FC236}">
                  <a16:creationId xmlns:a16="http://schemas.microsoft.com/office/drawing/2014/main" id="{B18EB8A2-C01B-71C6-D2AD-80D86AED2091}"/>
                </a:ext>
              </a:extLst>
            </p:cNvPr>
            <p:cNvSpPr/>
            <p:nvPr/>
          </p:nvSpPr>
          <p:spPr>
            <a:xfrm>
              <a:off x="2418862" y="5255288"/>
              <a:ext cx="1108109" cy="1008819"/>
            </a:xfrm>
            <a:prstGeom prst="wedgeRoundRectCallout">
              <a:avLst>
                <a:gd name="adj1" fmla="val -7336"/>
                <a:gd name="adj2" fmla="val 62500"/>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b"/>
            <a:lstStyle/>
            <a:p>
              <a:pPr algn="ctr"/>
              <a:r>
                <a:rPr lang="en-JP" sz="1000" dirty="0">
                  <a:solidFill>
                    <a:schemeClr val="tx1"/>
                  </a:solidFill>
                </a:rPr>
                <a:t>辻堂駅発バスの</a:t>
              </a:r>
              <a:br>
                <a:rPr lang="en-JP" sz="1000" dirty="0">
                  <a:solidFill>
                    <a:schemeClr val="tx1"/>
                  </a:solidFill>
                </a:rPr>
              </a:br>
              <a:r>
                <a:rPr lang="en-JP" sz="1000" dirty="0">
                  <a:solidFill>
                    <a:schemeClr val="tx1"/>
                  </a:solidFill>
                </a:rPr>
                <a:t>映像を管理</a:t>
              </a:r>
            </a:p>
          </p:txBody>
        </p:sp>
        <p:pic>
          <p:nvPicPr>
            <p:cNvPr id="17" name="Graphic 16" descr="Database with solid fill">
              <a:extLst>
                <a:ext uri="{FF2B5EF4-FFF2-40B4-BE49-F238E27FC236}">
                  <a16:creationId xmlns:a16="http://schemas.microsoft.com/office/drawing/2014/main" id="{FE5EA10C-1BCF-ACD4-D125-0F8E5A7E80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6954" y="5249895"/>
              <a:ext cx="614181" cy="614181"/>
            </a:xfrm>
            <a:prstGeom prst="rect">
              <a:avLst/>
            </a:prstGeom>
          </p:spPr>
        </p:pic>
      </p:grpSp>
      <p:grpSp>
        <p:nvGrpSpPr>
          <p:cNvPr id="39" name="Group 38">
            <a:extLst>
              <a:ext uri="{FF2B5EF4-FFF2-40B4-BE49-F238E27FC236}">
                <a16:creationId xmlns:a16="http://schemas.microsoft.com/office/drawing/2014/main" id="{86868597-2892-0A66-C5AF-BD3BC0334ABD}"/>
              </a:ext>
            </a:extLst>
          </p:cNvPr>
          <p:cNvGrpSpPr/>
          <p:nvPr/>
        </p:nvGrpSpPr>
        <p:grpSpPr>
          <a:xfrm>
            <a:off x="4920363" y="5177019"/>
            <a:ext cx="1108109" cy="1014212"/>
            <a:chOff x="2418862" y="5249895"/>
            <a:chExt cx="1108109" cy="1014212"/>
          </a:xfrm>
        </p:grpSpPr>
        <p:sp>
          <p:nvSpPr>
            <p:cNvPr id="40" name="Rounded Rectangular Callout 39">
              <a:extLst>
                <a:ext uri="{FF2B5EF4-FFF2-40B4-BE49-F238E27FC236}">
                  <a16:creationId xmlns:a16="http://schemas.microsoft.com/office/drawing/2014/main" id="{C7C308ED-715B-9229-FD8D-9B780B6BC6C7}"/>
                </a:ext>
              </a:extLst>
            </p:cNvPr>
            <p:cNvSpPr/>
            <p:nvPr/>
          </p:nvSpPr>
          <p:spPr>
            <a:xfrm>
              <a:off x="2418862" y="5255288"/>
              <a:ext cx="1108109" cy="1008819"/>
            </a:xfrm>
            <a:prstGeom prst="wedgeRoundRectCallout">
              <a:avLst>
                <a:gd name="adj1" fmla="val -7336"/>
                <a:gd name="adj2" fmla="val 62500"/>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b"/>
            <a:lstStyle/>
            <a:p>
              <a:pPr algn="ctr"/>
              <a:r>
                <a:rPr lang="en-JP" sz="1000" dirty="0">
                  <a:solidFill>
                    <a:schemeClr val="tx1"/>
                  </a:solidFill>
                </a:rPr>
                <a:t>藤沢駅発バスの</a:t>
              </a:r>
              <a:br>
                <a:rPr lang="en-JP" sz="1000" dirty="0">
                  <a:solidFill>
                    <a:schemeClr val="tx1"/>
                  </a:solidFill>
                </a:rPr>
              </a:br>
              <a:r>
                <a:rPr lang="en-JP" sz="1000" dirty="0">
                  <a:solidFill>
                    <a:schemeClr val="tx1"/>
                  </a:solidFill>
                </a:rPr>
                <a:t>映像を管理</a:t>
              </a:r>
            </a:p>
          </p:txBody>
        </p:sp>
        <p:pic>
          <p:nvPicPr>
            <p:cNvPr id="41" name="Graphic 40" descr="Database with solid fill">
              <a:extLst>
                <a:ext uri="{FF2B5EF4-FFF2-40B4-BE49-F238E27FC236}">
                  <a16:creationId xmlns:a16="http://schemas.microsoft.com/office/drawing/2014/main" id="{756135B0-BDA5-EE66-0A6D-008C101765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6954" y="5249895"/>
              <a:ext cx="614181" cy="614181"/>
            </a:xfrm>
            <a:prstGeom prst="rect">
              <a:avLst/>
            </a:prstGeom>
          </p:spPr>
        </p:pic>
      </p:grpSp>
      <p:grpSp>
        <p:nvGrpSpPr>
          <p:cNvPr id="42" name="Group 41">
            <a:extLst>
              <a:ext uri="{FF2B5EF4-FFF2-40B4-BE49-F238E27FC236}">
                <a16:creationId xmlns:a16="http://schemas.microsoft.com/office/drawing/2014/main" id="{2FFD39C1-5151-8880-DD67-45A21AA2313B}"/>
              </a:ext>
            </a:extLst>
          </p:cNvPr>
          <p:cNvGrpSpPr/>
          <p:nvPr/>
        </p:nvGrpSpPr>
        <p:grpSpPr>
          <a:xfrm>
            <a:off x="7847242" y="3989674"/>
            <a:ext cx="1108109" cy="1014212"/>
            <a:chOff x="2418862" y="5249895"/>
            <a:chExt cx="1108109" cy="1014212"/>
          </a:xfrm>
        </p:grpSpPr>
        <p:sp>
          <p:nvSpPr>
            <p:cNvPr id="44" name="Rounded Rectangular Callout 43">
              <a:extLst>
                <a:ext uri="{FF2B5EF4-FFF2-40B4-BE49-F238E27FC236}">
                  <a16:creationId xmlns:a16="http://schemas.microsoft.com/office/drawing/2014/main" id="{74FAF53B-E2E9-D7B3-5130-E194D521960A}"/>
                </a:ext>
              </a:extLst>
            </p:cNvPr>
            <p:cNvSpPr/>
            <p:nvPr/>
          </p:nvSpPr>
          <p:spPr>
            <a:xfrm>
              <a:off x="2418862" y="5255288"/>
              <a:ext cx="1108109" cy="1008819"/>
            </a:xfrm>
            <a:prstGeom prst="wedgeRoundRectCallout">
              <a:avLst>
                <a:gd name="adj1" fmla="val -7336"/>
                <a:gd name="adj2" fmla="val 62500"/>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b"/>
            <a:lstStyle/>
            <a:p>
              <a:pPr algn="ctr"/>
              <a:r>
                <a:rPr lang="en-JP" sz="1000" dirty="0">
                  <a:solidFill>
                    <a:schemeClr val="tx1"/>
                  </a:solidFill>
                </a:rPr>
                <a:t>大船駅発バスの</a:t>
              </a:r>
              <a:br>
                <a:rPr lang="en-JP" sz="1000" dirty="0">
                  <a:solidFill>
                    <a:schemeClr val="tx1"/>
                  </a:solidFill>
                </a:rPr>
              </a:br>
              <a:r>
                <a:rPr lang="en-JP" sz="1000" dirty="0">
                  <a:solidFill>
                    <a:schemeClr val="tx1"/>
                  </a:solidFill>
                </a:rPr>
                <a:t>映像を管理</a:t>
              </a:r>
            </a:p>
          </p:txBody>
        </p:sp>
        <p:pic>
          <p:nvPicPr>
            <p:cNvPr id="45" name="Graphic 44" descr="Database with solid fill">
              <a:extLst>
                <a:ext uri="{FF2B5EF4-FFF2-40B4-BE49-F238E27FC236}">
                  <a16:creationId xmlns:a16="http://schemas.microsoft.com/office/drawing/2014/main" id="{7B80E7BE-B3A1-9A9F-B813-A2C717337A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6954" y="5249895"/>
              <a:ext cx="614181" cy="614181"/>
            </a:xfrm>
            <a:prstGeom prst="rect">
              <a:avLst/>
            </a:prstGeom>
          </p:spPr>
        </p:pic>
      </p:grpSp>
      <p:grpSp>
        <p:nvGrpSpPr>
          <p:cNvPr id="46" name="Group 45">
            <a:extLst>
              <a:ext uri="{FF2B5EF4-FFF2-40B4-BE49-F238E27FC236}">
                <a16:creationId xmlns:a16="http://schemas.microsoft.com/office/drawing/2014/main" id="{AEAF3BA2-36F2-B99A-B1DB-3A4BCE6D9134}"/>
              </a:ext>
            </a:extLst>
          </p:cNvPr>
          <p:cNvGrpSpPr/>
          <p:nvPr/>
        </p:nvGrpSpPr>
        <p:grpSpPr>
          <a:xfrm>
            <a:off x="4929783" y="3714388"/>
            <a:ext cx="1108109" cy="1014212"/>
            <a:chOff x="2418862" y="5249895"/>
            <a:chExt cx="1108109" cy="1014212"/>
          </a:xfrm>
        </p:grpSpPr>
        <p:sp>
          <p:nvSpPr>
            <p:cNvPr id="47" name="Rounded Rectangular Callout 46">
              <a:extLst>
                <a:ext uri="{FF2B5EF4-FFF2-40B4-BE49-F238E27FC236}">
                  <a16:creationId xmlns:a16="http://schemas.microsoft.com/office/drawing/2014/main" id="{6C913BD6-4C04-A953-6418-C285DD495F2C}"/>
                </a:ext>
              </a:extLst>
            </p:cNvPr>
            <p:cNvSpPr/>
            <p:nvPr/>
          </p:nvSpPr>
          <p:spPr>
            <a:xfrm>
              <a:off x="2418862" y="5255288"/>
              <a:ext cx="1108109" cy="1008819"/>
            </a:xfrm>
            <a:prstGeom prst="wedgeRoundRectCallout">
              <a:avLst>
                <a:gd name="adj1" fmla="val -60837"/>
                <a:gd name="adj2" fmla="val 29630"/>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b"/>
            <a:lstStyle/>
            <a:p>
              <a:pPr algn="ctr"/>
              <a:r>
                <a:rPr lang="en-JP" sz="1000" dirty="0">
                  <a:solidFill>
                    <a:schemeClr val="tx1"/>
                  </a:solidFill>
                </a:rPr>
                <a:t>善行駅発バスの</a:t>
              </a:r>
              <a:br>
                <a:rPr lang="en-JP" sz="1000" dirty="0">
                  <a:solidFill>
                    <a:schemeClr val="tx1"/>
                  </a:solidFill>
                </a:rPr>
              </a:br>
              <a:r>
                <a:rPr lang="en-JP" sz="1000" dirty="0">
                  <a:solidFill>
                    <a:schemeClr val="tx1"/>
                  </a:solidFill>
                </a:rPr>
                <a:t>映像を管理</a:t>
              </a:r>
            </a:p>
          </p:txBody>
        </p:sp>
        <p:pic>
          <p:nvPicPr>
            <p:cNvPr id="48" name="Graphic 47" descr="Database with solid fill">
              <a:extLst>
                <a:ext uri="{FF2B5EF4-FFF2-40B4-BE49-F238E27FC236}">
                  <a16:creationId xmlns:a16="http://schemas.microsoft.com/office/drawing/2014/main" id="{FD1CC832-AC51-A8CD-E176-2F0142AA2D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6954" y="5249895"/>
              <a:ext cx="614181" cy="614181"/>
            </a:xfrm>
            <a:prstGeom prst="rect">
              <a:avLst/>
            </a:prstGeom>
          </p:spPr>
        </p:pic>
      </p:grpSp>
      <p:grpSp>
        <p:nvGrpSpPr>
          <p:cNvPr id="49" name="Group 48">
            <a:extLst>
              <a:ext uri="{FF2B5EF4-FFF2-40B4-BE49-F238E27FC236}">
                <a16:creationId xmlns:a16="http://schemas.microsoft.com/office/drawing/2014/main" id="{7588D87B-2947-0A18-4742-E0B0CB58D90E}"/>
              </a:ext>
            </a:extLst>
          </p:cNvPr>
          <p:cNvGrpSpPr/>
          <p:nvPr/>
        </p:nvGrpSpPr>
        <p:grpSpPr>
          <a:xfrm>
            <a:off x="2682911" y="2587509"/>
            <a:ext cx="1442318" cy="1014212"/>
            <a:chOff x="2084654" y="5249895"/>
            <a:chExt cx="1442318" cy="1014212"/>
          </a:xfrm>
        </p:grpSpPr>
        <p:sp>
          <p:nvSpPr>
            <p:cNvPr id="50" name="Rounded Rectangular Callout 49">
              <a:extLst>
                <a:ext uri="{FF2B5EF4-FFF2-40B4-BE49-F238E27FC236}">
                  <a16:creationId xmlns:a16="http://schemas.microsoft.com/office/drawing/2014/main" id="{D4ABD966-BE57-156A-3B05-3B67F5F6D1A9}"/>
                </a:ext>
              </a:extLst>
            </p:cNvPr>
            <p:cNvSpPr/>
            <p:nvPr/>
          </p:nvSpPr>
          <p:spPr>
            <a:xfrm>
              <a:off x="2084654" y="5255288"/>
              <a:ext cx="1442318" cy="1008819"/>
            </a:xfrm>
            <a:prstGeom prst="wedgeRoundRectCallout">
              <a:avLst>
                <a:gd name="adj1" fmla="val 63395"/>
                <a:gd name="adj2" fmla="val -36109"/>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b"/>
            <a:lstStyle/>
            <a:p>
              <a:pPr algn="ctr"/>
              <a:r>
                <a:rPr lang="en-JP" sz="1000" dirty="0">
                  <a:solidFill>
                    <a:schemeClr val="tx1"/>
                  </a:solidFill>
                </a:rPr>
                <a:t>六会日大前駅発バスの</a:t>
              </a:r>
              <a:br>
                <a:rPr lang="en-JP" sz="1000" dirty="0">
                  <a:solidFill>
                    <a:schemeClr val="tx1"/>
                  </a:solidFill>
                </a:rPr>
              </a:br>
              <a:r>
                <a:rPr lang="en-JP" sz="1000" dirty="0">
                  <a:solidFill>
                    <a:schemeClr val="tx1"/>
                  </a:solidFill>
                </a:rPr>
                <a:t>映像を管理</a:t>
              </a:r>
            </a:p>
          </p:txBody>
        </p:sp>
        <p:pic>
          <p:nvPicPr>
            <p:cNvPr id="51" name="Graphic 50" descr="Database with solid fill">
              <a:extLst>
                <a:ext uri="{FF2B5EF4-FFF2-40B4-BE49-F238E27FC236}">
                  <a16:creationId xmlns:a16="http://schemas.microsoft.com/office/drawing/2014/main" id="{67FD0038-9F01-9B16-132C-B5C9C2C590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6179" y="5249895"/>
              <a:ext cx="614181" cy="614181"/>
            </a:xfrm>
            <a:prstGeom prst="rect">
              <a:avLst/>
            </a:prstGeom>
          </p:spPr>
        </p:pic>
      </p:grpSp>
    </p:spTree>
    <p:extLst>
      <p:ext uri="{BB962C8B-B14F-4D97-AF65-F5344CB8AC3E}">
        <p14:creationId xmlns:p14="http://schemas.microsoft.com/office/powerpoint/2010/main" val="29344119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83</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34272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主要路線は</a:t>
            </a:r>
            <a:r>
              <a:rPr lang="ja-JP" altLang="en-US" sz="2800">
                <a:solidFill>
                  <a:schemeClr val="tx2">
                    <a:lumMod val="25000"/>
                  </a:schemeClr>
                </a:solidFill>
                <a:latin typeface="Lato" panose="020F0502020204030203" pitchFamily="34" charset="0"/>
                <a:cs typeface="Lato" panose="020F0502020204030203" pitchFamily="34" charset="0"/>
              </a:rPr>
              <a:t>別途</a:t>
            </a:r>
            <a:r>
              <a:rPr lang="ja-JP" altLang="en-US" sz="2800" b="0" i="0">
                <a:solidFill>
                  <a:schemeClr val="tx2">
                    <a:lumMod val="25000"/>
                  </a:schemeClr>
                </a:solidFill>
                <a:effectLst/>
                <a:latin typeface="Lato" panose="020F0502020204030203" pitchFamily="34" charset="0"/>
                <a:cs typeface="Lato" panose="020F0502020204030203" pitchFamily="34" charset="0"/>
              </a:rPr>
              <a:t>データサーバを配置</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1" u="sng">
                <a:solidFill>
                  <a:srgbClr val="F20153"/>
                </a:solidFill>
                <a:latin typeface="Lato" panose="020F0502020204030203" pitchFamily="34" charset="0"/>
                <a:cs typeface="Lato" panose="020F0502020204030203" pitchFamily="34" charset="0"/>
              </a:rPr>
              <a:t>データサーバ</a:t>
            </a:r>
            <a:r>
              <a:rPr lang="en-US" altLang="ja-JP" sz="2400" b="1" u="sng" dirty="0">
                <a:solidFill>
                  <a:srgbClr val="F20153"/>
                </a:solidFill>
                <a:latin typeface="Lato" panose="020F0502020204030203" pitchFamily="34" charset="0"/>
                <a:cs typeface="Lato" panose="020F0502020204030203" pitchFamily="34" charset="0"/>
              </a:rPr>
              <a:t>13</a:t>
            </a:r>
            <a:r>
              <a:rPr lang="ja-JP" altLang="en-US" sz="2400" b="1" u="sng">
                <a:solidFill>
                  <a:srgbClr val="F20153"/>
                </a:solidFill>
                <a:latin typeface="Lato" panose="020F0502020204030203" pitchFamily="34" charset="0"/>
                <a:cs typeface="Lato" panose="020F0502020204030203" pitchFamily="34" charset="0"/>
              </a:rPr>
              <a:t>個</a:t>
            </a:r>
            <a:r>
              <a:rPr lang="ja-JP" altLang="en-US" sz="2400">
                <a:solidFill>
                  <a:schemeClr val="tx2">
                    <a:lumMod val="25000"/>
                  </a:schemeClr>
                </a:solidFill>
                <a:latin typeface="Lato" panose="020F0502020204030203" pitchFamily="34" charset="0"/>
                <a:cs typeface="Lato" panose="020F0502020204030203" pitchFamily="34" charset="0"/>
              </a:rPr>
              <a:t>（駅ごと</a:t>
            </a:r>
            <a:r>
              <a:rPr lang="en-JP" altLang="ja-JP" sz="2400" dirty="0">
                <a:solidFill>
                  <a:schemeClr val="tx2">
                    <a:lumMod val="25000"/>
                  </a:schemeClr>
                </a:solidFill>
                <a:latin typeface="Lato" panose="020F0502020204030203" pitchFamily="34" charset="0"/>
                <a:cs typeface="Lato" panose="020F0502020204030203" pitchFamily="34" charset="0"/>
              </a:rPr>
              <a:t>5</a:t>
            </a:r>
            <a:r>
              <a:rPr lang="ja-JP" altLang="en-JP" sz="2400">
                <a:solidFill>
                  <a:schemeClr val="tx2">
                    <a:lumMod val="25000"/>
                  </a:schemeClr>
                </a:solidFill>
                <a:latin typeface="Lato" panose="020F0502020204030203" pitchFamily="34" charset="0"/>
                <a:cs typeface="Lato" panose="020F0502020204030203" pitchFamily="34" charset="0"/>
              </a:rPr>
              <a:t>個</a:t>
            </a:r>
            <a:r>
              <a:rPr lang="ja-JP" altLang="en-US" sz="2400">
                <a:solidFill>
                  <a:schemeClr val="tx2">
                    <a:lumMod val="25000"/>
                  </a:schemeClr>
                </a:solidFill>
                <a:latin typeface="Lato" panose="020F0502020204030203" pitchFamily="34" charset="0"/>
                <a:cs typeface="Lato" panose="020F0502020204030203" pitchFamily="34" charset="0"/>
              </a:rPr>
              <a:t>＋主要路線</a:t>
            </a:r>
            <a:r>
              <a:rPr lang="en-US" altLang="ja-JP" sz="2400" dirty="0">
                <a:solidFill>
                  <a:schemeClr val="tx2">
                    <a:lumMod val="25000"/>
                  </a:schemeClr>
                </a:solidFill>
                <a:latin typeface="Lato" panose="020F0502020204030203" pitchFamily="34" charset="0"/>
                <a:cs typeface="Lato" panose="020F0502020204030203" pitchFamily="34" charset="0"/>
              </a:rPr>
              <a:t>8</a:t>
            </a:r>
            <a:r>
              <a:rPr lang="ja-JP" altLang="en-US" sz="2400">
                <a:solidFill>
                  <a:schemeClr val="tx2">
                    <a:lumMod val="25000"/>
                  </a:schemeClr>
                </a:solidFill>
                <a:latin typeface="Lato" panose="020F0502020204030203" pitchFamily="34" charset="0"/>
                <a:cs typeface="Lato" panose="020F0502020204030203" pitchFamily="34" charset="0"/>
              </a:rPr>
              <a:t>個）を管理</a:t>
            </a:r>
            <a:endParaRPr lang="en-US" altLang="ja-JP" sz="1800" dirty="0">
              <a:solidFill>
                <a:schemeClr val="tx2">
                  <a:lumMod val="50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en-US" altLang="ja-JP" sz="1400" dirty="0">
                <a:solidFill>
                  <a:schemeClr val="tx2">
                    <a:lumMod val="25000"/>
                  </a:schemeClr>
                </a:solidFill>
                <a:latin typeface="Lato" panose="020F0502020204030203" pitchFamily="34" charset="0"/>
                <a:cs typeface="Lato" panose="020F0502020204030203" pitchFamily="34" charset="0"/>
              </a:rPr>
              <a:t>※</a:t>
            </a:r>
            <a:r>
              <a:rPr lang="ja-JP" altLang="en-US" sz="1400">
                <a:solidFill>
                  <a:schemeClr val="tx2">
                    <a:lumMod val="25000"/>
                  </a:schemeClr>
                </a:solidFill>
                <a:latin typeface="Lato" panose="020F0502020204030203" pitchFamily="34" charset="0"/>
                <a:cs typeface="Lato" panose="020F0502020204030203" pitchFamily="34" charset="0"/>
              </a:rPr>
              <a:t>主要路線：藤沢駅前の中心部を経由するバス運行数が特に多い路線</a:t>
            </a:r>
            <a:endParaRPr lang="en-US" altLang="ja-JP" sz="16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【シナリオB】本格導入</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2" name="Picture 1">
            <a:extLst>
              <a:ext uri="{FF2B5EF4-FFF2-40B4-BE49-F238E27FC236}">
                <a16:creationId xmlns:a16="http://schemas.microsoft.com/office/drawing/2014/main" id="{ACEEE761-8D24-972C-2DAB-FF53AD7C056F}"/>
              </a:ext>
            </a:extLst>
          </p:cNvPr>
          <p:cNvPicPr>
            <a:picLocks noChangeAspect="1"/>
          </p:cNvPicPr>
          <p:nvPr/>
        </p:nvPicPr>
        <p:blipFill rotWithShape="1">
          <a:blip r:embed="rId3"/>
          <a:srcRect l="1606" t="21794" r="1662" b="6833"/>
          <a:stretch/>
        </p:blipFill>
        <p:spPr>
          <a:xfrm>
            <a:off x="395905" y="2474843"/>
            <a:ext cx="8397688" cy="4241914"/>
          </a:xfrm>
          <a:prstGeom prst="rect">
            <a:avLst/>
          </a:prstGeom>
          <a:noFill/>
        </p:spPr>
      </p:pic>
      <p:pic>
        <p:nvPicPr>
          <p:cNvPr id="8" name="Picture 7">
            <a:extLst>
              <a:ext uri="{FF2B5EF4-FFF2-40B4-BE49-F238E27FC236}">
                <a16:creationId xmlns:a16="http://schemas.microsoft.com/office/drawing/2014/main" id="{20C5B1F9-AC21-9EDC-845A-6D93237A9BB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14851" y="2832863"/>
            <a:ext cx="3852054" cy="3624857"/>
          </a:xfrm>
          <a:prstGeom prst="rect">
            <a:avLst/>
          </a:prstGeom>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98F0BCC4-F921-F944-25EE-A18130A67813}"/>
              </a:ext>
            </a:extLst>
          </p:cNvPr>
          <p:cNvSpPr/>
          <p:nvPr/>
        </p:nvSpPr>
        <p:spPr>
          <a:xfrm>
            <a:off x="4798337" y="5567880"/>
            <a:ext cx="995881" cy="889840"/>
          </a:xfrm>
          <a:prstGeom prst="rect">
            <a:avLst/>
          </a:prstGeom>
          <a:solidFill>
            <a:schemeClr val="tx2">
              <a:lumMod val="90000"/>
              <a:alpha val="40213"/>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Bent Arrow 9">
            <a:extLst>
              <a:ext uri="{FF2B5EF4-FFF2-40B4-BE49-F238E27FC236}">
                <a16:creationId xmlns:a16="http://schemas.microsoft.com/office/drawing/2014/main" id="{D93493DA-B35E-058F-8414-D1BCBF5C5EED}"/>
              </a:ext>
            </a:extLst>
          </p:cNvPr>
          <p:cNvSpPr/>
          <p:nvPr/>
        </p:nvSpPr>
        <p:spPr>
          <a:xfrm rot="10800000" flipV="1">
            <a:off x="4594749" y="4735726"/>
            <a:ext cx="761877" cy="713043"/>
          </a:xfrm>
          <a:prstGeom prst="bentArrow">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1" name="TextBox 10">
            <a:extLst>
              <a:ext uri="{FF2B5EF4-FFF2-40B4-BE49-F238E27FC236}">
                <a16:creationId xmlns:a16="http://schemas.microsoft.com/office/drawing/2014/main" id="{AFDBE571-7DF2-2D4C-0EC2-863977A7EE1B}"/>
              </a:ext>
            </a:extLst>
          </p:cNvPr>
          <p:cNvSpPr txBox="1"/>
          <p:nvPr/>
        </p:nvSpPr>
        <p:spPr>
          <a:xfrm>
            <a:off x="5394108" y="4928222"/>
            <a:ext cx="800219" cy="461665"/>
          </a:xfrm>
          <a:prstGeom prst="rect">
            <a:avLst/>
          </a:prstGeom>
          <a:solidFill>
            <a:schemeClr val="lt1"/>
          </a:solidFill>
          <a:effectLst>
            <a:softEdge rad="70009"/>
          </a:effectLst>
        </p:spPr>
        <p:txBody>
          <a:bodyPr wrap="none" rtlCol="0">
            <a:spAutoFit/>
          </a:bodyPr>
          <a:lstStyle/>
          <a:p>
            <a:r>
              <a:rPr lang="en-JP" sz="2400" dirty="0"/>
              <a:t>拡大</a:t>
            </a:r>
          </a:p>
        </p:txBody>
      </p:sp>
      <p:sp>
        <p:nvSpPr>
          <p:cNvPr id="20" name="TextBox 19">
            <a:extLst>
              <a:ext uri="{FF2B5EF4-FFF2-40B4-BE49-F238E27FC236}">
                <a16:creationId xmlns:a16="http://schemas.microsoft.com/office/drawing/2014/main" id="{81ECAF13-3E11-6D86-BD52-1E009DECC469}"/>
              </a:ext>
            </a:extLst>
          </p:cNvPr>
          <p:cNvSpPr txBox="1"/>
          <p:nvPr/>
        </p:nvSpPr>
        <p:spPr>
          <a:xfrm>
            <a:off x="4735377" y="2672413"/>
            <a:ext cx="3930884" cy="1977464"/>
          </a:xfrm>
          <a:prstGeom prst="rect">
            <a:avLst/>
          </a:prstGeom>
          <a:solidFill>
            <a:schemeClr val="lt1"/>
          </a:solidFill>
          <a:effectLst>
            <a:softEdge rad="71010"/>
          </a:effectLst>
        </p:spPr>
        <p:txBody>
          <a:bodyPr wrap="none" rtlCol="0">
            <a:spAutoFit/>
          </a:bodyPr>
          <a:lstStyle/>
          <a:p>
            <a:r>
              <a:rPr lang="en-JP" sz="1600" dirty="0">
                <a:solidFill>
                  <a:schemeClr val="tx2">
                    <a:lumMod val="25000"/>
                  </a:schemeClr>
                </a:solidFill>
              </a:rPr>
              <a:t>【中心部を経由する路線】</a:t>
            </a:r>
          </a:p>
          <a:p>
            <a:endParaRPr lang="en-JP" sz="900" dirty="0">
              <a:solidFill>
                <a:schemeClr val="tx2">
                  <a:lumMod val="25000"/>
                </a:schemeClr>
              </a:solidFill>
            </a:endParaRPr>
          </a:p>
          <a:p>
            <a:r>
              <a:rPr lang="ja-JP" altLang="en-US" sz="1200">
                <a:solidFill>
                  <a:schemeClr val="tx2">
                    <a:lumMod val="25000"/>
                  </a:schemeClr>
                </a:solidFill>
              </a:rPr>
              <a:t>路線</a:t>
            </a:r>
            <a:r>
              <a:rPr lang="en-US" altLang="ja-JP" sz="1200" dirty="0">
                <a:solidFill>
                  <a:schemeClr val="tx2">
                    <a:lumMod val="25000"/>
                  </a:schemeClr>
                </a:solidFill>
              </a:rPr>
              <a:t>1</a:t>
            </a:r>
            <a:r>
              <a:rPr lang="ja-JP" altLang="en-US" sz="1200">
                <a:solidFill>
                  <a:schemeClr val="tx2">
                    <a:lumMod val="25000"/>
                  </a:schemeClr>
                </a:solidFill>
              </a:rPr>
              <a:t>：藤沢駅北口 </a:t>
            </a:r>
            <a:r>
              <a:rPr lang="en-US" altLang="ja-JP" sz="1200" dirty="0">
                <a:solidFill>
                  <a:schemeClr val="tx2">
                    <a:lumMod val="25000"/>
                  </a:schemeClr>
                </a:solidFill>
              </a:rPr>
              <a:t>- </a:t>
            </a:r>
            <a:r>
              <a:rPr lang="ja-JP" altLang="en-US" sz="1200">
                <a:solidFill>
                  <a:schemeClr val="tx2">
                    <a:lumMod val="25000"/>
                  </a:schemeClr>
                </a:solidFill>
              </a:rPr>
              <a:t>市民病院 </a:t>
            </a:r>
            <a:r>
              <a:rPr lang="en-US" altLang="ja-JP" sz="1200" dirty="0">
                <a:solidFill>
                  <a:schemeClr val="tx2">
                    <a:lumMod val="25000"/>
                  </a:schemeClr>
                </a:solidFill>
              </a:rPr>
              <a:t>- ⁋</a:t>
            </a:r>
            <a:r>
              <a:rPr lang="ja-JP" altLang="en-US" sz="1200">
                <a:solidFill>
                  <a:schemeClr val="tx2">
                    <a:lumMod val="25000"/>
                  </a:schemeClr>
                </a:solidFill>
              </a:rPr>
              <a:t>堂駅方面</a:t>
            </a:r>
            <a:endParaRPr lang="en-JP" sz="1200" dirty="0">
              <a:solidFill>
                <a:schemeClr val="tx2">
                  <a:lumMod val="25000"/>
                </a:schemeClr>
              </a:solidFill>
            </a:endParaRPr>
          </a:p>
          <a:p>
            <a:r>
              <a:rPr lang="ja-JP" altLang="en-US" sz="1200">
                <a:solidFill>
                  <a:schemeClr val="tx2">
                    <a:lumMod val="25000"/>
                  </a:schemeClr>
                </a:solidFill>
              </a:rPr>
              <a:t>路線</a:t>
            </a:r>
            <a:r>
              <a:rPr lang="en-US" altLang="ja-JP" sz="1200" dirty="0">
                <a:solidFill>
                  <a:schemeClr val="tx2">
                    <a:lumMod val="25000"/>
                  </a:schemeClr>
                </a:solidFill>
              </a:rPr>
              <a:t>2</a:t>
            </a:r>
            <a:r>
              <a:rPr lang="ja-JP" altLang="en-US" sz="1200">
                <a:solidFill>
                  <a:schemeClr val="tx2">
                    <a:lumMod val="25000"/>
                  </a:schemeClr>
                </a:solidFill>
              </a:rPr>
              <a:t>：藤沢駅北口 </a:t>
            </a:r>
            <a:r>
              <a:rPr lang="en-US" altLang="ja-JP" sz="1200" dirty="0">
                <a:solidFill>
                  <a:schemeClr val="tx2">
                    <a:lumMod val="25000"/>
                  </a:schemeClr>
                </a:solidFill>
              </a:rPr>
              <a:t>- </a:t>
            </a:r>
            <a:r>
              <a:rPr lang="ja-JP" altLang="en-US" sz="1200">
                <a:solidFill>
                  <a:schemeClr val="tx2">
                    <a:lumMod val="25000"/>
                  </a:schemeClr>
                </a:solidFill>
              </a:rPr>
              <a:t>大庭隧道 </a:t>
            </a:r>
            <a:r>
              <a:rPr lang="en-US" altLang="ja-JP" sz="1200" dirty="0">
                <a:solidFill>
                  <a:schemeClr val="tx2">
                    <a:lumMod val="25000"/>
                  </a:schemeClr>
                </a:solidFill>
              </a:rPr>
              <a:t>- </a:t>
            </a:r>
            <a:r>
              <a:rPr lang="ja-JP" altLang="en-US" sz="1200">
                <a:solidFill>
                  <a:schemeClr val="tx2">
                    <a:lumMod val="25000"/>
                  </a:schemeClr>
                </a:solidFill>
              </a:rPr>
              <a:t>湘南ライフタウン方面</a:t>
            </a:r>
            <a:endParaRPr lang="en-JP" sz="1200" dirty="0">
              <a:solidFill>
                <a:schemeClr val="tx2">
                  <a:lumMod val="25000"/>
                </a:schemeClr>
              </a:solidFill>
            </a:endParaRPr>
          </a:p>
          <a:p>
            <a:r>
              <a:rPr lang="ja-JP" altLang="en-US" sz="1200">
                <a:solidFill>
                  <a:schemeClr val="tx2">
                    <a:lumMod val="25000"/>
                  </a:schemeClr>
                </a:solidFill>
              </a:rPr>
              <a:t>路線</a:t>
            </a:r>
            <a:r>
              <a:rPr lang="en-US" altLang="ja-JP" sz="1200" dirty="0">
                <a:solidFill>
                  <a:schemeClr val="tx2">
                    <a:lumMod val="25000"/>
                  </a:schemeClr>
                </a:solidFill>
              </a:rPr>
              <a:t>3</a:t>
            </a:r>
            <a:r>
              <a:rPr lang="ja-JP" altLang="en-US" sz="1200">
                <a:solidFill>
                  <a:schemeClr val="tx2">
                    <a:lumMod val="25000"/>
                  </a:schemeClr>
                </a:solidFill>
              </a:rPr>
              <a:t>：藤沢駅北口 </a:t>
            </a:r>
            <a:r>
              <a:rPr lang="en-US" altLang="ja-JP" sz="1200" dirty="0">
                <a:solidFill>
                  <a:schemeClr val="tx2">
                    <a:lumMod val="25000"/>
                  </a:schemeClr>
                </a:solidFill>
              </a:rPr>
              <a:t>- </a:t>
            </a:r>
            <a:r>
              <a:rPr lang="ja-JP" altLang="en-US" sz="1200">
                <a:solidFill>
                  <a:schemeClr val="tx2">
                    <a:lumMod val="25000"/>
                  </a:schemeClr>
                </a:solidFill>
              </a:rPr>
              <a:t>カントリークラブ </a:t>
            </a:r>
            <a:r>
              <a:rPr lang="en-US" altLang="ja-JP" sz="1200" dirty="0">
                <a:solidFill>
                  <a:schemeClr val="tx2">
                    <a:lumMod val="25000"/>
                  </a:schemeClr>
                </a:solidFill>
              </a:rPr>
              <a:t>- </a:t>
            </a:r>
            <a:r>
              <a:rPr lang="ja-JP" altLang="en-US" sz="1200">
                <a:solidFill>
                  <a:schemeClr val="tx2">
                    <a:lumMod val="25000"/>
                  </a:schemeClr>
                </a:solidFill>
              </a:rPr>
              <a:t>湘南台駅方面</a:t>
            </a:r>
            <a:endParaRPr lang="en-JP" sz="1200" dirty="0">
              <a:solidFill>
                <a:schemeClr val="tx2">
                  <a:lumMod val="25000"/>
                </a:schemeClr>
              </a:solidFill>
            </a:endParaRPr>
          </a:p>
          <a:p>
            <a:r>
              <a:rPr lang="ja-JP" altLang="en-US" sz="1200">
                <a:solidFill>
                  <a:schemeClr val="tx2">
                    <a:lumMod val="25000"/>
                  </a:schemeClr>
                </a:solidFill>
              </a:rPr>
              <a:t>路線</a:t>
            </a:r>
            <a:r>
              <a:rPr lang="en-US" altLang="ja-JP" sz="1200" dirty="0">
                <a:solidFill>
                  <a:schemeClr val="tx2">
                    <a:lumMod val="25000"/>
                  </a:schemeClr>
                </a:solidFill>
              </a:rPr>
              <a:t>4</a:t>
            </a:r>
            <a:r>
              <a:rPr lang="ja-JP" altLang="en-US" sz="1200">
                <a:solidFill>
                  <a:schemeClr val="tx2">
                    <a:lumMod val="25000"/>
                  </a:schemeClr>
                </a:solidFill>
              </a:rPr>
              <a:t>：藤沢駅北口 </a:t>
            </a:r>
            <a:r>
              <a:rPr lang="en-US" altLang="ja-JP" sz="1200" dirty="0">
                <a:solidFill>
                  <a:schemeClr val="tx2">
                    <a:lumMod val="25000"/>
                  </a:schemeClr>
                </a:solidFill>
              </a:rPr>
              <a:t>- </a:t>
            </a:r>
            <a:r>
              <a:rPr lang="ja-JP" altLang="en-US" sz="1200">
                <a:solidFill>
                  <a:schemeClr val="tx2">
                    <a:lumMod val="25000"/>
                  </a:schemeClr>
                </a:solidFill>
              </a:rPr>
              <a:t>石川橋 </a:t>
            </a:r>
            <a:r>
              <a:rPr lang="en-US" altLang="ja-JP" sz="1200" dirty="0">
                <a:solidFill>
                  <a:schemeClr val="tx2">
                    <a:lumMod val="25000"/>
                  </a:schemeClr>
                </a:solidFill>
              </a:rPr>
              <a:t>- </a:t>
            </a:r>
            <a:r>
              <a:rPr lang="ja-JP" altLang="en-US" sz="1200">
                <a:solidFill>
                  <a:schemeClr val="tx2">
                    <a:lumMod val="25000"/>
                  </a:schemeClr>
                </a:solidFill>
              </a:rPr>
              <a:t>一色上 </a:t>
            </a:r>
            <a:r>
              <a:rPr lang="en-US" altLang="ja-JP" sz="1200" dirty="0">
                <a:solidFill>
                  <a:schemeClr val="tx2">
                    <a:lumMod val="25000"/>
                  </a:schemeClr>
                </a:solidFill>
              </a:rPr>
              <a:t>- </a:t>
            </a:r>
            <a:r>
              <a:rPr lang="ja-JP" altLang="en-US" sz="1200">
                <a:solidFill>
                  <a:schemeClr val="tx2">
                    <a:lumMod val="25000"/>
                  </a:schemeClr>
                </a:solidFill>
              </a:rPr>
              <a:t>湘南台駅方面</a:t>
            </a:r>
            <a:endParaRPr lang="en-JP" sz="1200" dirty="0">
              <a:solidFill>
                <a:schemeClr val="tx2">
                  <a:lumMod val="25000"/>
                </a:schemeClr>
              </a:solidFill>
            </a:endParaRPr>
          </a:p>
          <a:p>
            <a:r>
              <a:rPr lang="ja-JP" altLang="en-US" sz="1200">
                <a:solidFill>
                  <a:schemeClr val="tx2">
                    <a:lumMod val="25000"/>
                  </a:schemeClr>
                </a:solidFill>
              </a:rPr>
              <a:t>路線</a:t>
            </a:r>
            <a:r>
              <a:rPr lang="en-US" altLang="ja-JP" sz="1200" dirty="0">
                <a:solidFill>
                  <a:schemeClr val="tx2">
                    <a:lumMod val="25000"/>
                  </a:schemeClr>
                </a:solidFill>
              </a:rPr>
              <a:t>5</a:t>
            </a:r>
            <a:r>
              <a:rPr lang="ja-JP" altLang="en-US" sz="1200">
                <a:solidFill>
                  <a:schemeClr val="tx2">
                    <a:lumMod val="25000"/>
                  </a:schemeClr>
                </a:solidFill>
              </a:rPr>
              <a:t>：藤沢駅北口 </a:t>
            </a:r>
            <a:r>
              <a:rPr lang="en-US" altLang="ja-JP" sz="1200" dirty="0">
                <a:solidFill>
                  <a:schemeClr val="tx2">
                    <a:lumMod val="25000"/>
                  </a:schemeClr>
                </a:solidFill>
              </a:rPr>
              <a:t>- </a:t>
            </a:r>
            <a:r>
              <a:rPr lang="ja-JP" altLang="en-US" sz="1200">
                <a:solidFill>
                  <a:schemeClr val="tx2">
                    <a:lumMod val="25000"/>
                  </a:schemeClr>
                </a:solidFill>
              </a:rPr>
              <a:t>荏原工業団地・善行駅方面</a:t>
            </a:r>
            <a:endParaRPr lang="en-JP" sz="1200" dirty="0">
              <a:solidFill>
                <a:schemeClr val="tx2">
                  <a:lumMod val="25000"/>
                </a:schemeClr>
              </a:solidFill>
            </a:endParaRPr>
          </a:p>
          <a:p>
            <a:r>
              <a:rPr lang="ja-JP" altLang="en-US" sz="1200">
                <a:solidFill>
                  <a:schemeClr val="tx2">
                    <a:lumMod val="25000"/>
                  </a:schemeClr>
                </a:solidFill>
              </a:rPr>
              <a:t>路線</a:t>
            </a:r>
            <a:r>
              <a:rPr lang="en-US" altLang="ja-JP" sz="1200" dirty="0">
                <a:solidFill>
                  <a:schemeClr val="tx2">
                    <a:lumMod val="25000"/>
                  </a:schemeClr>
                </a:solidFill>
              </a:rPr>
              <a:t>6</a:t>
            </a:r>
            <a:r>
              <a:rPr lang="ja-JP" altLang="en-US" sz="1200">
                <a:solidFill>
                  <a:schemeClr val="tx2">
                    <a:lumMod val="25000"/>
                  </a:schemeClr>
                </a:solidFill>
              </a:rPr>
              <a:t>：藤沢駅北口 </a:t>
            </a:r>
            <a:r>
              <a:rPr lang="en-US" altLang="ja-JP" sz="1200" dirty="0">
                <a:solidFill>
                  <a:schemeClr val="tx2">
                    <a:lumMod val="25000"/>
                  </a:schemeClr>
                </a:solidFill>
              </a:rPr>
              <a:t>- </a:t>
            </a:r>
            <a:r>
              <a:rPr lang="ja-JP" altLang="en-US" sz="1200">
                <a:solidFill>
                  <a:schemeClr val="tx2">
                    <a:lumMod val="25000"/>
                  </a:schemeClr>
                </a:solidFill>
              </a:rPr>
              <a:t>下屋敷 </a:t>
            </a:r>
            <a:r>
              <a:rPr lang="en-US" altLang="ja-JP" sz="1200" dirty="0">
                <a:solidFill>
                  <a:schemeClr val="tx2">
                    <a:lumMod val="25000"/>
                  </a:schemeClr>
                </a:solidFill>
              </a:rPr>
              <a:t>- </a:t>
            </a:r>
            <a:r>
              <a:rPr lang="ja-JP" altLang="en-US" sz="1200">
                <a:solidFill>
                  <a:schemeClr val="tx2">
                    <a:lumMod val="25000"/>
                  </a:schemeClr>
                </a:solidFill>
              </a:rPr>
              <a:t>湘南台駅方面</a:t>
            </a:r>
            <a:endParaRPr lang="en-US" altLang="ja-JP" sz="1200" dirty="0">
              <a:solidFill>
                <a:schemeClr val="tx2">
                  <a:lumMod val="25000"/>
                </a:schemeClr>
              </a:solidFill>
            </a:endParaRPr>
          </a:p>
          <a:p>
            <a:r>
              <a:rPr lang="ja-JP" altLang="en-US" sz="1200">
                <a:solidFill>
                  <a:schemeClr val="tx2">
                    <a:lumMod val="25000"/>
                  </a:schemeClr>
                </a:solidFill>
              </a:rPr>
              <a:t>路線</a:t>
            </a:r>
            <a:r>
              <a:rPr lang="en-US" altLang="ja-JP" sz="1200" dirty="0">
                <a:solidFill>
                  <a:schemeClr val="tx2">
                    <a:lumMod val="25000"/>
                  </a:schemeClr>
                </a:solidFill>
              </a:rPr>
              <a:t>7</a:t>
            </a:r>
            <a:r>
              <a:rPr lang="ja-JP" altLang="en-US" sz="1200">
                <a:solidFill>
                  <a:schemeClr val="tx2">
                    <a:lumMod val="25000"/>
                  </a:schemeClr>
                </a:solidFill>
              </a:rPr>
              <a:t>：藤沢駅北口 </a:t>
            </a:r>
            <a:r>
              <a:rPr lang="en-US" altLang="ja-JP" sz="1200" dirty="0">
                <a:solidFill>
                  <a:schemeClr val="tx2">
                    <a:lumMod val="25000"/>
                  </a:schemeClr>
                </a:solidFill>
              </a:rPr>
              <a:t>- </a:t>
            </a:r>
            <a:r>
              <a:rPr lang="ja-JP" altLang="en-US" sz="1200">
                <a:solidFill>
                  <a:schemeClr val="tx2">
                    <a:lumMod val="25000"/>
                  </a:schemeClr>
                </a:solidFill>
              </a:rPr>
              <a:t>横浜医療センター方面</a:t>
            </a:r>
            <a:endParaRPr lang="en-US" altLang="ja-JP" sz="1200" dirty="0">
              <a:solidFill>
                <a:schemeClr val="tx2">
                  <a:lumMod val="25000"/>
                </a:schemeClr>
              </a:solidFill>
            </a:endParaRPr>
          </a:p>
          <a:p>
            <a:r>
              <a:rPr lang="ja-JP" altLang="en-US" sz="1200">
                <a:solidFill>
                  <a:schemeClr val="tx2">
                    <a:lumMod val="25000"/>
                  </a:schemeClr>
                </a:solidFill>
              </a:rPr>
              <a:t>路線</a:t>
            </a:r>
            <a:r>
              <a:rPr lang="en-US" altLang="ja-JP" sz="1200" dirty="0">
                <a:solidFill>
                  <a:schemeClr val="tx2">
                    <a:lumMod val="25000"/>
                  </a:schemeClr>
                </a:solidFill>
              </a:rPr>
              <a:t>8</a:t>
            </a:r>
            <a:r>
              <a:rPr lang="ja-JP" altLang="en-US" sz="1200">
                <a:solidFill>
                  <a:schemeClr val="tx2">
                    <a:lumMod val="25000"/>
                  </a:schemeClr>
                </a:solidFill>
              </a:rPr>
              <a:t>：藤沢駅北口 </a:t>
            </a:r>
            <a:r>
              <a:rPr lang="en-US" altLang="ja-JP" sz="1200" dirty="0">
                <a:solidFill>
                  <a:schemeClr val="tx2">
                    <a:lumMod val="25000"/>
                  </a:schemeClr>
                </a:solidFill>
              </a:rPr>
              <a:t>- </a:t>
            </a:r>
            <a:r>
              <a:rPr lang="ja-JP" altLang="en-US" sz="1200">
                <a:solidFill>
                  <a:schemeClr val="tx2">
                    <a:lumMod val="25000"/>
                  </a:schemeClr>
                </a:solidFill>
              </a:rPr>
              <a:t>戸塚バスセンター方面</a:t>
            </a:r>
            <a:endParaRPr lang="en-US" altLang="ja-JP" sz="1200" dirty="0">
              <a:solidFill>
                <a:schemeClr val="tx2">
                  <a:lumMod val="25000"/>
                </a:schemeClr>
              </a:solidFill>
            </a:endParaRPr>
          </a:p>
        </p:txBody>
      </p:sp>
      <p:sp>
        <p:nvSpPr>
          <p:cNvPr id="14" name="Freeform 13">
            <a:extLst>
              <a:ext uri="{FF2B5EF4-FFF2-40B4-BE49-F238E27FC236}">
                <a16:creationId xmlns:a16="http://schemas.microsoft.com/office/drawing/2014/main" id="{61F4517A-6E6C-2DD7-AFFF-695CC2295F4D}"/>
              </a:ext>
            </a:extLst>
          </p:cNvPr>
          <p:cNvSpPr/>
          <p:nvPr/>
        </p:nvSpPr>
        <p:spPr>
          <a:xfrm>
            <a:off x="703385" y="2974311"/>
            <a:ext cx="3356149" cy="3054699"/>
          </a:xfrm>
          <a:custGeom>
            <a:avLst/>
            <a:gdLst>
              <a:gd name="connsiteX0" fmla="*/ 0 w 3356149"/>
              <a:gd name="connsiteY0" fmla="*/ 100484 h 3054699"/>
              <a:gd name="connsiteX1" fmla="*/ 271305 w 3356149"/>
              <a:gd name="connsiteY1" fmla="*/ 20097 h 3054699"/>
              <a:gd name="connsiteX2" fmla="*/ 291402 w 3356149"/>
              <a:gd name="connsiteY2" fmla="*/ 120581 h 3054699"/>
              <a:gd name="connsiteX3" fmla="*/ 994786 w 3356149"/>
              <a:gd name="connsiteY3" fmla="*/ 0 h 3054699"/>
              <a:gd name="connsiteX4" fmla="*/ 1627833 w 3356149"/>
              <a:gd name="connsiteY4" fmla="*/ 130629 h 3054699"/>
              <a:gd name="connsiteX5" fmla="*/ 2451797 w 3356149"/>
              <a:gd name="connsiteY5" fmla="*/ 592853 h 3054699"/>
              <a:gd name="connsiteX6" fmla="*/ 2914022 w 3356149"/>
              <a:gd name="connsiteY6" fmla="*/ 1678075 h 3054699"/>
              <a:gd name="connsiteX7" fmla="*/ 3114989 w 3356149"/>
              <a:gd name="connsiteY7" fmla="*/ 1989574 h 3054699"/>
              <a:gd name="connsiteX8" fmla="*/ 3356149 w 3356149"/>
              <a:gd name="connsiteY8" fmla="*/ 2391508 h 3054699"/>
              <a:gd name="connsiteX9" fmla="*/ 3326004 w 3356149"/>
              <a:gd name="connsiteY9" fmla="*/ 3014506 h 3054699"/>
              <a:gd name="connsiteX10" fmla="*/ 2662813 w 3356149"/>
              <a:gd name="connsiteY10" fmla="*/ 3044651 h 3054699"/>
              <a:gd name="connsiteX11" fmla="*/ 1617784 w 3356149"/>
              <a:gd name="connsiteY11" fmla="*/ 3054699 h 3054699"/>
              <a:gd name="connsiteX12" fmla="*/ 612949 w 3356149"/>
              <a:gd name="connsiteY12" fmla="*/ 2602523 h 3054699"/>
              <a:gd name="connsiteX13" fmla="*/ 602901 w 3356149"/>
              <a:gd name="connsiteY13" fmla="*/ 2110154 h 3054699"/>
              <a:gd name="connsiteX14" fmla="*/ 1004835 w 3356149"/>
              <a:gd name="connsiteY14" fmla="*/ 1738365 h 3054699"/>
              <a:gd name="connsiteX15" fmla="*/ 361740 w 3356149"/>
              <a:gd name="connsiteY15" fmla="*/ 944545 h 3054699"/>
              <a:gd name="connsiteX16" fmla="*/ 0 w 3356149"/>
              <a:gd name="connsiteY16" fmla="*/ 100484 h 305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49" h="3054699">
                <a:moveTo>
                  <a:pt x="0" y="100484"/>
                </a:moveTo>
                <a:lnTo>
                  <a:pt x="271305" y="20097"/>
                </a:lnTo>
                <a:lnTo>
                  <a:pt x="291402" y="120581"/>
                </a:lnTo>
                <a:lnTo>
                  <a:pt x="994786" y="0"/>
                </a:lnTo>
                <a:lnTo>
                  <a:pt x="1627833" y="130629"/>
                </a:lnTo>
                <a:lnTo>
                  <a:pt x="2451797" y="592853"/>
                </a:lnTo>
                <a:lnTo>
                  <a:pt x="2914022" y="1678075"/>
                </a:lnTo>
                <a:lnTo>
                  <a:pt x="3114989" y="1989574"/>
                </a:lnTo>
                <a:lnTo>
                  <a:pt x="3356149" y="2391508"/>
                </a:lnTo>
                <a:lnTo>
                  <a:pt x="3326004" y="3014506"/>
                </a:lnTo>
                <a:lnTo>
                  <a:pt x="2662813" y="3044651"/>
                </a:lnTo>
                <a:lnTo>
                  <a:pt x="1617784" y="3054699"/>
                </a:lnTo>
                <a:lnTo>
                  <a:pt x="612949" y="2602523"/>
                </a:lnTo>
                <a:lnTo>
                  <a:pt x="602901" y="2110154"/>
                </a:lnTo>
                <a:lnTo>
                  <a:pt x="1004835" y="1738365"/>
                </a:lnTo>
                <a:lnTo>
                  <a:pt x="361740" y="944545"/>
                </a:lnTo>
                <a:lnTo>
                  <a:pt x="0" y="100484"/>
                </a:lnTo>
                <a:close/>
              </a:path>
            </a:pathLst>
          </a:custGeom>
          <a:solidFill>
            <a:srgbClr val="F20153">
              <a:alpha val="16093"/>
            </a:srgbClr>
          </a:solidFill>
          <a:ln>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b="1" dirty="0">
                <a:solidFill>
                  <a:srgbClr val="F20153"/>
                </a:solidFill>
              </a:rPr>
              <a:t>藤沢市中心部</a:t>
            </a:r>
          </a:p>
        </p:txBody>
      </p:sp>
      <p:sp>
        <p:nvSpPr>
          <p:cNvPr id="15" name="TextBox 14">
            <a:extLst>
              <a:ext uri="{FF2B5EF4-FFF2-40B4-BE49-F238E27FC236}">
                <a16:creationId xmlns:a16="http://schemas.microsoft.com/office/drawing/2014/main" id="{8C8D3C37-95BB-E218-8D99-8840C99C3D97}"/>
              </a:ext>
            </a:extLst>
          </p:cNvPr>
          <p:cNvSpPr txBox="1"/>
          <p:nvPr/>
        </p:nvSpPr>
        <p:spPr>
          <a:xfrm>
            <a:off x="5681095" y="6581123"/>
            <a:ext cx="3462904" cy="261610"/>
          </a:xfrm>
          <a:prstGeom prst="rect">
            <a:avLst/>
          </a:prstGeom>
          <a:noFill/>
        </p:spPr>
        <p:txBody>
          <a:bodyPr wrap="square" rtlCol="0">
            <a:spAutoFit/>
          </a:bodyPr>
          <a:lstStyle/>
          <a:p>
            <a:r>
              <a:rPr lang="en-JP" sz="1100" dirty="0"/>
              <a:t>※神奈川中央交通 藤沢営業所路線図より画像を引用</a:t>
            </a:r>
          </a:p>
        </p:txBody>
      </p:sp>
    </p:spTree>
    <p:extLst>
      <p:ext uri="{BB962C8B-B14F-4D97-AF65-F5344CB8AC3E}">
        <p14:creationId xmlns:p14="http://schemas.microsoft.com/office/powerpoint/2010/main" val="2021454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84</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34272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全路線</a:t>
            </a:r>
            <a:r>
              <a:rPr lang="en-US" altLang="ja-JP" sz="2800" dirty="0">
                <a:solidFill>
                  <a:schemeClr val="tx2">
                    <a:lumMod val="25000"/>
                  </a:schemeClr>
                </a:solidFill>
                <a:latin typeface="Lato" panose="020F0502020204030203" pitchFamily="34" charset="0"/>
                <a:cs typeface="Lato" panose="020F0502020204030203" pitchFamily="34" charset="0"/>
              </a:rPr>
              <a:t>(25</a:t>
            </a:r>
            <a:r>
              <a:rPr lang="ja-JP" altLang="en-US" sz="2800">
                <a:solidFill>
                  <a:schemeClr val="tx2">
                    <a:lumMod val="25000"/>
                  </a:schemeClr>
                </a:solidFill>
                <a:latin typeface="Lato" panose="020F0502020204030203" pitchFamily="34" charset="0"/>
                <a:cs typeface="Lato" panose="020F0502020204030203" pitchFamily="34" charset="0"/>
              </a:rPr>
              <a:t>路線</a:t>
            </a:r>
            <a:r>
              <a:rPr lang="en-US" altLang="ja-JP" sz="2800" dirty="0">
                <a:solidFill>
                  <a:schemeClr val="tx2">
                    <a:lumMod val="25000"/>
                  </a:schemeClr>
                </a:solidFill>
                <a:latin typeface="Lato" panose="020F0502020204030203" pitchFamily="34" charset="0"/>
                <a:cs typeface="Lato" panose="020F0502020204030203" pitchFamily="34" charset="0"/>
              </a:rPr>
              <a:t>)</a:t>
            </a:r>
            <a:r>
              <a:rPr lang="ja-JP" altLang="en-US" sz="2800">
                <a:solidFill>
                  <a:schemeClr val="tx2">
                    <a:lumMod val="25000"/>
                  </a:schemeClr>
                </a:solidFill>
                <a:latin typeface="Lato" panose="020F0502020204030203" pitchFamily="34" charset="0"/>
                <a:cs typeface="Lato" panose="020F0502020204030203" pitchFamily="34" charset="0"/>
              </a:rPr>
              <a:t>にデータサーバーを配置</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b="1" u="sng">
                <a:solidFill>
                  <a:srgbClr val="F20153"/>
                </a:solidFill>
                <a:latin typeface="Lato" panose="020F0502020204030203" pitchFamily="34" charset="0"/>
                <a:cs typeface="Lato" panose="020F0502020204030203" pitchFamily="34" charset="0"/>
              </a:rPr>
              <a:t>データサーバ</a:t>
            </a:r>
            <a:r>
              <a:rPr lang="en-JP" altLang="ja-JP" sz="2800" b="1" u="sng" dirty="0">
                <a:solidFill>
                  <a:srgbClr val="F20153"/>
                </a:solidFill>
                <a:latin typeface="Lato" panose="020F0502020204030203" pitchFamily="34" charset="0"/>
                <a:cs typeface="Lato" panose="020F0502020204030203" pitchFamily="34" charset="0"/>
              </a:rPr>
              <a:t>25</a:t>
            </a:r>
            <a:r>
              <a:rPr lang="ja-JP" altLang="en-JP" sz="2800" b="1" u="sng">
                <a:solidFill>
                  <a:srgbClr val="F20153"/>
                </a:solidFill>
                <a:latin typeface="Lato" panose="020F0502020204030203" pitchFamily="34" charset="0"/>
                <a:cs typeface="Lato" panose="020F0502020204030203" pitchFamily="34" charset="0"/>
              </a:rPr>
              <a:t>個</a:t>
            </a:r>
            <a:r>
              <a:rPr lang="ja-JP" altLang="en-US" sz="2800">
                <a:solidFill>
                  <a:schemeClr val="tx2">
                    <a:lumMod val="25000"/>
                  </a:schemeClr>
                </a:solidFill>
                <a:latin typeface="Lato" panose="020F0502020204030203" pitchFamily="34" charset="0"/>
                <a:cs typeface="Lato" panose="020F0502020204030203" pitchFamily="34" charset="0"/>
              </a:rPr>
              <a:t>を管理</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【シナリオC】全域展開</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2" name="Picture 1">
            <a:extLst>
              <a:ext uri="{FF2B5EF4-FFF2-40B4-BE49-F238E27FC236}">
                <a16:creationId xmlns:a16="http://schemas.microsoft.com/office/drawing/2014/main" id="{276EFCD4-8849-89AA-4D6B-E1D5BA190678}"/>
              </a:ext>
            </a:extLst>
          </p:cNvPr>
          <p:cNvPicPr>
            <a:picLocks noChangeAspect="1"/>
          </p:cNvPicPr>
          <p:nvPr/>
        </p:nvPicPr>
        <p:blipFill rotWithShape="1">
          <a:blip r:embed="rId3"/>
          <a:srcRect l="1606" t="21794" r="1662" b="6833"/>
          <a:stretch/>
        </p:blipFill>
        <p:spPr>
          <a:xfrm>
            <a:off x="395905" y="2474843"/>
            <a:ext cx="8397688" cy="4241914"/>
          </a:xfrm>
          <a:prstGeom prst="rect">
            <a:avLst/>
          </a:prstGeom>
        </p:spPr>
      </p:pic>
      <p:sp>
        <p:nvSpPr>
          <p:cNvPr id="3" name="TextBox 2">
            <a:extLst>
              <a:ext uri="{FF2B5EF4-FFF2-40B4-BE49-F238E27FC236}">
                <a16:creationId xmlns:a16="http://schemas.microsoft.com/office/drawing/2014/main" id="{B55CA1A9-EC85-68A3-C057-9B8E56B26CD6}"/>
              </a:ext>
            </a:extLst>
          </p:cNvPr>
          <p:cNvSpPr txBox="1"/>
          <p:nvPr/>
        </p:nvSpPr>
        <p:spPr>
          <a:xfrm>
            <a:off x="5681095" y="6581123"/>
            <a:ext cx="3462904" cy="261610"/>
          </a:xfrm>
          <a:prstGeom prst="rect">
            <a:avLst/>
          </a:prstGeom>
          <a:noFill/>
        </p:spPr>
        <p:txBody>
          <a:bodyPr wrap="square" rtlCol="0">
            <a:spAutoFit/>
          </a:bodyPr>
          <a:lstStyle/>
          <a:p>
            <a:r>
              <a:rPr lang="en-JP" sz="1100" dirty="0"/>
              <a:t>※神奈川中央交通 藤沢営業所路線図より画像を引用</a:t>
            </a:r>
          </a:p>
        </p:txBody>
      </p:sp>
      <p:grpSp>
        <p:nvGrpSpPr>
          <p:cNvPr id="7" name="Group 6">
            <a:extLst>
              <a:ext uri="{FF2B5EF4-FFF2-40B4-BE49-F238E27FC236}">
                <a16:creationId xmlns:a16="http://schemas.microsoft.com/office/drawing/2014/main" id="{57D52A38-79F8-25F5-8DF8-A665A3EC981C}"/>
              </a:ext>
            </a:extLst>
          </p:cNvPr>
          <p:cNvGrpSpPr/>
          <p:nvPr/>
        </p:nvGrpSpPr>
        <p:grpSpPr>
          <a:xfrm>
            <a:off x="558798" y="2611617"/>
            <a:ext cx="1442318" cy="1014212"/>
            <a:chOff x="2084654" y="5249895"/>
            <a:chExt cx="1442318" cy="1014212"/>
          </a:xfrm>
        </p:grpSpPr>
        <p:sp>
          <p:nvSpPr>
            <p:cNvPr id="8" name="Rounded Rectangular Callout 7">
              <a:extLst>
                <a:ext uri="{FF2B5EF4-FFF2-40B4-BE49-F238E27FC236}">
                  <a16:creationId xmlns:a16="http://schemas.microsoft.com/office/drawing/2014/main" id="{62A05F11-F12B-1882-F56F-3CF4B5A1C9C4}"/>
                </a:ext>
              </a:extLst>
            </p:cNvPr>
            <p:cNvSpPr/>
            <p:nvPr/>
          </p:nvSpPr>
          <p:spPr>
            <a:xfrm>
              <a:off x="2084654" y="5255288"/>
              <a:ext cx="1442318" cy="1008819"/>
            </a:xfrm>
            <a:prstGeom prst="wedgeRoundRectCallout">
              <a:avLst>
                <a:gd name="adj1" fmla="val 37618"/>
                <a:gd name="adj2" fmla="val 7744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b"/>
            <a:lstStyle/>
            <a:p>
              <a:pPr algn="ctr"/>
              <a:r>
                <a:rPr lang="en-JP" sz="1000" dirty="0">
                  <a:solidFill>
                    <a:schemeClr val="tx1"/>
                  </a:solidFill>
                </a:rPr>
                <a:t>全ての路線ごとに</a:t>
              </a:r>
            </a:p>
            <a:p>
              <a:pPr algn="ctr"/>
              <a:r>
                <a:rPr lang="en-JP" sz="1000" dirty="0">
                  <a:solidFill>
                    <a:schemeClr val="tx1"/>
                  </a:solidFill>
                </a:rPr>
                <a:t>データサーバを設置</a:t>
              </a:r>
            </a:p>
          </p:txBody>
        </p:sp>
        <p:pic>
          <p:nvPicPr>
            <p:cNvPr id="9" name="Graphic 8" descr="Database with solid fill">
              <a:extLst>
                <a:ext uri="{FF2B5EF4-FFF2-40B4-BE49-F238E27FC236}">
                  <a16:creationId xmlns:a16="http://schemas.microsoft.com/office/drawing/2014/main" id="{C3355129-DB88-CE4C-3CC8-6375B7DBDD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6179" y="5249895"/>
              <a:ext cx="614181" cy="614181"/>
            </a:xfrm>
            <a:prstGeom prst="rect">
              <a:avLst/>
            </a:prstGeom>
          </p:spPr>
        </p:pic>
      </p:grpSp>
    </p:spTree>
    <p:extLst>
      <p:ext uri="{BB962C8B-B14F-4D97-AF65-F5344CB8AC3E}">
        <p14:creationId xmlns:p14="http://schemas.microsoft.com/office/powerpoint/2010/main" val="508197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85</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研究課題</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691382" y="2192395"/>
            <a:ext cx="7761235" cy="2133595"/>
          </a:xfrm>
          <a:prstGeom prst="rect">
            <a:avLst/>
          </a:prstGeom>
          <a:noFill/>
          <a:ln>
            <a:solidFill>
              <a:schemeClr val="tx2">
                <a:lumMod val="25000"/>
              </a:schemeClr>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8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Research Question</a:t>
            </a: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RQ1</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：従来手法</a:t>
            </a:r>
            <a:r>
              <a:rPr lang="ja-JP" altLang="en-JP"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で</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どのシナリオまで合成できたか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RQ2</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：一括構築手法でどのシナリオまで合成できたか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RQ3</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：段階構築手法でどのシナリオまで合成できたか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 name="Text Placeholder 2">
            <a:extLst>
              <a:ext uri="{FF2B5EF4-FFF2-40B4-BE49-F238E27FC236}">
                <a16:creationId xmlns:a16="http://schemas.microsoft.com/office/drawing/2014/main" id="{619809AC-97FE-72A1-4D7A-C29C29D8A6BD}"/>
              </a:ext>
            </a:extLst>
          </p:cNvPr>
          <p:cNvSpPr txBox="1">
            <a:spLocks/>
          </p:cNvSpPr>
          <p:nvPr/>
        </p:nvSpPr>
        <p:spPr>
          <a:xfrm>
            <a:off x="558800" y="1143001"/>
            <a:ext cx="8585200" cy="99915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提案手法の実システムにおける有効性を確認するために</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以下の</a:t>
            </a:r>
            <a:r>
              <a:rPr lang="en-US" altLang="ja-JP" sz="2400" dirty="0">
                <a:solidFill>
                  <a:schemeClr val="tx2">
                    <a:lumMod val="25000"/>
                  </a:schemeClr>
                </a:solidFill>
                <a:latin typeface="Lato" panose="020F0502020204030203" pitchFamily="34" charset="0"/>
                <a:cs typeface="Lato" panose="020F0502020204030203" pitchFamily="34" charset="0"/>
              </a:rPr>
              <a:t>Research Question</a:t>
            </a:r>
            <a:r>
              <a:rPr lang="ja-JP" altLang="en-US" sz="2400">
                <a:solidFill>
                  <a:schemeClr val="tx2">
                    <a:lumMod val="25000"/>
                  </a:schemeClr>
                </a:solidFill>
                <a:latin typeface="Lato" panose="020F0502020204030203" pitchFamily="34" charset="0"/>
                <a:cs typeface="Lato" panose="020F0502020204030203" pitchFamily="34" charset="0"/>
              </a:rPr>
              <a:t>を設定し確認する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上記</a:t>
            </a:r>
            <a:r>
              <a:rPr lang="en-US" altLang="ja-JP" sz="2400" dirty="0">
                <a:solidFill>
                  <a:schemeClr val="tx2">
                    <a:lumMod val="25000"/>
                  </a:schemeClr>
                </a:solidFill>
                <a:latin typeface="Lato" panose="020F0502020204030203" pitchFamily="34" charset="0"/>
                <a:cs typeface="Lato" panose="020F0502020204030203" pitchFamily="34" charset="0"/>
              </a:rPr>
              <a:t>RQ</a:t>
            </a:r>
            <a:r>
              <a:rPr lang="ja-JP" altLang="en-US" sz="2400">
                <a:solidFill>
                  <a:schemeClr val="tx2">
                    <a:lumMod val="25000"/>
                  </a:schemeClr>
                </a:solidFill>
                <a:latin typeface="Lato" panose="020F0502020204030203" pitchFamily="34" charset="0"/>
                <a:cs typeface="Lato" panose="020F0502020204030203" pitchFamily="34" charset="0"/>
              </a:rPr>
              <a:t>の確認のために，以下の実験を実施</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・手法ごとにシナリオ</a:t>
            </a:r>
            <a:r>
              <a:rPr lang="en-US" altLang="ja-JP" sz="2400" dirty="0">
                <a:solidFill>
                  <a:schemeClr val="tx2">
                    <a:lumMod val="25000"/>
                  </a:schemeClr>
                </a:solidFill>
                <a:latin typeface="Lato" panose="020F0502020204030203" pitchFamily="34" charset="0"/>
                <a:cs typeface="Lato" panose="020F0502020204030203" pitchFamily="34" charset="0"/>
              </a:rPr>
              <a:t>A, B, C</a:t>
            </a:r>
            <a:r>
              <a:rPr lang="ja-JP" altLang="en-US" sz="2400">
                <a:solidFill>
                  <a:schemeClr val="tx2">
                    <a:lumMod val="25000"/>
                  </a:schemeClr>
                </a:solidFill>
                <a:latin typeface="Lato" panose="020F0502020204030203" pitchFamily="34" charset="0"/>
                <a:cs typeface="Lato" panose="020F0502020204030203" pitchFamily="34" charset="0"/>
              </a:rPr>
              <a:t>の制御器を合成し可否を確認</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・シナリオに依存せずシステムの規模を変化させ，</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制御器の合成にかかった計算空間とオーバヘッドを計測</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2105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86</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8" name="Picture 7" descr="A screenshot of a document&#10;&#10;Description automatically generated">
            <a:extLst>
              <a:ext uri="{FF2B5EF4-FFF2-40B4-BE49-F238E27FC236}">
                <a16:creationId xmlns:a16="http://schemas.microsoft.com/office/drawing/2014/main" id="{89A5F811-7CF6-8ED7-CBEB-5B025350B7D2}"/>
              </a:ext>
            </a:extLst>
          </p:cNvPr>
          <p:cNvPicPr>
            <a:picLocks noChangeAspect="1"/>
          </p:cNvPicPr>
          <p:nvPr/>
        </p:nvPicPr>
        <p:blipFill rotWithShape="1">
          <a:blip r:embed="rId3"/>
          <a:srcRect b="9762"/>
          <a:stretch/>
        </p:blipFill>
        <p:spPr>
          <a:xfrm>
            <a:off x="685800" y="2818129"/>
            <a:ext cx="7772400" cy="3921338"/>
          </a:xfrm>
          <a:prstGeom prst="rect">
            <a:avLst/>
          </a:prstGeom>
        </p:spPr>
      </p:pic>
      <p:sp>
        <p:nvSpPr>
          <p:cNvPr id="2" name="Text Placeholder 2">
            <a:extLst>
              <a:ext uri="{FF2B5EF4-FFF2-40B4-BE49-F238E27FC236}">
                <a16:creationId xmlns:a16="http://schemas.microsoft.com/office/drawing/2014/main" id="{38BCBFBA-0A36-100E-3114-74CED63C427A}"/>
              </a:ext>
            </a:extLst>
          </p:cNvPr>
          <p:cNvSpPr txBox="1">
            <a:spLocks/>
          </p:cNvSpPr>
          <p:nvPr/>
        </p:nvSpPr>
        <p:spPr>
          <a:xfrm>
            <a:off x="558800" y="1132118"/>
            <a:ext cx="8585200" cy="151472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段階構築によって</a:t>
            </a:r>
            <a:r>
              <a:rPr lang="ja-JP" altLang="en-JP"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シナリオ</a:t>
            </a:r>
            <a:r>
              <a:rPr lang="en-JP"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a:t>
            </a: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まで合成可能に</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一括構築：シナリオ</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まで構築可能</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段階構築：シナリオ</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まで構築可能</a:t>
            </a:r>
            <a:endParaRPr lang="en-US" altLang="ja-JP" sz="20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Rectangle 2">
            <a:extLst>
              <a:ext uri="{FF2B5EF4-FFF2-40B4-BE49-F238E27FC236}">
                <a16:creationId xmlns:a16="http://schemas.microsoft.com/office/drawing/2014/main" id="{E742F0C8-FCDF-8E52-7D43-8C82C4766681}"/>
              </a:ext>
            </a:extLst>
          </p:cNvPr>
          <p:cNvSpPr/>
          <p:nvPr/>
        </p:nvSpPr>
        <p:spPr>
          <a:xfrm>
            <a:off x="685800" y="3849510"/>
            <a:ext cx="7772400" cy="2257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Rectangle 6">
            <a:extLst>
              <a:ext uri="{FF2B5EF4-FFF2-40B4-BE49-F238E27FC236}">
                <a16:creationId xmlns:a16="http://schemas.microsoft.com/office/drawing/2014/main" id="{39D53141-7407-32B5-70EB-2C6633ABEC8E}"/>
              </a:ext>
            </a:extLst>
          </p:cNvPr>
          <p:cNvSpPr/>
          <p:nvPr/>
        </p:nvSpPr>
        <p:spPr>
          <a:xfrm>
            <a:off x="685800" y="5725882"/>
            <a:ext cx="7772400" cy="2257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ectangle 8">
            <a:extLst>
              <a:ext uri="{FF2B5EF4-FFF2-40B4-BE49-F238E27FC236}">
                <a16:creationId xmlns:a16="http://schemas.microsoft.com/office/drawing/2014/main" id="{4BDCDCF5-1491-A967-2551-9771B19C56E9}"/>
              </a:ext>
            </a:extLst>
          </p:cNvPr>
          <p:cNvSpPr/>
          <p:nvPr/>
        </p:nvSpPr>
        <p:spPr>
          <a:xfrm>
            <a:off x="685800" y="6431836"/>
            <a:ext cx="7772400" cy="2257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TextBox 9">
            <a:extLst>
              <a:ext uri="{FF2B5EF4-FFF2-40B4-BE49-F238E27FC236}">
                <a16:creationId xmlns:a16="http://schemas.microsoft.com/office/drawing/2014/main" id="{27C0CC98-8EAB-A9F7-1674-B21EA5D331D0}"/>
              </a:ext>
            </a:extLst>
          </p:cNvPr>
          <p:cNvSpPr txBox="1"/>
          <p:nvPr/>
        </p:nvSpPr>
        <p:spPr>
          <a:xfrm>
            <a:off x="-45156" y="3745097"/>
            <a:ext cx="748923" cy="430887"/>
          </a:xfrm>
          <a:prstGeom prst="rect">
            <a:avLst/>
          </a:prstGeom>
          <a:noFill/>
        </p:spPr>
        <p:txBody>
          <a:bodyPr wrap="none" rtlCol="0">
            <a:spAutoFit/>
          </a:bodyPr>
          <a:lstStyle/>
          <a:p>
            <a:pPr algn="ctr"/>
            <a:r>
              <a:rPr lang="en-JP" sz="1100" dirty="0"/>
              <a:t>シナリオ</a:t>
            </a:r>
          </a:p>
          <a:p>
            <a:pPr algn="ctr"/>
            <a:r>
              <a:rPr lang="en-JP" sz="1100" dirty="0"/>
              <a:t>A</a:t>
            </a:r>
          </a:p>
        </p:txBody>
      </p:sp>
      <p:sp>
        <p:nvSpPr>
          <p:cNvPr id="11" name="TextBox 10">
            <a:extLst>
              <a:ext uri="{FF2B5EF4-FFF2-40B4-BE49-F238E27FC236}">
                <a16:creationId xmlns:a16="http://schemas.microsoft.com/office/drawing/2014/main" id="{3049006D-B8A5-971D-094B-7DE5708CBFAA}"/>
              </a:ext>
            </a:extLst>
          </p:cNvPr>
          <p:cNvSpPr txBox="1"/>
          <p:nvPr/>
        </p:nvSpPr>
        <p:spPr>
          <a:xfrm>
            <a:off x="-45156" y="5623327"/>
            <a:ext cx="748923" cy="430887"/>
          </a:xfrm>
          <a:prstGeom prst="rect">
            <a:avLst/>
          </a:prstGeom>
          <a:noFill/>
        </p:spPr>
        <p:txBody>
          <a:bodyPr wrap="none" rtlCol="0">
            <a:spAutoFit/>
          </a:bodyPr>
          <a:lstStyle/>
          <a:p>
            <a:pPr algn="ctr"/>
            <a:r>
              <a:rPr lang="en-JP" sz="1100" dirty="0"/>
              <a:t>シナリオ</a:t>
            </a:r>
          </a:p>
          <a:p>
            <a:pPr algn="ctr"/>
            <a:r>
              <a:rPr lang="en-JP" sz="1100" dirty="0"/>
              <a:t>B</a:t>
            </a:r>
          </a:p>
        </p:txBody>
      </p:sp>
      <p:sp>
        <p:nvSpPr>
          <p:cNvPr id="12" name="TextBox 11">
            <a:extLst>
              <a:ext uri="{FF2B5EF4-FFF2-40B4-BE49-F238E27FC236}">
                <a16:creationId xmlns:a16="http://schemas.microsoft.com/office/drawing/2014/main" id="{1769638A-2460-B939-9AE0-D0E603F158E8}"/>
              </a:ext>
            </a:extLst>
          </p:cNvPr>
          <p:cNvSpPr txBox="1"/>
          <p:nvPr/>
        </p:nvSpPr>
        <p:spPr>
          <a:xfrm>
            <a:off x="-45156" y="6329281"/>
            <a:ext cx="748923" cy="430887"/>
          </a:xfrm>
          <a:prstGeom prst="rect">
            <a:avLst/>
          </a:prstGeom>
          <a:noFill/>
        </p:spPr>
        <p:txBody>
          <a:bodyPr wrap="none" rtlCol="0">
            <a:spAutoFit/>
          </a:bodyPr>
          <a:lstStyle/>
          <a:p>
            <a:pPr algn="ctr"/>
            <a:r>
              <a:rPr lang="en-JP" sz="1100" dirty="0"/>
              <a:t>シナリオ</a:t>
            </a:r>
          </a:p>
          <a:p>
            <a:pPr algn="ctr"/>
            <a:r>
              <a:rPr lang="en-JP" sz="1100" dirty="0"/>
              <a:t>C</a:t>
            </a:r>
          </a:p>
        </p:txBody>
      </p:sp>
      <p:sp>
        <p:nvSpPr>
          <p:cNvPr id="16" name="Rounded Rectangular Callout 15">
            <a:extLst>
              <a:ext uri="{FF2B5EF4-FFF2-40B4-BE49-F238E27FC236}">
                <a16:creationId xmlns:a16="http://schemas.microsoft.com/office/drawing/2014/main" id="{F014065C-16C8-A4DA-2CC0-7FD5D41D2386}"/>
              </a:ext>
            </a:extLst>
          </p:cNvPr>
          <p:cNvSpPr/>
          <p:nvPr/>
        </p:nvSpPr>
        <p:spPr>
          <a:xfrm>
            <a:off x="648729" y="2706255"/>
            <a:ext cx="1033845" cy="369817"/>
          </a:xfrm>
          <a:prstGeom prst="wedgeRoundRectCallout">
            <a:avLst>
              <a:gd name="adj1" fmla="val -1121"/>
              <a:gd name="adj2" fmla="val 90228"/>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JP" sz="1050">
                <a:solidFill>
                  <a:schemeClr val="tx2">
                    <a:lumMod val="25000"/>
                  </a:schemeClr>
                </a:solidFill>
              </a:rPr>
              <a:t>データサーバ</a:t>
            </a:r>
          </a:p>
          <a:p>
            <a:pPr algn="ctr"/>
            <a:r>
              <a:rPr lang="en-JP" sz="1050">
                <a:solidFill>
                  <a:schemeClr val="tx2">
                    <a:lumMod val="25000"/>
                  </a:schemeClr>
                </a:solidFill>
              </a:rPr>
              <a:t>の数</a:t>
            </a:r>
          </a:p>
        </p:txBody>
      </p:sp>
    </p:spTree>
    <p:extLst>
      <p:ext uri="{BB962C8B-B14F-4D97-AF65-F5344CB8AC3E}">
        <p14:creationId xmlns:p14="http://schemas.microsoft.com/office/powerpoint/2010/main" val="9783703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87</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実験結果：各手法の比較</a:t>
            </a:r>
            <a:r>
              <a:rPr lang="en-US" sz="28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（計算空間</a:t>
            </a: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a:t>
            </a:r>
          </a:p>
        </p:txBody>
      </p:sp>
      <p:pic>
        <p:nvPicPr>
          <p:cNvPr id="8" name="Picture 7" descr="A screenshot of a document&#10;&#10;Description automatically generated">
            <a:extLst>
              <a:ext uri="{FF2B5EF4-FFF2-40B4-BE49-F238E27FC236}">
                <a16:creationId xmlns:a16="http://schemas.microsoft.com/office/drawing/2014/main" id="{89A5F811-7CF6-8ED7-CBEB-5B025350B7D2}"/>
              </a:ext>
            </a:extLst>
          </p:cNvPr>
          <p:cNvPicPr>
            <a:picLocks noChangeAspect="1"/>
          </p:cNvPicPr>
          <p:nvPr/>
        </p:nvPicPr>
        <p:blipFill rotWithShape="1">
          <a:blip r:embed="rId3"/>
          <a:srcRect b="9762"/>
          <a:stretch/>
        </p:blipFill>
        <p:spPr>
          <a:xfrm>
            <a:off x="685800" y="2818129"/>
            <a:ext cx="7772400" cy="3921338"/>
          </a:xfrm>
          <a:prstGeom prst="rect">
            <a:avLst/>
          </a:prstGeom>
        </p:spPr>
      </p:pic>
      <p:sp>
        <p:nvSpPr>
          <p:cNvPr id="2" name="Text Placeholder 2">
            <a:extLst>
              <a:ext uri="{FF2B5EF4-FFF2-40B4-BE49-F238E27FC236}">
                <a16:creationId xmlns:a16="http://schemas.microsoft.com/office/drawing/2014/main" id="{38BCBFBA-0A36-100E-3114-74CED63C427A}"/>
              </a:ext>
            </a:extLst>
          </p:cNvPr>
          <p:cNvSpPr txBox="1">
            <a:spLocks/>
          </p:cNvSpPr>
          <p:nvPr/>
        </p:nvSpPr>
        <p:spPr>
          <a:xfrm>
            <a:off x="558800" y="1132118"/>
            <a:ext cx="8585200" cy="151472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段階構築によって</a:t>
            </a:r>
            <a:r>
              <a:rPr lang="ja-JP" altLang="en-JP"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シナリオ</a:t>
            </a:r>
            <a:r>
              <a:rPr lang="en-JP"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a:t>
            </a: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まで合成可能に</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一括構築：シナリオ</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まで構築可能</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段階構築：シナリオ</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まで構築可能</a:t>
            </a:r>
            <a:endParaRPr lang="en-US" altLang="ja-JP" sz="20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Rectangle 2">
            <a:extLst>
              <a:ext uri="{FF2B5EF4-FFF2-40B4-BE49-F238E27FC236}">
                <a16:creationId xmlns:a16="http://schemas.microsoft.com/office/drawing/2014/main" id="{E742F0C8-FCDF-8E52-7D43-8C82C4766681}"/>
              </a:ext>
            </a:extLst>
          </p:cNvPr>
          <p:cNvSpPr/>
          <p:nvPr/>
        </p:nvSpPr>
        <p:spPr>
          <a:xfrm>
            <a:off x="685800" y="3849510"/>
            <a:ext cx="7772400" cy="2257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Rectangle 6">
            <a:extLst>
              <a:ext uri="{FF2B5EF4-FFF2-40B4-BE49-F238E27FC236}">
                <a16:creationId xmlns:a16="http://schemas.microsoft.com/office/drawing/2014/main" id="{39D53141-7407-32B5-70EB-2C6633ABEC8E}"/>
              </a:ext>
            </a:extLst>
          </p:cNvPr>
          <p:cNvSpPr/>
          <p:nvPr/>
        </p:nvSpPr>
        <p:spPr>
          <a:xfrm>
            <a:off x="685800" y="5725882"/>
            <a:ext cx="7772400" cy="2257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ectangle 8">
            <a:extLst>
              <a:ext uri="{FF2B5EF4-FFF2-40B4-BE49-F238E27FC236}">
                <a16:creationId xmlns:a16="http://schemas.microsoft.com/office/drawing/2014/main" id="{4BDCDCF5-1491-A967-2551-9771B19C56E9}"/>
              </a:ext>
            </a:extLst>
          </p:cNvPr>
          <p:cNvSpPr/>
          <p:nvPr/>
        </p:nvSpPr>
        <p:spPr>
          <a:xfrm>
            <a:off x="685800" y="6431836"/>
            <a:ext cx="7772400" cy="2257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TextBox 9">
            <a:extLst>
              <a:ext uri="{FF2B5EF4-FFF2-40B4-BE49-F238E27FC236}">
                <a16:creationId xmlns:a16="http://schemas.microsoft.com/office/drawing/2014/main" id="{27C0CC98-8EAB-A9F7-1674-B21EA5D331D0}"/>
              </a:ext>
            </a:extLst>
          </p:cNvPr>
          <p:cNvSpPr txBox="1"/>
          <p:nvPr/>
        </p:nvSpPr>
        <p:spPr>
          <a:xfrm>
            <a:off x="-45156" y="3745097"/>
            <a:ext cx="748923" cy="430887"/>
          </a:xfrm>
          <a:prstGeom prst="rect">
            <a:avLst/>
          </a:prstGeom>
          <a:noFill/>
        </p:spPr>
        <p:txBody>
          <a:bodyPr wrap="none" rtlCol="0">
            <a:spAutoFit/>
          </a:bodyPr>
          <a:lstStyle/>
          <a:p>
            <a:pPr algn="ctr"/>
            <a:r>
              <a:rPr lang="en-JP" sz="1100" dirty="0"/>
              <a:t>シナリオ</a:t>
            </a:r>
          </a:p>
          <a:p>
            <a:pPr algn="ctr"/>
            <a:r>
              <a:rPr lang="en-JP" sz="1100" dirty="0"/>
              <a:t>A</a:t>
            </a:r>
          </a:p>
        </p:txBody>
      </p:sp>
      <p:sp>
        <p:nvSpPr>
          <p:cNvPr id="11" name="TextBox 10">
            <a:extLst>
              <a:ext uri="{FF2B5EF4-FFF2-40B4-BE49-F238E27FC236}">
                <a16:creationId xmlns:a16="http://schemas.microsoft.com/office/drawing/2014/main" id="{3049006D-B8A5-971D-094B-7DE5708CBFAA}"/>
              </a:ext>
            </a:extLst>
          </p:cNvPr>
          <p:cNvSpPr txBox="1"/>
          <p:nvPr/>
        </p:nvSpPr>
        <p:spPr>
          <a:xfrm>
            <a:off x="-45156" y="5623327"/>
            <a:ext cx="748923" cy="430887"/>
          </a:xfrm>
          <a:prstGeom prst="rect">
            <a:avLst/>
          </a:prstGeom>
          <a:noFill/>
        </p:spPr>
        <p:txBody>
          <a:bodyPr wrap="none" rtlCol="0">
            <a:spAutoFit/>
          </a:bodyPr>
          <a:lstStyle/>
          <a:p>
            <a:pPr algn="ctr"/>
            <a:r>
              <a:rPr lang="en-JP" sz="1100" dirty="0"/>
              <a:t>シナリオ</a:t>
            </a:r>
          </a:p>
          <a:p>
            <a:pPr algn="ctr"/>
            <a:r>
              <a:rPr lang="en-JP" sz="1100" dirty="0"/>
              <a:t>B</a:t>
            </a:r>
          </a:p>
        </p:txBody>
      </p:sp>
      <p:sp>
        <p:nvSpPr>
          <p:cNvPr id="12" name="TextBox 11">
            <a:extLst>
              <a:ext uri="{FF2B5EF4-FFF2-40B4-BE49-F238E27FC236}">
                <a16:creationId xmlns:a16="http://schemas.microsoft.com/office/drawing/2014/main" id="{1769638A-2460-B939-9AE0-D0E603F158E8}"/>
              </a:ext>
            </a:extLst>
          </p:cNvPr>
          <p:cNvSpPr txBox="1"/>
          <p:nvPr/>
        </p:nvSpPr>
        <p:spPr>
          <a:xfrm>
            <a:off x="-45156" y="6329281"/>
            <a:ext cx="748923" cy="430887"/>
          </a:xfrm>
          <a:prstGeom prst="rect">
            <a:avLst/>
          </a:prstGeom>
          <a:noFill/>
        </p:spPr>
        <p:txBody>
          <a:bodyPr wrap="none" rtlCol="0">
            <a:spAutoFit/>
          </a:bodyPr>
          <a:lstStyle/>
          <a:p>
            <a:pPr algn="ctr"/>
            <a:r>
              <a:rPr lang="en-JP" sz="1100" dirty="0"/>
              <a:t>シナリオ</a:t>
            </a:r>
          </a:p>
          <a:p>
            <a:pPr algn="ctr"/>
            <a:r>
              <a:rPr lang="en-JP" sz="1100" dirty="0"/>
              <a:t>C</a:t>
            </a:r>
          </a:p>
        </p:txBody>
      </p:sp>
      <p:sp>
        <p:nvSpPr>
          <p:cNvPr id="13" name="Rounded Rectangular Callout 12">
            <a:extLst>
              <a:ext uri="{FF2B5EF4-FFF2-40B4-BE49-F238E27FC236}">
                <a16:creationId xmlns:a16="http://schemas.microsoft.com/office/drawing/2014/main" id="{6ED244BD-D61D-0F93-58A6-E9A24B45EBC9}"/>
              </a:ext>
            </a:extLst>
          </p:cNvPr>
          <p:cNvSpPr/>
          <p:nvPr/>
        </p:nvSpPr>
        <p:spPr>
          <a:xfrm>
            <a:off x="1606379" y="4246572"/>
            <a:ext cx="1804086" cy="721629"/>
          </a:xfrm>
          <a:prstGeom prst="wedgeRoundRectCallout">
            <a:avLst>
              <a:gd name="adj1" fmla="val 906"/>
              <a:gd name="adj2" fmla="val -7782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JP" sz="1200">
                <a:solidFill>
                  <a:schemeClr val="tx2">
                    <a:lumMod val="25000"/>
                  </a:schemeClr>
                </a:solidFill>
              </a:rPr>
              <a:t>従来手法：</a:t>
            </a:r>
          </a:p>
          <a:p>
            <a:r>
              <a:rPr lang="en-JP" sz="1200">
                <a:solidFill>
                  <a:schemeClr val="tx2">
                    <a:lumMod val="25000"/>
                  </a:schemeClr>
                </a:solidFill>
              </a:rPr>
              <a:t>シナリオAの合成で</a:t>
            </a:r>
            <a:br>
              <a:rPr lang="en-JP" sz="1200">
                <a:solidFill>
                  <a:schemeClr val="tx2">
                    <a:lumMod val="25000"/>
                  </a:schemeClr>
                </a:solidFill>
              </a:rPr>
            </a:br>
            <a:r>
              <a:rPr lang="en-JP" sz="1200">
                <a:solidFill>
                  <a:schemeClr val="tx2">
                    <a:lumMod val="25000"/>
                  </a:schemeClr>
                </a:solidFill>
              </a:rPr>
              <a:t>ギリギリ</a:t>
            </a:r>
          </a:p>
        </p:txBody>
      </p:sp>
      <p:sp>
        <p:nvSpPr>
          <p:cNvPr id="14" name="Rounded Rectangular Callout 13">
            <a:extLst>
              <a:ext uri="{FF2B5EF4-FFF2-40B4-BE49-F238E27FC236}">
                <a16:creationId xmlns:a16="http://schemas.microsoft.com/office/drawing/2014/main" id="{EE260676-B4E8-3E8A-492B-C9A1D4A25FAE}"/>
              </a:ext>
            </a:extLst>
          </p:cNvPr>
          <p:cNvSpPr/>
          <p:nvPr/>
        </p:nvSpPr>
        <p:spPr>
          <a:xfrm>
            <a:off x="6598760" y="6038539"/>
            <a:ext cx="1804086" cy="721629"/>
          </a:xfrm>
          <a:prstGeom prst="wedgeRoundRectCallout">
            <a:avLst>
              <a:gd name="adj1" fmla="val 8440"/>
              <a:gd name="adj2" fmla="val -60699"/>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JP" sz="1200">
                <a:solidFill>
                  <a:schemeClr val="bg1"/>
                </a:solidFill>
              </a:rPr>
              <a:t>段階構築：</a:t>
            </a:r>
          </a:p>
          <a:p>
            <a:r>
              <a:rPr lang="en-JP" sz="1200">
                <a:solidFill>
                  <a:schemeClr val="bg1"/>
                </a:solidFill>
              </a:rPr>
              <a:t>シナリオBの合成まで</a:t>
            </a:r>
          </a:p>
          <a:p>
            <a:r>
              <a:rPr lang="en-JP" sz="1200">
                <a:solidFill>
                  <a:schemeClr val="bg1"/>
                </a:solidFill>
              </a:rPr>
              <a:t>可能に</a:t>
            </a:r>
          </a:p>
        </p:txBody>
      </p:sp>
      <p:sp>
        <p:nvSpPr>
          <p:cNvPr id="15" name="Rounded Rectangular Callout 14">
            <a:extLst>
              <a:ext uri="{FF2B5EF4-FFF2-40B4-BE49-F238E27FC236}">
                <a16:creationId xmlns:a16="http://schemas.microsoft.com/office/drawing/2014/main" id="{B444D53F-7D81-6682-8359-5441590F1B63}"/>
              </a:ext>
            </a:extLst>
          </p:cNvPr>
          <p:cNvSpPr/>
          <p:nvPr/>
        </p:nvSpPr>
        <p:spPr>
          <a:xfrm>
            <a:off x="3949355" y="5365067"/>
            <a:ext cx="1804086" cy="721629"/>
          </a:xfrm>
          <a:prstGeom prst="wedgeRoundRectCallout">
            <a:avLst>
              <a:gd name="adj1" fmla="val 7755"/>
              <a:gd name="adj2" fmla="val -6241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JP" sz="1200">
                <a:solidFill>
                  <a:schemeClr val="tx2">
                    <a:lumMod val="25000"/>
                  </a:schemeClr>
                </a:solidFill>
              </a:rPr>
              <a:t>一括構築：</a:t>
            </a:r>
          </a:p>
          <a:p>
            <a:r>
              <a:rPr lang="en-JP" sz="1200">
                <a:solidFill>
                  <a:schemeClr val="tx2">
                    <a:lumMod val="25000"/>
                  </a:schemeClr>
                </a:solidFill>
              </a:rPr>
              <a:t>シナリオAの合成は</a:t>
            </a:r>
          </a:p>
          <a:p>
            <a:r>
              <a:rPr lang="en-JP" sz="1200">
                <a:solidFill>
                  <a:schemeClr val="tx2">
                    <a:lumMod val="25000"/>
                  </a:schemeClr>
                </a:solidFill>
              </a:rPr>
              <a:t>余裕もって可能に</a:t>
            </a:r>
          </a:p>
        </p:txBody>
      </p:sp>
      <p:sp>
        <p:nvSpPr>
          <p:cNvPr id="16" name="Rectangle 15">
            <a:extLst>
              <a:ext uri="{FF2B5EF4-FFF2-40B4-BE49-F238E27FC236}">
                <a16:creationId xmlns:a16="http://schemas.microsoft.com/office/drawing/2014/main" id="{F71B9796-8A91-CCC0-9FFD-8F5DE82E3494}"/>
              </a:ext>
            </a:extLst>
          </p:cNvPr>
          <p:cNvSpPr/>
          <p:nvPr/>
        </p:nvSpPr>
        <p:spPr>
          <a:xfrm>
            <a:off x="1606378" y="3849510"/>
            <a:ext cx="6851821" cy="225779"/>
          </a:xfrm>
          <a:prstGeom prst="rect">
            <a:avLst/>
          </a:prstGeom>
          <a:solidFill>
            <a:srgbClr val="F20153">
              <a:alpha val="2468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7" name="Rectangle 16">
            <a:extLst>
              <a:ext uri="{FF2B5EF4-FFF2-40B4-BE49-F238E27FC236}">
                <a16:creationId xmlns:a16="http://schemas.microsoft.com/office/drawing/2014/main" id="{4FCF7B18-5B56-B274-0C35-DF667433A909}"/>
              </a:ext>
            </a:extLst>
          </p:cNvPr>
          <p:cNvSpPr/>
          <p:nvPr/>
        </p:nvSpPr>
        <p:spPr>
          <a:xfrm>
            <a:off x="5869458" y="5725880"/>
            <a:ext cx="2564027" cy="225779"/>
          </a:xfrm>
          <a:prstGeom prst="rect">
            <a:avLst/>
          </a:prstGeom>
          <a:solidFill>
            <a:srgbClr val="F20153">
              <a:alpha val="2468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Rounded Rectangular Callout 20">
            <a:extLst>
              <a:ext uri="{FF2B5EF4-FFF2-40B4-BE49-F238E27FC236}">
                <a16:creationId xmlns:a16="http://schemas.microsoft.com/office/drawing/2014/main" id="{6D41802A-636B-C09E-6766-2C882371E478}"/>
              </a:ext>
            </a:extLst>
          </p:cNvPr>
          <p:cNvSpPr/>
          <p:nvPr/>
        </p:nvSpPr>
        <p:spPr>
          <a:xfrm>
            <a:off x="648729" y="2706255"/>
            <a:ext cx="1033845" cy="369817"/>
          </a:xfrm>
          <a:prstGeom prst="wedgeRoundRectCallout">
            <a:avLst>
              <a:gd name="adj1" fmla="val -1121"/>
              <a:gd name="adj2" fmla="val 90228"/>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JP" sz="1050">
                <a:solidFill>
                  <a:schemeClr val="tx2">
                    <a:lumMod val="25000"/>
                  </a:schemeClr>
                </a:solidFill>
              </a:rPr>
              <a:t>データサーバ</a:t>
            </a:r>
          </a:p>
          <a:p>
            <a:pPr algn="ctr"/>
            <a:r>
              <a:rPr lang="en-JP" sz="1050">
                <a:solidFill>
                  <a:schemeClr val="tx2">
                    <a:lumMod val="25000"/>
                  </a:schemeClr>
                </a:solidFill>
              </a:rPr>
              <a:t>の数</a:t>
            </a:r>
          </a:p>
        </p:txBody>
      </p:sp>
    </p:spTree>
    <p:extLst>
      <p:ext uri="{BB962C8B-B14F-4D97-AF65-F5344CB8AC3E}">
        <p14:creationId xmlns:p14="http://schemas.microsoft.com/office/powerpoint/2010/main" val="25422418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88</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実験結果：各手法の比較</a:t>
            </a:r>
            <a:r>
              <a:rPr lang="en-US" sz="28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（オーバヘッド</a:t>
            </a: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151472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段階構築によって</a:t>
            </a:r>
            <a:r>
              <a:rPr lang="ja-JP" altLang="en-JP"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シナリオ</a:t>
            </a:r>
            <a:r>
              <a:rPr lang="en-JP"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a:t>
            </a: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まで合成可能に</a:t>
            </a:r>
            <a:endParaRPr lang="en-US" altLang="ja-JP"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一括構築：シナリオ</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まで構築可能</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段階構築：シナリオ</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まで構築可能</a:t>
            </a:r>
            <a:endParaRPr lang="en-US" altLang="ja-JP" sz="20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3F7EBFE1-B9B0-AF98-163E-3E377302FF8D}"/>
              </a:ext>
            </a:extLst>
          </p:cNvPr>
          <p:cNvPicPr>
            <a:picLocks noChangeAspect="1"/>
          </p:cNvPicPr>
          <p:nvPr/>
        </p:nvPicPr>
        <p:blipFill rotWithShape="1">
          <a:blip r:embed="rId3"/>
          <a:srcRect b="9720"/>
          <a:stretch/>
        </p:blipFill>
        <p:spPr>
          <a:xfrm>
            <a:off x="1161761" y="2735960"/>
            <a:ext cx="6820477" cy="4038563"/>
          </a:xfrm>
          <a:prstGeom prst="rect">
            <a:avLst/>
          </a:prstGeom>
        </p:spPr>
      </p:pic>
      <p:sp>
        <p:nvSpPr>
          <p:cNvPr id="2" name="Rectangle 1">
            <a:extLst>
              <a:ext uri="{FF2B5EF4-FFF2-40B4-BE49-F238E27FC236}">
                <a16:creationId xmlns:a16="http://schemas.microsoft.com/office/drawing/2014/main" id="{A306FBE4-36D1-B204-EED2-EFA62C92A22D}"/>
              </a:ext>
            </a:extLst>
          </p:cNvPr>
          <p:cNvSpPr/>
          <p:nvPr/>
        </p:nvSpPr>
        <p:spPr>
          <a:xfrm>
            <a:off x="1659466" y="3804354"/>
            <a:ext cx="6073423" cy="2257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TextBox 8">
            <a:extLst>
              <a:ext uri="{FF2B5EF4-FFF2-40B4-BE49-F238E27FC236}">
                <a16:creationId xmlns:a16="http://schemas.microsoft.com/office/drawing/2014/main" id="{9E0D1AF6-37BA-0D4B-9FAB-E699AB93FA61}"/>
              </a:ext>
            </a:extLst>
          </p:cNvPr>
          <p:cNvSpPr txBox="1"/>
          <p:nvPr/>
        </p:nvSpPr>
        <p:spPr>
          <a:xfrm>
            <a:off x="910541" y="3699883"/>
            <a:ext cx="748923" cy="430887"/>
          </a:xfrm>
          <a:prstGeom prst="rect">
            <a:avLst/>
          </a:prstGeom>
          <a:noFill/>
        </p:spPr>
        <p:txBody>
          <a:bodyPr wrap="none" rtlCol="0">
            <a:spAutoFit/>
          </a:bodyPr>
          <a:lstStyle/>
          <a:p>
            <a:pPr algn="ctr"/>
            <a:r>
              <a:rPr lang="en-JP" sz="1100" dirty="0"/>
              <a:t>シナリオ</a:t>
            </a:r>
          </a:p>
          <a:p>
            <a:pPr algn="ctr"/>
            <a:r>
              <a:rPr lang="en-JP" sz="1100" dirty="0"/>
              <a:t>A</a:t>
            </a:r>
          </a:p>
        </p:txBody>
      </p:sp>
      <p:sp>
        <p:nvSpPr>
          <p:cNvPr id="10" name="TextBox 9">
            <a:extLst>
              <a:ext uri="{FF2B5EF4-FFF2-40B4-BE49-F238E27FC236}">
                <a16:creationId xmlns:a16="http://schemas.microsoft.com/office/drawing/2014/main" id="{2ED80427-2124-1476-0BAD-FF7A182074EE}"/>
              </a:ext>
            </a:extLst>
          </p:cNvPr>
          <p:cNvSpPr txBox="1"/>
          <p:nvPr/>
        </p:nvSpPr>
        <p:spPr>
          <a:xfrm>
            <a:off x="910542" y="5634616"/>
            <a:ext cx="748923" cy="430887"/>
          </a:xfrm>
          <a:prstGeom prst="rect">
            <a:avLst/>
          </a:prstGeom>
          <a:noFill/>
        </p:spPr>
        <p:txBody>
          <a:bodyPr wrap="none" rtlCol="0">
            <a:spAutoFit/>
          </a:bodyPr>
          <a:lstStyle/>
          <a:p>
            <a:pPr algn="ctr"/>
            <a:r>
              <a:rPr lang="en-JP" sz="1100" dirty="0"/>
              <a:t>シナリオ</a:t>
            </a:r>
          </a:p>
          <a:p>
            <a:pPr algn="ctr"/>
            <a:r>
              <a:rPr lang="en-JP" sz="1100" dirty="0"/>
              <a:t>B</a:t>
            </a:r>
          </a:p>
        </p:txBody>
      </p:sp>
      <p:sp>
        <p:nvSpPr>
          <p:cNvPr id="11" name="TextBox 10">
            <a:extLst>
              <a:ext uri="{FF2B5EF4-FFF2-40B4-BE49-F238E27FC236}">
                <a16:creationId xmlns:a16="http://schemas.microsoft.com/office/drawing/2014/main" id="{7B588ABE-5850-BF35-C397-A3F5C4C38E05}"/>
              </a:ext>
            </a:extLst>
          </p:cNvPr>
          <p:cNvSpPr txBox="1"/>
          <p:nvPr/>
        </p:nvSpPr>
        <p:spPr>
          <a:xfrm>
            <a:off x="910541" y="6354031"/>
            <a:ext cx="748923" cy="430887"/>
          </a:xfrm>
          <a:prstGeom prst="rect">
            <a:avLst/>
          </a:prstGeom>
          <a:noFill/>
        </p:spPr>
        <p:txBody>
          <a:bodyPr wrap="none" rtlCol="0">
            <a:spAutoFit/>
          </a:bodyPr>
          <a:lstStyle/>
          <a:p>
            <a:pPr algn="ctr"/>
            <a:r>
              <a:rPr lang="en-JP" sz="1100" dirty="0"/>
              <a:t>シナリオ</a:t>
            </a:r>
          </a:p>
          <a:p>
            <a:pPr algn="ctr"/>
            <a:r>
              <a:rPr lang="en-JP" sz="1100" dirty="0"/>
              <a:t>C</a:t>
            </a:r>
          </a:p>
        </p:txBody>
      </p:sp>
      <p:sp>
        <p:nvSpPr>
          <p:cNvPr id="12" name="Rectangle 11">
            <a:extLst>
              <a:ext uri="{FF2B5EF4-FFF2-40B4-BE49-F238E27FC236}">
                <a16:creationId xmlns:a16="http://schemas.microsoft.com/office/drawing/2014/main" id="{34235C6B-F56F-F6A7-2350-61F3B8E63312}"/>
              </a:ext>
            </a:extLst>
          </p:cNvPr>
          <p:cNvSpPr/>
          <p:nvPr/>
        </p:nvSpPr>
        <p:spPr>
          <a:xfrm>
            <a:off x="1659466" y="5737171"/>
            <a:ext cx="6073423" cy="2257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Rectangle 12">
            <a:extLst>
              <a:ext uri="{FF2B5EF4-FFF2-40B4-BE49-F238E27FC236}">
                <a16:creationId xmlns:a16="http://schemas.microsoft.com/office/drawing/2014/main" id="{A891CE26-85DD-A765-394E-2EBEFBEA15A8}"/>
              </a:ext>
            </a:extLst>
          </p:cNvPr>
          <p:cNvSpPr/>
          <p:nvPr/>
        </p:nvSpPr>
        <p:spPr>
          <a:xfrm>
            <a:off x="1659465" y="6456586"/>
            <a:ext cx="6073423" cy="2257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Rounded Rectangular Callout 2">
            <a:extLst>
              <a:ext uri="{FF2B5EF4-FFF2-40B4-BE49-F238E27FC236}">
                <a16:creationId xmlns:a16="http://schemas.microsoft.com/office/drawing/2014/main" id="{2819D6D3-32F1-AF3D-5D47-6F44BB8240E8}"/>
              </a:ext>
            </a:extLst>
          </p:cNvPr>
          <p:cNvSpPr/>
          <p:nvPr/>
        </p:nvSpPr>
        <p:spPr>
          <a:xfrm>
            <a:off x="1584606" y="2631524"/>
            <a:ext cx="1033845" cy="369817"/>
          </a:xfrm>
          <a:prstGeom prst="wedgeRoundRectCallout">
            <a:avLst>
              <a:gd name="adj1" fmla="val -1121"/>
              <a:gd name="adj2" fmla="val 90228"/>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JP" sz="1050">
                <a:solidFill>
                  <a:schemeClr val="tx2">
                    <a:lumMod val="25000"/>
                  </a:schemeClr>
                </a:solidFill>
              </a:rPr>
              <a:t>データサーバ</a:t>
            </a:r>
          </a:p>
          <a:p>
            <a:pPr algn="ctr"/>
            <a:r>
              <a:rPr lang="en-JP" sz="1050">
                <a:solidFill>
                  <a:schemeClr val="tx2">
                    <a:lumMod val="25000"/>
                  </a:schemeClr>
                </a:solidFill>
              </a:rPr>
              <a:t>の数</a:t>
            </a:r>
          </a:p>
        </p:txBody>
      </p:sp>
      <p:sp>
        <p:nvSpPr>
          <p:cNvPr id="14" name="Rectangle 13">
            <a:extLst>
              <a:ext uri="{FF2B5EF4-FFF2-40B4-BE49-F238E27FC236}">
                <a16:creationId xmlns:a16="http://schemas.microsoft.com/office/drawing/2014/main" id="{38B7FB06-3406-AE27-F189-3526ADCA57DE}"/>
              </a:ext>
            </a:extLst>
          </p:cNvPr>
          <p:cNvSpPr/>
          <p:nvPr/>
        </p:nvSpPr>
        <p:spPr>
          <a:xfrm>
            <a:off x="5611043" y="5725880"/>
            <a:ext cx="2121846" cy="237070"/>
          </a:xfrm>
          <a:prstGeom prst="rect">
            <a:avLst/>
          </a:prstGeom>
          <a:solidFill>
            <a:srgbClr val="F20153">
              <a:alpha val="2468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Rounded Rectangular Callout 7">
            <a:extLst>
              <a:ext uri="{FF2B5EF4-FFF2-40B4-BE49-F238E27FC236}">
                <a16:creationId xmlns:a16="http://schemas.microsoft.com/office/drawing/2014/main" id="{FE969BB1-62F3-B231-E1FD-3DAFEB75BF0D}"/>
              </a:ext>
            </a:extLst>
          </p:cNvPr>
          <p:cNvSpPr/>
          <p:nvPr/>
        </p:nvSpPr>
        <p:spPr>
          <a:xfrm>
            <a:off x="2443784" y="5918000"/>
            <a:ext cx="3663122" cy="721629"/>
          </a:xfrm>
          <a:prstGeom prst="wedgeRoundRectCallout">
            <a:avLst>
              <a:gd name="adj1" fmla="val 55109"/>
              <a:gd name="adj2" fmla="val -45549"/>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100" indent="0">
              <a:buClr>
                <a:schemeClr val="tx2">
                  <a:lumMod val="25000"/>
                </a:schemeClr>
              </a:buClr>
              <a:buNone/>
            </a:pPr>
            <a:r>
              <a:rPr lang="ja-JP" altLang="en-US" sz="1200">
                <a:solidFill>
                  <a:schemeClr val="bg1"/>
                </a:solidFill>
                <a:latin typeface="Lato" panose="020F0502020204030203" pitchFamily="34" charset="0"/>
                <a:ea typeface="Lato" panose="020F0502020204030203" pitchFamily="34" charset="0"/>
                <a:cs typeface="Lato" panose="020F0502020204030203" pitchFamily="34" charset="0"/>
              </a:rPr>
              <a:t>主記憶量</a:t>
            </a:r>
            <a:r>
              <a:rPr lang="en-US" altLang="ja-JP" sz="1200">
                <a:solidFill>
                  <a:schemeClr val="bg1"/>
                </a:solidFill>
                <a:latin typeface="Lato" panose="020F0502020204030203" pitchFamily="34" charset="0"/>
                <a:ea typeface="Lato" panose="020F0502020204030203" pitchFamily="34" charset="0"/>
                <a:cs typeface="Lato" panose="020F0502020204030203" pitchFamily="34" charset="0"/>
              </a:rPr>
              <a:t>124GB</a:t>
            </a:r>
            <a:r>
              <a:rPr lang="ja-JP" altLang="en-US" sz="1200">
                <a:solidFill>
                  <a:schemeClr val="bg1"/>
                </a:solidFill>
                <a:latin typeface="Lato" panose="020F0502020204030203" pitchFamily="34" charset="0"/>
                <a:ea typeface="Lato" panose="020F0502020204030203" pitchFamily="34" charset="0"/>
                <a:cs typeface="Lato" panose="020F0502020204030203" pitchFamily="34" charset="0"/>
              </a:rPr>
              <a:t>，計算時間</a:t>
            </a:r>
            <a:r>
              <a:rPr lang="en-US" altLang="ja-JP" sz="1200">
                <a:solidFill>
                  <a:schemeClr val="bg1"/>
                </a:solidFill>
                <a:latin typeface="Lato" panose="020F0502020204030203" pitchFamily="34" charset="0"/>
                <a:ea typeface="Lato" panose="020F0502020204030203" pitchFamily="34" charset="0"/>
                <a:cs typeface="Lato" panose="020F0502020204030203" pitchFamily="34" charset="0"/>
              </a:rPr>
              <a:t>21h</a:t>
            </a:r>
            <a:r>
              <a:rPr lang="ja-JP" altLang="en-US" sz="1200">
                <a:solidFill>
                  <a:schemeClr val="bg1"/>
                </a:solidFill>
                <a:latin typeface="Lato" panose="020F0502020204030203" pitchFamily="34" charset="0"/>
                <a:ea typeface="Lato" panose="020F0502020204030203" pitchFamily="34" charset="0"/>
                <a:cs typeface="Lato" panose="020F0502020204030203" pitchFamily="34" charset="0"/>
              </a:rPr>
              <a:t>あれば</a:t>
            </a:r>
            <a:br>
              <a:rPr lang="en-US" altLang="ja-JP" sz="1200">
                <a:solidFill>
                  <a:schemeClr val="bg1"/>
                </a:solidFill>
                <a:latin typeface="Lato" panose="020F0502020204030203" pitchFamily="34" charset="0"/>
                <a:ea typeface="Lato" panose="020F0502020204030203" pitchFamily="34" charset="0"/>
                <a:cs typeface="Lato" panose="020F0502020204030203" pitchFamily="34" charset="0"/>
              </a:rPr>
            </a:br>
            <a:r>
              <a:rPr lang="ja-JP" altLang="en-US" sz="1200">
                <a:solidFill>
                  <a:schemeClr val="bg1"/>
                </a:solidFill>
                <a:latin typeface="Lato" panose="020F0502020204030203" pitchFamily="34" charset="0"/>
                <a:ea typeface="Lato" panose="020F0502020204030203" pitchFamily="34" charset="0"/>
                <a:cs typeface="Lato" panose="020F0502020204030203" pitchFamily="34" charset="0"/>
              </a:rPr>
              <a:t>段階構築を用いることでシナリオ</a:t>
            </a:r>
            <a:r>
              <a:rPr lang="en-US" altLang="ja-JP" sz="1200">
                <a:solidFill>
                  <a:schemeClr val="bg1"/>
                </a:solidFill>
                <a:latin typeface="Lato" panose="020F0502020204030203" pitchFamily="34" charset="0"/>
                <a:ea typeface="Lato" panose="020F0502020204030203" pitchFamily="34" charset="0"/>
                <a:cs typeface="Lato" panose="020F0502020204030203" pitchFamily="34" charset="0"/>
              </a:rPr>
              <a:t>B</a:t>
            </a:r>
            <a:r>
              <a:rPr lang="ja-JP" altLang="en-US" sz="1200">
                <a:solidFill>
                  <a:schemeClr val="bg1"/>
                </a:solidFill>
                <a:latin typeface="Lato" panose="020F0502020204030203" pitchFamily="34" charset="0"/>
                <a:ea typeface="Lato" panose="020F0502020204030203" pitchFamily="34" charset="0"/>
                <a:cs typeface="Lato" panose="020F0502020204030203" pitchFamily="34" charset="0"/>
              </a:rPr>
              <a:t>が合成可能に</a:t>
            </a:r>
            <a:endParaRPr lang="ja-JP" altLang="en-US" sz="140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16090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89</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まとめ</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dirty="0">
                <a:solidFill>
                  <a:srgbClr val="FF0000"/>
                </a:solidFill>
                <a:latin typeface="Lato" panose="020F0502020204030203" pitchFamily="34" charset="0"/>
                <a:cs typeface="Lato" panose="020F0502020204030203" pitchFamily="34" charset="0"/>
              </a:rPr>
              <a:t>「本格導入」規模まで</a:t>
            </a:r>
            <a:r>
              <a:rPr lang="ja-JP" altLang="en-US" sz="2800" dirty="0">
                <a:solidFill>
                  <a:schemeClr val="tx1"/>
                </a:solidFill>
                <a:latin typeface="Lato" panose="020F0502020204030203" pitchFamily="34" charset="0"/>
                <a:cs typeface="Lato" panose="020F0502020204030203" pitchFamily="34" charset="0"/>
              </a:rPr>
              <a:t>適用可能に</a:t>
            </a:r>
            <a:endParaRPr lang="en-US" altLang="ja-JP" sz="2400" dirty="0">
              <a:solidFill>
                <a:schemeClr val="tx1"/>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・主記憶量</a:t>
            </a:r>
            <a:r>
              <a:rPr lang="en-US" altLang="ja-JP" sz="2400">
                <a:solidFill>
                  <a:schemeClr val="tx2">
                    <a:lumMod val="25000"/>
                  </a:schemeClr>
                </a:solidFill>
                <a:latin typeface="Lato" panose="020F0502020204030203" pitchFamily="34" charset="0"/>
                <a:cs typeface="Lato" panose="020F0502020204030203" pitchFamily="34" charset="0"/>
              </a:rPr>
              <a:t>256GB</a:t>
            </a:r>
            <a:r>
              <a:rPr lang="ja-JP" altLang="en-US" sz="2400">
                <a:solidFill>
                  <a:schemeClr val="tx2">
                    <a:lumMod val="25000"/>
                  </a:schemeClr>
                </a:solidFill>
                <a:latin typeface="Lato" panose="020F0502020204030203" pitchFamily="34" charset="0"/>
                <a:cs typeface="Lato" panose="020F0502020204030203" pitchFamily="34" charset="0"/>
              </a:rPr>
              <a:t>の計算機で合成できる規模を確認</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・従来の離散制御器合成では「仮説検証」規模が限界</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・制御器の段階構築を適用することで</a:t>
            </a:r>
            <a:r>
              <a:rPr lang="ja-JP" altLang="en-US" sz="2400" u="sng">
                <a:solidFill>
                  <a:schemeClr val="tx2">
                    <a:lumMod val="25000"/>
                  </a:schemeClr>
                </a:solidFill>
                <a:latin typeface="Lato" panose="020F0502020204030203" pitchFamily="34" charset="0"/>
                <a:cs typeface="Lato" panose="020F0502020204030203" pitchFamily="34" charset="0"/>
              </a:rPr>
              <a:t>「本格導入」規模まで</a:t>
            </a:r>
            <a:br>
              <a:rPr lang="en-US" altLang="ja-JP" sz="2400" u="sng">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a:t>
            </a:r>
            <a:r>
              <a:rPr lang="ja-JP" altLang="en-US" sz="2400" u="sng">
                <a:solidFill>
                  <a:schemeClr val="tx2">
                    <a:lumMod val="25000"/>
                  </a:schemeClr>
                </a:solidFill>
                <a:latin typeface="Lato" panose="020F0502020204030203" pitchFamily="34" charset="0"/>
                <a:cs typeface="Lato" panose="020F0502020204030203" pitchFamily="34" charset="0"/>
              </a:rPr>
              <a:t>離散制御器合成の適用が可能</a:t>
            </a:r>
            <a:r>
              <a:rPr lang="ja-JP" altLang="en-US" sz="2400">
                <a:solidFill>
                  <a:schemeClr val="tx2">
                    <a:lumMod val="25000"/>
                  </a:schemeClr>
                </a:solidFill>
                <a:latin typeface="Lato" panose="020F0502020204030203" pitchFamily="34" charset="0"/>
                <a:cs typeface="Lato" panose="020F0502020204030203" pitchFamily="34" charset="0"/>
              </a:rPr>
              <a:t>になった</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a:t>
            </a:r>
            <a:r>
              <a:rPr lang="en-US" altLang="ja-JP" sz="2400">
                <a:solidFill>
                  <a:schemeClr val="tx2">
                    <a:lumMod val="25000"/>
                  </a:schemeClr>
                </a:solidFill>
                <a:latin typeface="Lato" panose="020F0502020204030203" pitchFamily="34" charset="0"/>
                <a:cs typeface="Lato" panose="020F0502020204030203" pitchFamily="34" charset="0"/>
              </a:rPr>
              <a:t>124GB</a:t>
            </a:r>
            <a:r>
              <a:rPr lang="ja-JP" altLang="en-US" sz="2400">
                <a:solidFill>
                  <a:schemeClr val="tx2">
                    <a:lumMod val="25000"/>
                  </a:schemeClr>
                </a:solidFill>
                <a:latin typeface="Lato" panose="020F0502020204030203" pitchFamily="34" charset="0"/>
                <a:cs typeface="Lato" panose="020F0502020204030203" pitchFamily="34" charset="0"/>
              </a:rPr>
              <a:t>の主記憶量，</a:t>
            </a:r>
            <a:r>
              <a:rPr lang="en-US" altLang="ja-JP" sz="2400">
                <a:solidFill>
                  <a:schemeClr val="tx2">
                    <a:lumMod val="25000"/>
                  </a:schemeClr>
                </a:solidFill>
                <a:latin typeface="Lato" panose="020F0502020204030203" pitchFamily="34" charset="0"/>
                <a:cs typeface="Lato" panose="020F0502020204030203" pitchFamily="34" charset="0"/>
              </a:rPr>
              <a:t>21h</a:t>
            </a:r>
            <a:r>
              <a:rPr lang="ja-JP" altLang="en-US" sz="2400">
                <a:solidFill>
                  <a:schemeClr val="tx2">
                    <a:lumMod val="25000"/>
                  </a:schemeClr>
                </a:solidFill>
                <a:latin typeface="Lato" panose="020F0502020204030203" pitchFamily="34" charset="0"/>
                <a:cs typeface="Lato" panose="020F0502020204030203" pitchFamily="34" charset="0"/>
              </a:rPr>
              <a:t>の計算時間で合成可能</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・映像管理システムにおける各手法のスケーラビリティ</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従来手法：データサーバ</a:t>
            </a:r>
            <a:r>
              <a:rPr lang="en-US" altLang="ja-JP" sz="2400" dirty="0">
                <a:solidFill>
                  <a:schemeClr val="tx2">
                    <a:lumMod val="25000"/>
                  </a:schemeClr>
                </a:solidFill>
                <a:latin typeface="Lato" panose="020F0502020204030203" pitchFamily="34" charset="0"/>
                <a:cs typeface="Lato" panose="020F0502020204030203" pitchFamily="34" charset="0"/>
              </a:rPr>
              <a:t>5</a:t>
            </a:r>
            <a:r>
              <a:rPr lang="ja-JP" altLang="en-US" sz="2400">
                <a:solidFill>
                  <a:schemeClr val="tx2">
                    <a:lumMod val="25000"/>
                  </a:schemeClr>
                </a:solidFill>
                <a:latin typeface="Lato" panose="020F0502020204030203" pitchFamily="34" charset="0"/>
                <a:cs typeface="Lato" panose="020F0502020204030203" pitchFamily="34" charset="0"/>
              </a:rPr>
              <a:t>個まで</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一括手法：データサーバ</a:t>
            </a:r>
            <a:r>
              <a:rPr lang="en-US" altLang="ja-JP" sz="2400" dirty="0">
                <a:solidFill>
                  <a:schemeClr val="tx2">
                    <a:lumMod val="25000"/>
                  </a:schemeClr>
                </a:solidFill>
                <a:latin typeface="Lato" panose="020F0502020204030203" pitchFamily="34" charset="0"/>
                <a:cs typeface="Lato" panose="020F0502020204030203" pitchFamily="34" charset="0"/>
              </a:rPr>
              <a:t>10</a:t>
            </a:r>
            <a:r>
              <a:rPr lang="ja-JP" altLang="en-US" sz="2400">
                <a:solidFill>
                  <a:schemeClr val="tx2">
                    <a:lumMod val="25000"/>
                  </a:schemeClr>
                </a:solidFill>
                <a:latin typeface="Lato" panose="020F0502020204030203" pitchFamily="34" charset="0"/>
                <a:cs typeface="Lato" panose="020F0502020204030203" pitchFamily="34" charset="0"/>
              </a:rPr>
              <a:t>個まで</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段階構築：データサーバ</a:t>
            </a:r>
            <a:r>
              <a:rPr lang="en-US" altLang="ja-JP" sz="2400" dirty="0">
                <a:solidFill>
                  <a:schemeClr val="tx2">
                    <a:lumMod val="25000"/>
                  </a:schemeClr>
                </a:solidFill>
                <a:latin typeface="Lato" panose="020F0502020204030203" pitchFamily="34" charset="0"/>
                <a:cs typeface="Lato" panose="020F0502020204030203" pitchFamily="34" charset="0"/>
              </a:rPr>
              <a:t>13</a:t>
            </a:r>
            <a:r>
              <a:rPr lang="ja-JP" altLang="en-US" sz="2400">
                <a:solidFill>
                  <a:schemeClr val="tx2">
                    <a:lumMod val="25000"/>
                  </a:schemeClr>
                </a:solidFill>
                <a:latin typeface="Lato" panose="020F0502020204030203" pitchFamily="34" charset="0"/>
                <a:cs typeface="Lato" panose="020F0502020204030203" pitchFamily="34" charset="0"/>
              </a:rPr>
              <a:t>個まで</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60422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chemeClr val="tx2">
              <a:lumMod val="50000"/>
            </a:schemeClr>
          </a:solidFill>
          <a:effectLst>
            <a:outerShdw blurRad="63500" sx="102000" sy="102000" algn="ctr" rotWithShape="0">
              <a:prstClr val="black">
                <a:alpha val="40000"/>
              </a:prstClr>
            </a:outerShdw>
          </a:effectLst>
        </p:spPr>
        <p:txBody>
          <a:bodyPr anchor="ctr"/>
          <a:lstStyle/>
          <a:p>
            <a:pPr algn="ctr"/>
            <a:r>
              <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rPr>
              <a:t>演習</a:t>
            </a:r>
          </a:p>
        </p:txBody>
      </p:sp>
    </p:spTree>
    <p:extLst>
      <p:ext uri="{BB962C8B-B14F-4D97-AF65-F5344CB8AC3E}">
        <p14:creationId xmlns:p14="http://schemas.microsoft.com/office/powerpoint/2010/main" val="5731636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90</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議論</a:t>
            </a:r>
          </a:p>
        </p:txBody>
      </p:sp>
      <p:sp>
        <p:nvSpPr>
          <p:cNvPr id="2" name="Text Placeholder 2">
            <a:extLst>
              <a:ext uri="{FF2B5EF4-FFF2-40B4-BE49-F238E27FC236}">
                <a16:creationId xmlns:a16="http://schemas.microsoft.com/office/drawing/2014/main" id="{448B9B13-B6AC-0FDE-1E9C-D523A83CC972}"/>
              </a:ext>
            </a:extLst>
          </p:cNvPr>
          <p:cNvSpPr txBox="1">
            <a:spLocks/>
          </p:cNvSpPr>
          <p:nvPr/>
        </p:nvSpPr>
        <p:spPr>
          <a:xfrm>
            <a:off x="558800" y="1132118"/>
            <a:ext cx="8585200" cy="23755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dirty="0">
                <a:solidFill>
                  <a:schemeClr val="tx2">
                    <a:lumMod val="25000"/>
                  </a:schemeClr>
                </a:solidFill>
                <a:latin typeface="Lato" panose="020F0502020204030203" pitchFamily="34" charset="0"/>
                <a:cs typeface="Lato" panose="020F0502020204030203" pitchFamily="34" charset="0"/>
              </a:rPr>
              <a:t>段階構築が最も有効であった理由</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・与えられた環境モデルがデータサーバごとに設計</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・与えられた安全性が各データサーバごとに設計</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a:t>
            </a:r>
            <a:r>
              <a:rPr lang="ja-JP" altLang="en-US" sz="2400" b="1" u="sng">
                <a:solidFill>
                  <a:srgbClr val="FF0000"/>
                </a:solidFill>
                <a:latin typeface="Lato" panose="020F0502020204030203" pitchFamily="34" charset="0"/>
                <a:cs typeface="Lato" panose="020F0502020204030203" pitchFamily="34" charset="0"/>
              </a:rPr>
              <a:t>データサーバごとに部分分析可能</a:t>
            </a:r>
            <a:endParaRPr lang="en-US" altLang="ja-JP" sz="2400" b="1" u="sng" dirty="0">
              <a:solidFill>
                <a:srgbClr val="FF0000"/>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dirty="0">
                <a:solidFill>
                  <a:schemeClr val="tx2">
                    <a:lumMod val="25000"/>
                  </a:schemeClr>
                </a:solidFill>
                <a:latin typeface="Lato" panose="020F0502020204030203" pitchFamily="34" charset="0"/>
                <a:cs typeface="Lato" panose="020F0502020204030203" pitchFamily="34" charset="0"/>
              </a:rPr>
              <a:t>　</a:t>
            </a:r>
            <a:r>
              <a:rPr lang="en-US" altLang="ja-JP" sz="2000" dirty="0">
                <a:solidFill>
                  <a:schemeClr val="tx2">
                    <a:lumMod val="25000"/>
                  </a:schemeClr>
                </a:solidFill>
                <a:latin typeface="Lato" panose="020F0502020204030203" pitchFamily="34" charset="0"/>
                <a:cs typeface="Lato" panose="020F0502020204030203" pitchFamily="34" charset="0"/>
              </a:rPr>
              <a:t>※</a:t>
            </a:r>
            <a:r>
              <a:rPr lang="ja-JP" altLang="en-US" sz="2000">
                <a:solidFill>
                  <a:schemeClr val="tx2">
                    <a:lumMod val="25000"/>
                  </a:schemeClr>
                </a:solidFill>
                <a:latin typeface="Lato" panose="020F0502020204030203" pitchFamily="34" charset="0"/>
                <a:cs typeface="Lato" panose="020F0502020204030203" pitchFamily="34" charset="0"/>
              </a:rPr>
              <a:t>一括構築は全サーバで全安全性を分析するため限界が早かった</a:t>
            </a:r>
            <a:endParaRPr lang="en-US" altLang="ja-JP" sz="20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51" name="Rounded Rectangle 50">
            <a:extLst>
              <a:ext uri="{FF2B5EF4-FFF2-40B4-BE49-F238E27FC236}">
                <a16:creationId xmlns:a16="http://schemas.microsoft.com/office/drawing/2014/main" id="{55ACE843-4218-6DC6-DC4F-0C0AD6E08606}"/>
              </a:ext>
            </a:extLst>
          </p:cNvPr>
          <p:cNvSpPr/>
          <p:nvPr/>
        </p:nvSpPr>
        <p:spPr>
          <a:xfrm>
            <a:off x="181023" y="357837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52" name="Rounded Rectangle 51">
            <a:extLst>
              <a:ext uri="{FF2B5EF4-FFF2-40B4-BE49-F238E27FC236}">
                <a16:creationId xmlns:a16="http://schemas.microsoft.com/office/drawing/2014/main" id="{B5D91711-E442-085A-96DA-210049474BA1}"/>
              </a:ext>
            </a:extLst>
          </p:cNvPr>
          <p:cNvSpPr/>
          <p:nvPr/>
        </p:nvSpPr>
        <p:spPr>
          <a:xfrm>
            <a:off x="295818" y="3937132"/>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サーバー1</a:t>
            </a:r>
          </a:p>
        </p:txBody>
      </p:sp>
      <p:sp>
        <p:nvSpPr>
          <p:cNvPr id="53" name="Rounded Rectangle 52">
            <a:extLst>
              <a:ext uri="{FF2B5EF4-FFF2-40B4-BE49-F238E27FC236}">
                <a16:creationId xmlns:a16="http://schemas.microsoft.com/office/drawing/2014/main" id="{500BD468-36DA-4BC0-5533-98392E87DB1A}"/>
              </a:ext>
            </a:extLst>
          </p:cNvPr>
          <p:cNvSpPr/>
          <p:nvPr/>
        </p:nvSpPr>
        <p:spPr>
          <a:xfrm>
            <a:off x="295818" y="4323800"/>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サーバー2</a:t>
            </a:r>
          </a:p>
        </p:txBody>
      </p:sp>
      <p:sp>
        <p:nvSpPr>
          <p:cNvPr id="54" name="Chevron 53">
            <a:extLst>
              <a:ext uri="{FF2B5EF4-FFF2-40B4-BE49-F238E27FC236}">
                <a16:creationId xmlns:a16="http://schemas.microsoft.com/office/drawing/2014/main" id="{45618F0F-D2C0-3ED6-6389-9BC8A8C2B9E4}"/>
              </a:ext>
            </a:extLst>
          </p:cNvPr>
          <p:cNvSpPr/>
          <p:nvPr/>
        </p:nvSpPr>
        <p:spPr>
          <a:xfrm>
            <a:off x="1455371" y="4812228"/>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55" name="Rounded Rectangle 54">
            <a:extLst>
              <a:ext uri="{FF2B5EF4-FFF2-40B4-BE49-F238E27FC236}">
                <a16:creationId xmlns:a16="http://schemas.microsoft.com/office/drawing/2014/main" id="{53EFEE02-BE92-658B-E8E4-D6C7EFFC8896}"/>
              </a:ext>
            </a:extLst>
          </p:cNvPr>
          <p:cNvSpPr/>
          <p:nvPr/>
        </p:nvSpPr>
        <p:spPr>
          <a:xfrm>
            <a:off x="295815" y="4703276"/>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サーバー3</a:t>
            </a:r>
          </a:p>
        </p:txBody>
      </p:sp>
      <p:sp>
        <p:nvSpPr>
          <p:cNvPr id="56" name="Rounded Rectangle 55">
            <a:extLst>
              <a:ext uri="{FF2B5EF4-FFF2-40B4-BE49-F238E27FC236}">
                <a16:creationId xmlns:a16="http://schemas.microsoft.com/office/drawing/2014/main" id="{6B28F8DF-E72D-A1B8-1AA3-4402DB14668A}"/>
              </a:ext>
            </a:extLst>
          </p:cNvPr>
          <p:cNvSpPr/>
          <p:nvPr/>
        </p:nvSpPr>
        <p:spPr>
          <a:xfrm>
            <a:off x="181023" y="5206100"/>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57" name="Rounded Rectangle 56">
            <a:extLst>
              <a:ext uri="{FF2B5EF4-FFF2-40B4-BE49-F238E27FC236}">
                <a16:creationId xmlns:a16="http://schemas.microsoft.com/office/drawing/2014/main" id="{09BB9DE6-4F39-7405-FCBD-3E4A6757425E}"/>
              </a:ext>
            </a:extLst>
          </p:cNvPr>
          <p:cNvSpPr/>
          <p:nvPr/>
        </p:nvSpPr>
        <p:spPr>
          <a:xfrm>
            <a:off x="295818" y="5564853"/>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サーバー１の安全性</a:t>
            </a:r>
            <a:endParaRPr lang="en-JP" sz="1000" dirty="0">
              <a:solidFill>
                <a:schemeClr val="tx1"/>
              </a:solidFill>
            </a:endParaRPr>
          </a:p>
        </p:txBody>
      </p:sp>
      <p:sp>
        <p:nvSpPr>
          <p:cNvPr id="58" name="Rounded Rectangle 57">
            <a:extLst>
              <a:ext uri="{FF2B5EF4-FFF2-40B4-BE49-F238E27FC236}">
                <a16:creationId xmlns:a16="http://schemas.microsoft.com/office/drawing/2014/main" id="{DAD91476-179A-386A-5FC7-68F1557F89BA}"/>
              </a:ext>
            </a:extLst>
          </p:cNvPr>
          <p:cNvSpPr/>
          <p:nvPr/>
        </p:nvSpPr>
        <p:spPr>
          <a:xfrm>
            <a:off x="295818" y="5951521"/>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サーバー2の安全性</a:t>
            </a:r>
            <a:endParaRPr lang="en-JP" sz="1000" dirty="0">
              <a:solidFill>
                <a:schemeClr val="tx1"/>
              </a:solidFill>
            </a:endParaRPr>
          </a:p>
        </p:txBody>
      </p:sp>
      <p:sp>
        <p:nvSpPr>
          <p:cNvPr id="59" name="Rounded Rectangle 58">
            <a:extLst>
              <a:ext uri="{FF2B5EF4-FFF2-40B4-BE49-F238E27FC236}">
                <a16:creationId xmlns:a16="http://schemas.microsoft.com/office/drawing/2014/main" id="{2BB3829E-3E03-D797-BE45-08FEDA608C6B}"/>
              </a:ext>
            </a:extLst>
          </p:cNvPr>
          <p:cNvSpPr/>
          <p:nvPr/>
        </p:nvSpPr>
        <p:spPr>
          <a:xfrm>
            <a:off x="295815" y="6330997"/>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サーバー3の安全性</a:t>
            </a:r>
            <a:endParaRPr lang="en-JP" sz="1000" dirty="0">
              <a:solidFill>
                <a:schemeClr val="tx1"/>
              </a:solidFill>
            </a:endParaRPr>
          </a:p>
        </p:txBody>
      </p:sp>
      <p:cxnSp>
        <p:nvCxnSpPr>
          <p:cNvPr id="60" name="Elbow Connector 59">
            <a:extLst>
              <a:ext uri="{FF2B5EF4-FFF2-40B4-BE49-F238E27FC236}">
                <a16:creationId xmlns:a16="http://schemas.microsoft.com/office/drawing/2014/main" id="{5A7C1979-2E7F-689C-FB4B-4FC373B02125}"/>
              </a:ext>
            </a:extLst>
          </p:cNvPr>
          <p:cNvCxnSpPr>
            <a:cxnSpLocks/>
            <a:stCxn id="51" idx="3"/>
            <a:endCxn id="54" idx="1"/>
          </p:cNvCxnSpPr>
          <p:nvPr/>
        </p:nvCxnSpPr>
        <p:spPr>
          <a:xfrm>
            <a:off x="1274523" y="4348183"/>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D96F65FA-2C08-1E96-9D12-D9DA0D275A44}"/>
              </a:ext>
            </a:extLst>
          </p:cNvPr>
          <p:cNvCxnSpPr>
            <a:cxnSpLocks/>
            <a:stCxn id="56" idx="3"/>
            <a:endCxn id="54" idx="1"/>
          </p:cNvCxnSpPr>
          <p:nvPr/>
        </p:nvCxnSpPr>
        <p:spPr>
          <a:xfrm flipV="1">
            <a:off x="1274523" y="5154198"/>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40AF62DE-506B-0A05-B153-2739900639F1}"/>
              </a:ext>
            </a:extLst>
          </p:cNvPr>
          <p:cNvSpPr/>
          <p:nvPr/>
        </p:nvSpPr>
        <p:spPr>
          <a:xfrm>
            <a:off x="2506050" y="357837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65" name="Rounded Rectangle 64">
            <a:extLst>
              <a:ext uri="{FF2B5EF4-FFF2-40B4-BE49-F238E27FC236}">
                <a16:creationId xmlns:a16="http://schemas.microsoft.com/office/drawing/2014/main" id="{BAF45A22-EB96-8DCA-C061-2E68A55E0692}"/>
              </a:ext>
            </a:extLst>
          </p:cNvPr>
          <p:cNvSpPr/>
          <p:nvPr/>
        </p:nvSpPr>
        <p:spPr>
          <a:xfrm>
            <a:off x="2506050" y="5206100"/>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66" name="Rounded Rectangle 65">
            <a:extLst>
              <a:ext uri="{FF2B5EF4-FFF2-40B4-BE49-F238E27FC236}">
                <a16:creationId xmlns:a16="http://schemas.microsoft.com/office/drawing/2014/main" id="{BC4121E6-5955-EE93-E3EB-A656846CCF4A}"/>
              </a:ext>
            </a:extLst>
          </p:cNvPr>
          <p:cNvSpPr/>
          <p:nvPr/>
        </p:nvSpPr>
        <p:spPr>
          <a:xfrm>
            <a:off x="2620845" y="5951521"/>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サーバー2の安全性</a:t>
            </a:r>
            <a:endParaRPr lang="en-JP" sz="1000" dirty="0">
              <a:solidFill>
                <a:schemeClr val="tx1"/>
              </a:solidFill>
            </a:endParaRPr>
          </a:p>
        </p:txBody>
      </p:sp>
      <p:cxnSp>
        <p:nvCxnSpPr>
          <p:cNvPr id="67" name="Elbow Connector 66">
            <a:extLst>
              <a:ext uri="{FF2B5EF4-FFF2-40B4-BE49-F238E27FC236}">
                <a16:creationId xmlns:a16="http://schemas.microsoft.com/office/drawing/2014/main" id="{05B8956B-B2BA-D666-08EB-BD6368C6657D}"/>
              </a:ext>
            </a:extLst>
          </p:cNvPr>
          <p:cNvCxnSpPr>
            <a:cxnSpLocks/>
            <a:stCxn id="54" idx="3"/>
            <a:endCxn id="62" idx="1"/>
          </p:cNvCxnSpPr>
          <p:nvPr/>
        </p:nvCxnSpPr>
        <p:spPr>
          <a:xfrm flipV="1">
            <a:off x="2272003" y="4348183"/>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057A529A-DF83-7D4C-829F-96A2E00AAA42}"/>
              </a:ext>
            </a:extLst>
          </p:cNvPr>
          <p:cNvCxnSpPr>
            <a:cxnSpLocks/>
            <a:stCxn id="54" idx="3"/>
            <a:endCxn id="65" idx="1"/>
          </p:cNvCxnSpPr>
          <p:nvPr/>
        </p:nvCxnSpPr>
        <p:spPr>
          <a:xfrm>
            <a:off x="2272003" y="5154198"/>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Chevron 68">
            <a:extLst>
              <a:ext uri="{FF2B5EF4-FFF2-40B4-BE49-F238E27FC236}">
                <a16:creationId xmlns:a16="http://schemas.microsoft.com/office/drawing/2014/main" id="{389E78B6-D39F-26CC-ABD4-3D3CC7A7A509}"/>
              </a:ext>
            </a:extLst>
          </p:cNvPr>
          <p:cNvSpPr/>
          <p:nvPr/>
        </p:nvSpPr>
        <p:spPr>
          <a:xfrm>
            <a:off x="3772910" y="4812228"/>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70" name="Elbow Connector 69">
            <a:extLst>
              <a:ext uri="{FF2B5EF4-FFF2-40B4-BE49-F238E27FC236}">
                <a16:creationId xmlns:a16="http://schemas.microsoft.com/office/drawing/2014/main" id="{21597874-E1A7-52B6-B45D-B6034D383C3C}"/>
              </a:ext>
            </a:extLst>
          </p:cNvPr>
          <p:cNvCxnSpPr>
            <a:cxnSpLocks/>
            <a:stCxn id="62" idx="3"/>
            <a:endCxn id="69" idx="1"/>
          </p:cNvCxnSpPr>
          <p:nvPr/>
        </p:nvCxnSpPr>
        <p:spPr>
          <a:xfrm>
            <a:off x="3599550" y="4348183"/>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6190075E-AFCB-2EA0-FDA8-4B03D13A9B9F}"/>
              </a:ext>
            </a:extLst>
          </p:cNvPr>
          <p:cNvCxnSpPr>
            <a:cxnSpLocks/>
            <a:stCxn id="65" idx="3"/>
            <a:endCxn id="69" idx="1"/>
          </p:cNvCxnSpPr>
          <p:nvPr/>
        </p:nvCxnSpPr>
        <p:spPr>
          <a:xfrm flipV="1">
            <a:off x="3599550" y="5154198"/>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9D57489E-F55D-B6CA-A3C5-BE2F6C231434}"/>
              </a:ext>
            </a:extLst>
          </p:cNvPr>
          <p:cNvSpPr/>
          <p:nvPr/>
        </p:nvSpPr>
        <p:spPr>
          <a:xfrm>
            <a:off x="7954453" y="357837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74" name="Rounded Rectangle 73">
            <a:extLst>
              <a:ext uri="{FF2B5EF4-FFF2-40B4-BE49-F238E27FC236}">
                <a16:creationId xmlns:a16="http://schemas.microsoft.com/office/drawing/2014/main" id="{478D0EB9-8DEE-F53B-7165-E07F8729610E}"/>
              </a:ext>
            </a:extLst>
          </p:cNvPr>
          <p:cNvSpPr/>
          <p:nvPr/>
        </p:nvSpPr>
        <p:spPr>
          <a:xfrm>
            <a:off x="8069248" y="4160419"/>
            <a:ext cx="863030" cy="345009"/>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75" name="Rounded Rectangle 74">
            <a:extLst>
              <a:ext uri="{FF2B5EF4-FFF2-40B4-BE49-F238E27FC236}">
                <a16:creationId xmlns:a16="http://schemas.microsoft.com/office/drawing/2014/main" id="{3B0EF84E-0502-67B0-4815-AC460CC3AF00}"/>
              </a:ext>
            </a:extLst>
          </p:cNvPr>
          <p:cNvSpPr/>
          <p:nvPr/>
        </p:nvSpPr>
        <p:spPr>
          <a:xfrm>
            <a:off x="7954453" y="5206100"/>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80" name="Rounded Rectangle 79">
            <a:extLst>
              <a:ext uri="{FF2B5EF4-FFF2-40B4-BE49-F238E27FC236}">
                <a16:creationId xmlns:a16="http://schemas.microsoft.com/office/drawing/2014/main" id="{76516072-023A-32F1-E0CE-4B9C02C43686}"/>
              </a:ext>
            </a:extLst>
          </p:cNvPr>
          <p:cNvSpPr/>
          <p:nvPr/>
        </p:nvSpPr>
        <p:spPr>
          <a:xfrm>
            <a:off x="2620842" y="6330997"/>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サーバー3の安全性</a:t>
            </a:r>
            <a:endParaRPr lang="en-JP" sz="1000" dirty="0">
              <a:solidFill>
                <a:schemeClr val="tx1"/>
              </a:solidFill>
            </a:endParaRPr>
          </a:p>
        </p:txBody>
      </p:sp>
      <p:sp>
        <p:nvSpPr>
          <p:cNvPr id="82" name="Rounded Rectangle 81">
            <a:extLst>
              <a:ext uri="{FF2B5EF4-FFF2-40B4-BE49-F238E27FC236}">
                <a16:creationId xmlns:a16="http://schemas.microsoft.com/office/drawing/2014/main" id="{A4524954-1614-2A95-212F-5C6BE3BFA622}"/>
              </a:ext>
            </a:extLst>
          </p:cNvPr>
          <p:cNvSpPr/>
          <p:nvPr/>
        </p:nvSpPr>
        <p:spPr>
          <a:xfrm>
            <a:off x="2618808" y="5562455"/>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サーバー１の安全性</a:t>
            </a:r>
            <a:endParaRPr lang="en-JP" sz="1000" dirty="0">
              <a:solidFill>
                <a:schemeClr val="tx1"/>
              </a:solidFill>
            </a:endParaRPr>
          </a:p>
        </p:txBody>
      </p:sp>
      <p:sp>
        <p:nvSpPr>
          <p:cNvPr id="83" name="Rounded Rectangle 82">
            <a:extLst>
              <a:ext uri="{FF2B5EF4-FFF2-40B4-BE49-F238E27FC236}">
                <a16:creationId xmlns:a16="http://schemas.microsoft.com/office/drawing/2014/main" id="{9CC3129D-EEE6-401D-EAB7-84C1F7892648}"/>
              </a:ext>
            </a:extLst>
          </p:cNvPr>
          <p:cNvSpPr/>
          <p:nvPr/>
        </p:nvSpPr>
        <p:spPr>
          <a:xfrm>
            <a:off x="8069251" y="5563843"/>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4" name="Rounded Rectangle 83">
            <a:extLst>
              <a:ext uri="{FF2B5EF4-FFF2-40B4-BE49-F238E27FC236}">
                <a16:creationId xmlns:a16="http://schemas.microsoft.com/office/drawing/2014/main" id="{C550F88F-FEB3-6FF7-A31F-BF6014AED4E0}"/>
              </a:ext>
            </a:extLst>
          </p:cNvPr>
          <p:cNvSpPr/>
          <p:nvPr/>
        </p:nvSpPr>
        <p:spPr>
          <a:xfrm>
            <a:off x="8069251" y="5950511"/>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85" name="Rounded Rectangle 84">
            <a:extLst>
              <a:ext uri="{FF2B5EF4-FFF2-40B4-BE49-F238E27FC236}">
                <a16:creationId xmlns:a16="http://schemas.microsoft.com/office/drawing/2014/main" id="{909AB0B8-1877-2905-EB4D-45CEF58DC7C4}"/>
              </a:ext>
            </a:extLst>
          </p:cNvPr>
          <p:cNvSpPr/>
          <p:nvPr/>
        </p:nvSpPr>
        <p:spPr>
          <a:xfrm>
            <a:off x="8069248" y="6329987"/>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grpSp>
        <p:nvGrpSpPr>
          <p:cNvPr id="89" name="Group 88">
            <a:extLst>
              <a:ext uri="{FF2B5EF4-FFF2-40B4-BE49-F238E27FC236}">
                <a16:creationId xmlns:a16="http://schemas.microsoft.com/office/drawing/2014/main" id="{3E76BBC0-71AF-4DF9-3022-4B4395B7271C}"/>
              </a:ext>
            </a:extLst>
          </p:cNvPr>
          <p:cNvGrpSpPr/>
          <p:nvPr/>
        </p:nvGrpSpPr>
        <p:grpSpPr>
          <a:xfrm>
            <a:off x="1458653" y="4170867"/>
            <a:ext cx="888241" cy="550622"/>
            <a:chOff x="4353282" y="3351161"/>
            <a:chExt cx="888241" cy="550622"/>
          </a:xfrm>
        </p:grpSpPr>
        <p:sp>
          <p:nvSpPr>
            <p:cNvPr id="90" name="Rounded Rectangular Callout 89">
              <a:extLst>
                <a:ext uri="{FF2B5EF4-FFF2-40B4-BE49-F238E27FC236}">
                  <a16:creationId xmlns:a16="http://schemas.microsoft.com/office/drawing/2014/main" id="{F9318C8A-47BF-D6FA-1B07-A5F9A000BCE4}"/>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91" name="Rounded Rectangle 90">
              <a:extLst>
                <a:ext uri="{FF2B5EF4-FFF2-40B4-BE49-F238E27FC236}">
                  <a16:creationId xmlns:a16="http://schemas.microsoft.com/office/drawing/2014/main" id="{32EE9D10-08EB-5C03-EFE4-A4D9495A2297}"/>
                </a:ext>
              </a:extLst>
            </p:cNvPr>
            <p:cNvSpPr/>
            <p:nvPr/>
          </p:nvSpPr>
          <p:spPr>
            <a:xfrm>
              <a:off x="4433781" y="3403472"/>
              <a:ext cx="543884" cy="228216"/>
            </a:xfrm>
            <a:prstGeom prst="round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サーバー1</a:t>
              </a:r>
            </a:p>
            <a:p>
              <a:pPr algn="ctr"/>
              <a:r>
                <a:rPr lang="en-JP" sz="700" dirty="0">
                  <a:solidFill>
                    <a:schemeClr val="tx1"/>
                  </a:solidFill>
                </a:rPr>
                <a:t>の安全性</a:t>
              </a:r>
            </a:p>
          </p:txBody>
        </p:sp>
      </p:grpSp>
      <p:sp>
        <p:nvSpPr>
          <p:cNvPr id="95" name="Rounded Rectangle 94">
            <a:extLst>
              <a:ext uri="{FF2B5EF4-FFF2-40B4-BE49-F238E27FC236}">
                <a16:creationId xmlns:a16="http://schemas.microsoft.com/office/drawing/2014/main" id="{EDE3967A-57B7-41BC-A91D-BF83B5595B66}"/>
              </a:ext>
            </a:extLst>
          </p:cNvPr>
          <p:cNvSpPr/>
          <p:nvPr/>
        </p:nvSpPr>
        <p:spPr>
          <a:xfrm>
            <a:off x="2615659" y="3937132"/>
            <a:ext cx="863030" cy="345009"/>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600" dirty="0">
                <a:solidFill>
                  <a:schemeClr val="tx1"/>
                </a:solidFill>
              </a:rPr>
              <a:t>安全性保証された</a:t>
            </a:r>
          </a:p>
          <a:p>
            <a:pPr algn="ctr"/>
            <a:r>
              <a:rPr lang="en-JP" sz="1100" dirty="0">
                <a:solidFill>
                  <a:schemeClr val="tx1"/>
                </a:solidFill>
              </a:rPr>
              <a:t>サーバー1</a:t>
            </a:r>
          </a:p>
        </p:txBody>
      </p:sp>
      <p:sp>
        <p:nvSpPr>
          <p:cNvPr id="96" name="Rounded Rectangle 95">
            <a:extLst>
              <a:ext uri="{FF2B5EF4-FFF2-40B4-BE49-F238E27FC236}">
                <a16:creationId xmlns:a16="http://schemas.microsoft.com/office/drawing/2014/main" id="{E2FC14D7-1ED3-CE33-F7D0-5F52AA20C7E7}"/>
              </a:ext>
            </a:extLst>
          </p:cNvPr>
          <p:cNvSpPr/>
          <p:nvPr/>
        </p:nvSpPr>
        <p:spPr>
          <a:xfrm>
            <a:off x="2615659" y="4323800"/>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サーバー2</a:t>
            </a:r>
          </a:p>
        </p:txBody>
      </p:sp>
      <p:sp>
        <p:nvSpPr>
          <p:cNvPr id="97" name="Rounded Rectangle 96">
            <a:extLst>
              <a:ext uri="{FF2B5EF4-FFF2-40B4-BE49-F238E27FC236}">
                <a16:creationId xmlns:a16="http://schemas.microsoft.com/office/drawing/2014/main" id="{1112D04C-D6B1-DE06-8307-7AC35B18FB3A}"/>
              </a:ext>
            </a:extLst>
          </p:cNvPr>
          <p:cNvSpPr/>
          <p:nvPr/>
        </p:nvSpPr>
        <p:spPr>
          <a:xfrm>
            <a:off x="2615656" y="4703276"/>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サーバー3</a:t>
            </a:r>
          </a:p>
        </p:txBody>
      </p:sp>
      <p:sp>
        <p:nvSpPr>
          <p:cNvPr id="98" name="Rounded Rectangle 97">
            <a:extLst>
              <a:ext uri="{FF2B5EF4-FFF2-40B4-BE49-F238E27FC236}">
                <a16:creationId xmlns:a16="http://schemas.microsoft.com/office/drawing/2014/main" id="{FE2BA983-9B19-3FD5-6E6D-A9194FA677D1}"/>
              </a:ext>
            </a:extLst>
          </p:cNvPr>
          <p:cNvSpPr/>
          <p:nvPr/>
        </p:nvSpPr>
        <p:spPr>
          <a:xfrm>
            <a:off x="4785252" y="357837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99" name="Rounded Rectangle 98">
            <a:extLst>
              <a:ext uri="{FF2B5EF4-FFF2-40B4-BE49-F238E27FC236}">
                <a16:creationId xmlns:a16="http://schemas.microsoft.com/office/drawing/2014/main" id="{483653EB-86C4-038F-6644-F19E278FCC33}"/>
              </a:ext>
            </a:extLst>
          </p:cNvPr>
          <p:cNvSpPr/>
          <p:nvPr/>
        </p:nvSpPr>
        <p:spPr>
          <a:xfrm>
            <a:off x="4785252" y="5206100"/>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00" name="Rounded Rectangle 99">
            <a:extLst>
              <a:ext uri="{FF2B5EF4-FFF2-40B4-BE49-F238E27FC236}">
                <a16:creationId xmlns:a16="http://schemas.microsoft.com/office/drawing/2014/main" id="{3F775226-0B8C-0DDB-109F-8898A59EC945}"/>
              </a:ext>
            </a:extLst>
          </p:cNvPr>
          <p:cNvSpPr/>
          <p:nvPr/>
        </p:nvSpPr>
        <p:spPr>
          <a:xfrm>
            <a:off x="4900047" y="5951521"/>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サーバー2の安全性</a:t>
            </a:r>
            <a:endParaRPr lang="en-JP" sz="1000" dirty="0">
              <a:solidFill>
                <a:schemeClr val="tx1"/>
              </a:solidFill>
            </a:endParaRPr>
          </a:p>
        </p:txBody>
      </p:sp>
      <p:sp>
        <p:nvSpPr>
          <p:cNvPr id="101" name="Rounded Rectangle 100">
            <a:extLst>
              <a:ext uri="{FF2B5EF4-FFF2-40B4-BE49-F238E27FC236}">
                <a16:creationId xmlns:a16="http://schemas.microsoft.com/office/drawing/2014/main" id="{DFAE18F7-9B0C-013C-38C8-C06A2B8DF384}"/>
              </a:ext>
            </a:extLst>
          </p:cNvPr>
          <p:cNvSpPr/>
          <p:nvPr/>
        </p:nvSpPr>
        <p:spPr>
          <a:xfrm>
            <a:off x="4900044" y="6330997"/>
            <a:ext cx="863030"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サーバー3の安全性</a:t>
            </a:r>
            <a:endParaRPr lang="en-JP" sz="1000" dirty="0">
              <a:solidFill>
                <a:schemeClr val="tx1"/>
              </a:solidFill>
            </a:endParaRPr>
          </a:p>
        </p:txBody>
      </p:sp>
      <p:sp>
        <p:nvSpPr>
          <p:cNvPr id="102" name="Rounded Rectangle 101">
            <a:extLst>
              <a:ext uri="{FF2B5EF4-FFF2-40B4-BE49-F238E27FC236}">
                <a16:creationId xmlns:a16="http://schemas.microsoft.com/office/drawing/2014/main" id="{3294ECD1-959A-B514-5F25-B878A1E9B3BA}"/>
              </a:ext>
            </a:extLst>
          </p:cNvPr>
          <p:cNvSpPr/>
          <p:nvPr/>
        </p:nvSpPr>
        <p:spPr>
          <a:xfrm>
            <a:off x="4898010" y="5562455"/>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サーバー１の安全性</a:t>
            </a:r>
            <a:endParaRPr lang="en-JP" sz="1000" dirty="0">
              <a:solidFill>
                <a:schemeClr val="tx1"/>
              </a:solidFill>
            </a:endParaRPr>
          </a:p>
        </p:txBody>
      </p:sp>
      <p:sp>
        <p:nvSpPr>
          <p:cNvPr id="103" name="Rounded Rectangle 102">
            <a:extLst>
              <a:ext uri="{FF2B5EF4-FFF2-40B4-BE49-F238E27FC236}">
                <a16:creationId xmlns:a16="http://schemas.microsoft.com/office/drawing/2014/main" id="{4060BCFC-694F-A2E3-6674-22C1D12D1995}"/>
              </a:ext>
            </a:extLst>
          </p:cNvPr>
          <p:cNvSpPr/>
          <p:nvPr/>
        </p:nvSpPr>
        <p:spPr>
          <a:xfrm>
            <a:off x="4894861" y="3937132"/>
            <a:ext cx="863030" cy="345009"/>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600" dirty="0">
                <a:solidFill>
                  <a:schemeClr val="tx1"/>
                </a:solidFill>
              </a:rPr>
              <a:t>安全性保証された</a:t>
            </a:r>
          </a:p>
          <a:p>
            <a:pPr algn="ctr"/>
            <a:r>
              <a:rPr lang="en-JP" sz="1100" dirty="0">
                <a:solidFill>
                  <a:schemeClr val="tx1"/>
                </a:solidFill>
              </a:rPr>
              <a:t>サーバー1</a:t>
            </a:r>
          </a:p>
        </p:txBody>
      </p:sp>
      <p:sp>
        <p:nvSpPr>
          <p:cNvPr id="104" name="Rounded Rectangle 103">
            <a:extLst>
              <a:ext uri="{FF2B5EF4-FFF2-40B4-BE49-F238E27FC236}">
                <a16:creationId xmlns:a16="http://schemas.microsoft.com/office/drawing/2014/main" id="{BAD084B6-80E1-606D-47DD-16BBEA6E424A}"/>
              </a:ext>
            </a:extLst>
          </p:cNvPr>
          <p:cNvSpPr/>
          <p:nvPr/>
        </p:nvSpPr>
        <p:spPr>
          <a:xfrm>
            <a:off x="4894861" y="4323800"/>
            <a:ext cx="863030" cy="345009"/>
          </a:xfrm>
          <a:prstGeom prst="round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600" dirty="0">
                <a:solidFill>
                  <a:schemeClr val="tx1"/>
                </a:solidFill>
              </a:rPr>
              <a:t>安全性保証された</a:t>
            </a:r>
          </a:p>
          <a:p>
            <a:pPr algn="ctr"/>
            <a:r>
              <a:rPr lang="en-JP" sz="1000" dirty="0">
                <a:solidFill>
                  <a:schemeClr val="tx1"/>
                </a:solidFill>
              </a:rPr>
              <a:t>サーバー2</a:t>
            </a:r>
          </a:p>
        </p:txBody>
      </p:sp>
      <p:sp>
        <p:nvSpPr>
          <p:cNvPr id="105" name="Rounded Rectangle 104">
            <a:extLst>
              <a:ext uri="{FF2B5EF4-FFF2-40B4-BE49-F238E27FC236}">
                <a16:creationId xmlns:a16="http://schemas.microsoft.com/office/drawing/2014/main" id="{342DA71A-6B57-547D-F761-5FC6A1FC2D97}"/>
              </a:ext>
            </a:extLst>
          </p:cNvPr>
          <p:cNvSpPr/>
          <p:nvPr/>
        </p:nvSpPr>
        <p:spPr>
          <a:xfrm>
            <a:off x="4894858" y="4703276"/>
            <a:ext cx="863030"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サーバー3</a:t>
            </a:r>
          </a:p>
        </p:txBody>
      </p:sp>
      <p:cxnSp>
        <p:nvCxnSpPr>
          <p:cNvPr id="106" name="Elbow Connector 105">
            <a:extLst>
              <a:ext uri="{FF2B5EF4-FFF2-40B4-BE49-F238E27FC236}">
                <a16:creationId xmlns:a16="http://schemas.microsoft.com/office/drawing/2014/main" id="{AEA1FABB-4D0D-889B-A674-F2B8210458A2}"/>
              </a:ext>
            </a:extLst>
          </p:cNvPr>
          <p:cNvCxnSpPr>
            <a:cxnSpLocks/>
            <a:stCxn id="69" idx="3"/>
            <a:endCxn id="98" idx="1"/>
          </p:cNvCxnSpPr>
          <p:nvPr/>
        </p:nvCxnSpPr>
        <p:spPr>
          <a:xfrm flipV="1">
            <a:off x="4589542" y="4348183"/>
            <a:ext cx="195710"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33F7532D-298B-4A9D-06A1-2ABED021E92E}"/>
              </a:ext>
            </a:extLst>
          </p:cNvPr>
          <p:cNvCxnSpPr>
            <a:cxnSpLocks/>
            <a:stCxn id="69" idx="3"/>
            <a:endCxn id="99" idx="1"/>
          </p:cNvCxnSpPr>
          <p:nvPr/>
        </p:nvCxnSpPr>
        <p:spPr>
          <a:xfrm>
            <a:off x="4589542" y="5154198"/>
            <a:ext cx="195710"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8BC2C66E-E638-A653-417F-73DD61D23240}"/>
              </a:ext>
            </a:extLst>
          </p:cNvPr>
          <p:cNvGrpSpPr/>
          <p:nvPr/>
        </p:nvGrpSpPr>
        <p:grpSpPr>
          <a:xfrm>
            <a:off x="3795260" y="4170867"/>
            <a:ext cx="888241" cy="550622"/>
            <a:chOff x="4353282" y="3351161"/>
            <a:chExt cx="888241" cy="550622"/>
          </a:xfrm>
        </p:grpSpPr>
        <p:sp>
          <p:nvSpPr>
            <p:cNvPr id="87" name="Rounded Rectangular Callout 86">
              <a:extLst>
                <a:ext uri="{FF2B5EF4-FFF2-40B4-BE49-F238E27FC236}">
                  <a16:creationId xmlns:a16="http://schemas.microsoft.com/office/drawing/2014/main" id="{D0D71D38-A0F2-C77E-5D27-BFD756F2E057}"/>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88" name="Rounded Rectangle 87">
              <a:extLst>
                <a:ext uri="{FF2B5EF4-FFF2-40B4-BE49-F238E27FC236}">
                  <a16:creationId xmlns:a16="http://schemas.microsoft.com/office/drawing/2014/main" id="{764F6FAC-0F2F-B196-AF2E-1A5956D0B75C}"/>
                </a:ext>
              </a:extLst>
            </p:cNvPr>
            <p:cNvSpPr/>
            <p:nvPr/>
          </p:nvSpPr>
          <p:spPr>
            <a:xfrm>
              <a:off x="4433781" y="3403472"/>
              <a:ext cx="543884" cy="228216"/>
            </a:xfrm>
            <a:prstGeom prst="round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サーバー2</a:t>
              </a:r>
            </a:p>
            <a:p>
              <a:pPr algn="ctr"/>
              <a:r>
                <a:rPr lang="en-JP" sz="700" dirty="0">
                  <a:solidFill>
                    <a:schemeClr val="tx1"/>
                  </a:solidFill>
                </a:rPr>
                <a:t>の安全性</a:t>
              </a:r>
            </a:p>
          </p:txBody>
        </p:sp>
      </p:grpSp>
      <p:cxnSp>
        <p:nvCxnSpPr>
          <p:cNvPr id="112" name="Straight Connector 111">
            <a:extLst>
              <a:ext uri="{FF2B5EF4-FFF2-40B4-BE49-F238E27FC236}">
                <a16:creationId xmlns:a16="http://schemas.microsoft.com/office/drawing/2014/main" id="{D35DADA7-D921-F75F-9F6A-8A566AFD4D6E}"/>
              </a:ext>
            </a:extLst>
          </p:cNvPr>
          <p:cNvCxnSpPr>
            <a:cxnSpLocks/>
          </p:cNvCxnSpPr>
          <p:nvPr/>
        </p:nvCxnSpPr>
        <p:spPr>
          <a:xfrm flipH="1">
            <a:off x="6054584" y="5154198"/>
            <a:ext cx="1788570"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13" name="Wave 112">
            <a:extLst>
              <a:ext uri="{FF2B5EF4-FFF2-40B4-BE49-F238E27FC236}">
                <a16:creationId xmlns:a16="http://schemas.microsoft.com/office/drawing/2014/main" id="{744143EC-12ED-7347-FFE6-12C5FA9B8A7A}"/>
              </a:ext>
            </a:extLst>
          </p:cNvPr>
          <p:cNvSpPr/>
          <p:nvPr/>
        </p:nvSpPr>
        <p:spPr>
          <a:xfrm>
            <a:off x="6507617" y="4914965"/>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221298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rgbClr val="2185C6"/>
          </a:solidFill>
          <a:effectLst>
            <a:outerShdw blurRad="63500" sx="102000" sy="102000" algn="ctr" rotWithShape="0">
              <a:prstClr val="black">
                <a:alpha val="40000"/>
              </a:prstClr>
            </a:outerShdw>
          </a:effectLst>
        </p:spPr>
        <p:txBody>
          <a:bodyPr anchor="ctr"/>
          <a:lstStyle/>
          <a:p>
            <a:pPr algn="ctr"/>
            <a:r>
              <a:rPr lang="en-US" sz="4000" b="1" dirty="0" err="1">
                <a:solidFill>
                  <a:schemeClr val="bg1"/>
                </a:solidFill>
                <a:latin typeface="M+ 1c" panose="020B0503020204020204" pitchFamily="34" charset="-128"/>
                <a:ea typeface="M+ 1c" panose="020B0503020204020204" pitchFamily="34" charset="-128"/>
                <a:cs typeface="M+ 1c" panose="020B0503020204020204" pitchFamily="34" charset="-128"/>
              </a:rPr>
              <a:t>おわりに</a:t>
            </a:r>
            <a:endPar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endParaRPr>
          </a:p>
        </p:txBody>
      </p:sp>
    </p:spTree>
    <p:extLst>
      <p:ext uri="{BB962C8B-B14F-4D97-AF65-F5344CB8AC3E}">
        <p14:creationId xmlns:p14="http://schemas.microsoft.com/office/powerpoint/2010/main" val="28475327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92</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まとめ</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57418"/>
            <a:ext cx="8585200" cy="57005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i="0">
                <a:solidFill>
                  <a:schemeClr val="tx2">
                    <a:lumMod val="25000"/>
                  </a:schemeClr>
                </a:solidFill>
                <a:effectLst/>
                <a:latin typeface="Lato" panose="020F0502020204030203" pitchFamily="34" charset="0"/>
                <a:cs typeface="Lato" panose="020F0502020204030203" pitchFamily="34" charset="0"/>
              </a:rPr>
              <a:t>ゲーム空間の一括構築</a:t>
            </a:r>
            <a:endParaRPr lang="en-US" altLang="ja-JP" sz="2400" b="1"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・並列合成，改変並列合成，空間圧縮を一括で実行</a:t>
            </a:r>
            <a:endParaRPr lang="en-US" altLang="ja-JP" sz="2400" b="0"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・平均で</a:t>
            </a:r>
            <a:r>
              <a:rPr lang="en-US" altLang="ja-JP" sz="2400" b="0" i="0">
                <a:solidFill>
                  <a:schemeClr val="tx2">
                    <a:lumMod val="25000"/>
                  </a:schemeClr>
                </a:solidFill>
                <a:effectLst/>
                <a:latin typeface="Lato" panose="020F0502020204030203" pitchFamily="34" charset="0"/>
                <a:cs typeface="Lato" panose="020F0502020204030203" pitchFamily="34" charset="0"/>
              </a:rPr>
              <a:t>-33.4%</a:t>
            </a:r>
            <a:r>
              <a:rPr lang="ja-JP" altLang="en-US" sz="2400" b="0" i="0">
                <a:solidFill>
                  <a:schemeClr val="tx2">
                    <a:lumMod val="25000"/>
                  </a:schemeClr>
                </a:solidFill>
                <a:effectLst/>
                <a:latin typeface="Lato" panose="020F0502020204030203" pitchFamily="34" charset="0"/>
                <a:cs typeface="Lato" panose="020F0502020204030203" pitchFamily="34" charset="0"/>
              </a:rPr>
              <a:t>，最大で</a:t>
            </a:r>
            <a:r>
              <a:rPr lang="en-US" altLang="ja-JP" sz="2400" b="0" i="0">
                <a:solidFill>
                  <a:schemeClr val="tx2">
                    <a:lumMod val="25000"/>
                  </a:schemeClr>
                </a:solidFill>
                <a:effectLst/>
                <a:latin typeface="Lato" panose="020F0502020204030203" pitchFamily="34" charset="0"/>
                <a:cs typeface="Lato" panose="020F0502020204030203" pitchFamily="34" charset="0"/>
              </a:rPr>
              <a:t>-99.9%</a:t>
            </a:r>
            <a:r>
              <a:rPr lang="ja-JP" altLang="en-US" sz="2400" b="0" i="0">
                <a:solidFill>
                  <a:schemeClr val="tx2">
                    <a:lumMod val="25000"/>
                  </a:schemeClr>
                </a:solidFill>
                <a:effectLst/>
                <a:latin typeface="Lato" panose="020F0502020204030203" pitchFamily="34" charset="0"/>
                <a:cs typeface="Lato" panose="020F0502020204030203" pitchFamily="34" charset="0"/>
              </a:rPr>
              <a:t>の主記憶量削減</a:t>
            </a:r>
            <a:endParaRPr lang="en-US" altLang="ja-JP" sz="2400" b="0"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制御器</a:t>
            </a:r>
            <a:r>
              <a:rPr lang="ja-JP" altLang="en-US" sz="2400" b="1" i="0">
                <a:solidFill>
                  <a:schemeClr val="tx2">
                    <a:lumMod val="25000"/>
                  </a:schemeClr>
                </a:solidFill>
                <a:effectLst/>
                <a:latin typeface="Lato" panose="020F0502020204030203" pitchFamily="34" charset="0"/>
                <a:cs typeface="Lato" panose="020F0502020204030203" pitchFamily="34" charset="0"/>
              </a:rPr>
              <a:t>の段階構築</a:t>
            </a:r>
            <a:endParaRPr lang="en-US" altLang="ja-JP" sz="2400" b="1"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・安全性ごとに部分合成し，段階的にゲーム空間を構築</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・平均で</a:t>
            </a:r>
            <a:r>
              <a:rPr lang="en-US" altLang="ja-JP" sz="2400">
                <a:solidFill>
                  <a:schemeClr val="tx2">
                    <a:lumMod val="25000"/>
                  </a:schemeClr>
                </a:solidFill>
                <a:latin typeface="Lato" panose="020F0502020204030203" pitchFamily="34" charset="0"/>
                <a:cs typeface="Lato" panose="020F0502020204030203" pitchFamily="34" charset="0"/>
              </a:rPr>
              <a:t>-80.1%</a:t>
            </a:r>
            <a:r>
              <a:rPr lang="ja-JP" altLang="en-US" sz="2400">
                <a:solidFill>
                  <a:schemeClr val="tx2">
                    <a:lumMod val="25000"/>
                  </a:schemeClr>
                </a:solidFill>
                <a:latin typeface="Lato" panose="020F0502020204030203" pitchFamily="34" charset="0"/>
                <a:cs typeface="Lato" panose="020F0502020204030203" pitchFamily="34" charset="0"/>
              </a:rPr>
              <a:t>，最大で</a:t>
            </a:r>
            <a:r>
              <a:rPr lang="en-US" altLang="ja-JP" sz="2400">
                <a:solidFill>
                  <a:schemeClr val="tx2">
                    <a:lumMod val="25000"/>
                  </a:schemeClr>
                </a:solidFill>
                <a:latin typeface="Lato" panose="020F0502020204030203" pitchFamily="34" charset="0"/>
                <a:cs typeface="Lato" panose="020F0502020204030203" pitchFamily="34" charset="0"/>
              </a:rPr>
              <a:t>98.4%</a:t>
            </a:r>
            <a:r>
              <a:rPr lang="ja-JP" altLang="en-US" sz="2400">
                <a:solidFill>
                  <a:schemeClr val="tx2">
                    <a:lumMod val="25000"/>
                  </a:schemeClr>
                </a:solidFill>
                <a:latin typeface="Lato" panose="020F0502020204030203" pitchFamily="34" charset="0"/>
                <a:cs typeface="Lato" panose="020F0502020204030203" pitchFamily="34" charset="0"/>
              </a:rPr>
              <a:t>の</a:t>
            </a:r>
            <a:r>
              <a:rPr lang="ja-JP" altLang="en-US" sz="2400" b="0" i="0">
                <a:solidFill>
                  <a:schemeClr val="tx2">
                    <a:lumMod val="25000"/>
                  </a:schemeClr>
                </a:solidFill>
                <a:effectLst/>
                <a:latin typeface="Lato" panose="020F0502020204030203" pitchFamily="34" charset="0"/>
                <a:cs typeface="Lato" panose="020F0502020204030203" pitchFamily="34" charset="0"/>
              </a:rPr>
              <a:t>主記憶量</a:t>
            </a:r>
            <a:r>
              <a:rPr lang="ja-JP" altLang="en-US" sz="2400">
                <a:solidFill>
                  <a:schemeClr val="tx2">
                    <a:lumMod val="25000"/>
                  </a:schemeClr>
                </a:solidFill>
                <a:latin typeface="Lato" panose="020F0502020204030203" pitchFamily="34" charset="0"/>
                <a:cs typeface="Lato" panose="020F0502020204030203" pitchFamily="34" charset="0"/>
              </a:rPr>
              <a:t>削減</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i="0" dirty="0">
                <a:solidFill>
                  <a:schemeClr val="tx2">
                    <a:lumMod val="25000"/>
                  </a:schemeClr>
                </a:solidFill>
                <a:effectLst/>
                <a:latin typeface="Lato" panose="020F0502020204030203" pitchFamily="34" charset="0"/>
                <a:cs typeface="Lato" panose="020F0502020204030203" pitchFamily="34" charset="0"/>
              </a:rPr>
              <a:t>実例題への適用</a:t>
            </a:r>
            <a:endParaRPr lang="en-US" altLang="ja-JP" sz="2400" b="1"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dirty="0">
                <a:solidFill>
                  <a:schemeClr val="tx2">
                    <a:lumMod val="25000"/>
                  </a:schemeClr>
                </a:solidFill>
                <a:effectLst/>
                <a:latin typeface="Lato" panose="020F0502020204030203" pitchFamily="34" charset="0"/>
                <a:cs typeface="Lato" panose="020F0502020204030203" pitchFamily="34" charset="0"/>
              </a:rPr>
              <a:t>・藤沢市におけるバス映像の公開管理システムに適用</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dirty="0">
                <a:solidFill>
                  <a:schemeClr val="tx2">
                    <a:lumMod val="25000"/>
                  </a:schemeClr>
                </a:solidFill>
                <a:effectLst/>
                <a:latin typeface="Lato" panose="020F0502020204030203" pitchFamily="34" charset="0"/>
                <a:cs typeface="Lato" panose="020F0502020204030203" pitchFamily="34" charset="0"/>
              </a:rPr>
              <a:t>・離散制御器合成の適用可能範囲が段階構築によって</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dirty="0">
                <a:solidFill>
                  <a:schemeClr val="tx2">
                    <a:lumMod val="25000"/>
                  </a:schemeClr>
                </a:solidFill>
                <a:latin typeface="Lato" panose="020F0502020204030203" pitchFamily="34" charset="0"/>
                <a:cs typeface="Lato" panose="020F0502020204030203" pitchFamily="34" charset="0"/>
              </a:rPr>
              <a:t>　</a:t>
            </a:r>
            <a:r>
              <a:rPr lang="ja-JP" altLang="en-US" sz="2400" b="0" i="0" dirty="0">
                <a:solidFill>
                  <a:schemeClr val="tx2">
                    <a:lumMod val="25000"/>
                  </a:schemeClr>
                </a:solidFill>
                <a:effectLst/>
                <a:latin typeface="Lato" panose="020F0502020204030203" pitchFamily="34" charset="0"/>
                <a:cs typeface="Lato" panose="020F0502020204030203" pitchFamily="34" charset="0"/>
              </a:rPr>
              <a:t>実証実験</a:t>
            </a:r>
            <a:r>
              <a:rPr lang="en-US" altLang="ja-JP" sz="2400" b="0" i="0" dirty="0">
                <a:solidFill>
                  <a:schemeClr val="tx2">
                    <a:lumMod val="25000"/>
                  </a:schemeClr>
                </a:solidFill>
                <a:effectLst/>
                <a:latin typeface="Lato" panose="020F0502020204030203" pitchFamily="34" charset="0"/>
                <a:cs typeface="Lato" panose="020F0502020204030203" pitchFamily="34" charset="0"/>
              </a:rPr>
              <a:t> (PoC) </a:t>
            </a:r>
            <a:r>
              <a:rPr lang="ja-JP" altLang="en-US" sz="2400" b="0" i="0" dirty="0">
                <a:solidFill>
                  <a:schemeClr val="tx2">
                    <a:lumMod val="25000"/>
                  </a:schemeClr>
                </a:solidFill>
                <a:effectLst/>
                <a:latin typeface="Lato" panose="020F0502020204030203" pitchFamily="34" charset="0"/>
                <a:cs typeface="Lato" panose="020F0502020204030203" pitchFamily="34" charset="0"/>
              </a:rPr>
              <a:t>規模から本格運用規模まで拡大</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88162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93</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おわりに</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本論文の貢献</a:t>
            </a:r>
            <a:endParaRPr lang="en-US" altLang="ja-JP" sz="2400" b="1"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a:t>
            </a:r>
            <a:r>
              <a:rPr lang="ja-JP" altLang="en-JP" sz="2400" b="0" i="0">
                <a:solidFill>
                  <a:schemeClr val="tx2">
                    <a:lumMod val="25000"/>
                  </a:schemeClr>
                </a:solidFill>
                <a:effectLst/>
                <a:latin typeface="Lato" panose="020F0502020204030203" pitchFamily="34" charset="0"/>
                <a:cs typeface="Lato" panose="020F0502020204030203" pitchFamily="34" charset="0"/>
              </a:rPr>
              <a:t>ゲーム</a:t>
            </a:r>
            <a:r>
              <a:rPr lang="ja-JP" altLang="en-US" sz="2400" b="0" i="0">
                <a:solidFill>
                  <a:schemeClr val="tx2">
                    <a:lumMod val="25000"/>
                  </a:schemeClr>
                </a:solidFill>
                <a:effectLst/>
                <a:latin typeface="Lato" panose="020F0502020204030203" pitchFamily="34" charset="0"/>
                <a:cs typeface="Lato" panose="020F0502020204030203" pitchFamily="34" charset="0"/>
              </a:rPr>
              <a:t>空間構築に着目した，</a:t>
            </a:r>
            <a:br>
              <a:rPr lang="en-US" altLang="ja-JP" sz="2400" b="0" i="0">
                <a:solidFill>
                  <a:schemeClr val="tx2">
                    <a:lumMod val="25000"/>
                  </a:schemeClr>
                </a:solidFill>
                <a:effectLst/>
                <a:latin typeface="Lato" panose="020F0502020204030203" pitchFamily="34" charset="0"/>
                <a:cs typeface="Lato" panose="020F0502020204030203" pitchFamily="34" charset="0"/>
              </a:rPr>
            </a:br>
            <a:r>
              <a:rPr lang="ja-JP" altLang="en-US" sz="2400" b="0" i="0">
                <a:solidFill>
                  <a:schemeClr val="tx2">
                    <a:lumMod val="25000"/>
                  </a:schemeClr>
                </a:solidFill>
                <a:effectLst/>
                <a:latin typeface="Lato" panose="020F0502020204030203" pitchFamily="34" charset="0"/>
                <a:cs typeface="Lato" panose="020F0502020204030203" pitchFamily="34" charset="0"/>
              </a:rPr>
              <a:t>　２つの離散制御器合成の計算空間削減手法を提案</a:t>
            </a:r>
            <a:endParaRPr lang="en-US" altLang="ja-JP" sz="2400" b="1"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　</a:t>
            </a:r>
            <a:r>
              <a:rPr lang="en-US" altLang="ja-JP" sz="2400" b="0" i="0">
                <a:solidFill>
                  <a:schemeClr val="tx2">
                    <a:lumMod val="25000"/>
                  </a:schemeClr>
                </a:solidFill>
                <a:effectLst/>
                <a:latin typeface="Lato" panose="020F0502020204030203" pitchFamily="34" charset="0"/>
                <a:cs typeface="Lato" panose="020F0502020204030203" pitchFamily="34" charset="0"/>
              </a:rPr>
              <a:t>&gt; </a:t>
            </a:r>
            <a:r>
              <a:rPr lang="ja-JP" altLang="en-US" sz="2400" b="0" i="0">
                <a:solidFill>
                  <a:schemeClr val="tx2">
                    <a:lumMod val="25000"/>
                  </a:schemeClr>
                </a:solidFill>
                <a:effectLst/>
                <a:latin typeface="Lato" panose="020F0502020204030203" pitchFamily="34" charset="0"/>
                <a:cs typeface="Lato" panose="020F0502020204030203" pitchFamily="34" charset="0"/>
              </a:rPr>
              <a:t>手法</a:t>
            </a:r>
            <a:r>
              <a:rPr lang="en-US" altLang="ja-JP" sz="2400" b="0" i="0">
                <a:solidFill>
                  <a:schemeClr val="tx2">
                    <a:lumMod val="25000"/>
                  </a:schemeClr>
                </a:solidFill>
                <a:effectLst/>
                <a:latin typeface="Lato" panose="020F0502020204030203" pitchFamily="34" charset="0"/>
                <a:cs typeface="Lato" panose="020F0502020204030203" pitchFamily="34" charset="0"/>
              </a:rPr>
              <a:t>1</a:t>
            </a:r>
            <a:r>
              <a:rPr lang="ja-JP" altLang="en-US" sz="2400" b="0" i="0">
                <a:solidFill>
                  <a:schemeClr val="tx2">
                    <a:lumMod val="25000"/>
                  </a:schemeClr>
                </a:solidFill>
                <a:effectLst/>
                <a:latin typeface="Lato" panose="020F0502020204030203" pitchFamily="34" charset="0"/>
                <a:cs typeface="Lato" panose="020F0502020204030203" pitchFamily="34" charset="0"/>
              </a:rPr>
              <a:t>：ゲーム空間の一括構築</a:t>
            </a:r>
            <a:endParaRPr lang="en-US" altLang="ja-JP" sz="2400" b="0"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a:t>
            </a:r>
            <a:r>
              <a:rPr lang="en-US" altLang="ja-JP" sz="2400">
                <a:solidFill>
                  <a:schemeClr val="tx2">
                    <a:lumMod val="25000"/>
                  </a:schemeClr>
                </a:solidFill>
                <a:latin typeface="Lato" panose="020F0502020204030203" pitchFamily="34" charset="0"/>
                <a:cs typeface="Lato" panose="020F0502020204030203" pitchFamily="34" charset="0"/>
              </a:rPr>
              <a:t>&gt; </a:t>
            </a:r>
            <a:r>
              <a:rPr lang="ja-JP" altLang="en-US" sz="2400">
                <a:solidFill>
                  <a:schemeClr val="tx2">
                    <a:lumMod val="25000"/>
                  </a:schemeClr>
                </a:solidFill>
                <a:latin typeface="Lato" panose="020F0502020204030203" pitchFamily="34" charset="0"/>
                <a:cs typeface="Lato" panose="020F0502020204030203" pitchFamily="34" charset="0"/>
              </a:rPr>
              <a:t>手法</a:t>
            </a:r>
            <a:r>
              <a:rPr lang="en-US" altLang="ja-JP" sz="2400">
                <a:solidFill>
                  <a:schemeClr val="tx2">
                    <a:lumMod val="25000"/>
                  </a:schemeClr>
                </a:solidFill>
                <a:latin typeface="Lato" panose="020F0502020204030203" pitchFamily="34" charset="0"/>
                <a:cs typeface="Lato" panose="020F0502020204030203" pitchFamily="34" charset="0"/>
              </a:rPr>
              <a:t>2</a:t>
            </a:r>
            <a:r>
              <a:rPr lang="ja-JP" altLang="en-US" sz="2400">
                <a:solidFill>
                  <a:schemeClr val="tx2">
                    <a:lumMod val="25000"/>
                  </a:schemeClr>
                </a:solidFill>
                <a:latin typeface="Lato" panose="020F0502020204030203" pitchFamily="34" charset="0"/>
                <a:cs typeface="Lato" panose="020F0502020204030203" pitchFamily="34" charset="0"/>
              </a:rPr>
              <a:t>：制御器の段階</a:t>
            </a:r>
            <a:r>
              <a:rPr lang="ja-JP" altLang="en-US" sz="2400" b="0" i="0">
                <a:solidFill>
                  <a:schemeClr val="tx2">
                    <a:lumMod val="25000"/>
                  </a:schemeClr>
                </a:solidFill>
                <a:effectLst/>
                <a:latin typeface="Lato" panose="020F0502020204030203" pitchFamily="34" charset="0"/>
                <a:cs typeface="Lato" panose="020F0502020204030203" pitchFamily="34" charset="0"/>
              </a:rPr>
              <a:t>構築</a:t>
            </a:r>
            <a:endParaRPr lang="en-US" altLang="ja-JP" sz="2400" b="0"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・藤沢市における実例題に適用し提案手法の有効性を検証</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dirty="0">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i="0">
                <a:solidFill>
                  <a:schemeClr val="tx2">
                    <a:lumMod val="25000"/>
                  </a:schemeClr>
                </a:solidFill>
                <a:effectLst/>
                <a:latin typeface="Lato" panose="020F0502020204030203" pitchFamily="34" charset="0"/>
                <a:cs typeface="Lato" panose="020F0502020204030203" pitchFamily="34" charset="0"/>
              </a:rPr>
              <a:t>今後の展望</a:t>
            </a:r>
            <a:endParaRPr lang="en-US" altLang="ja-JP" sz="2400" b="1"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・ゲーム空間の一括構築と制御器の段階的構築を両立した</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a:t>
            </a:r>
            <a:r>
              <a:rPr lang="en-US" altLang="ja-JP" sz="2400" dirty="0">
                <a:solidFill>
                  <a:schemeClr val="tx2">
                    <a:lumMod val="25000"/>
                  </a:schemeClr>
                </a:solidFill>
                <a:latin typeface="Lato" panose="020F0502020204030203" pitchFamily="34" charset="0"/>
                <a:cs typeface="Lato" panose="020F0502020204030203" pitchFamily="34" charset="0"/>
              </a:rPr>
              <a:t> </a:t>
            </a:r>
            <a:r>
              <a:rPr lang="ja-JP" altLang="en-JP" sz="2400">
                <a:solidFill>
                  <a:schemeClr val="tx2">
                    <a:lumMod val="25000"/>
                  </a:schemeClr>
                </a:solidFill>
                <a:latin typeface="Lato" panose="020F0502020204030203" pitchFamily="34" charset="0"/>
                <a:cs typeface="Lato" panose="020F0502020204030203" pitchFamily="34" charset="0"/>
              </a:rPr>
              <a:t>汎用的な</a:t>
            </a:r>
            <a:r>
              <a:rPr lang="ja-JP" altLang="en-US" sz="2400">
                <a:solidFill>
                  <a:schemeClr val="tx2">
                    <a:lumMod val="25000"/>
                  </a:schemeClr>
                </a:solidFill>
                <a:latin typeface="Lato" panose="020F0502020204030203" pitchFamily="34" charset="0"/>
                <a:cs typeface="Lato" panose="020F0502020204030203" pitchFamily="34" charset="0"/>
              </a:rPr>
              <a:t>制御器合成手法の提案</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　・実行時の離散制御器合成への適用</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0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9132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itle 1">
            <a:extLst>
              <a:ext uri="{FF2B5EF4-FFF2-40B4-BE49-F238E27FC236}">
                <a16:creationId xmlns:a16="http://schemas.microsoft.com/office/drawing/2014/main" id="{4B966622-B0F3-DB89-FAF5-CAC1B717CF1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研究業績</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3" name="Text Placeholder 2">
            <a:extLst>
              <a:ext uri="{FF2B5EF4-FFF2-40B4-BE49-F238E27FC236}">
                <a16:creationId xmlns:a16="http://schemas.microsoft.com/office/drawing/2014/main" id="{1E59DEBE-4472-B4C8-C4E0-44D844EC92F6}"/>
              </a:ext>
            </a:extLst>
          </p:cNvPr>
          <p:cNvSpPr txBox="1">
            <a:spLocks/>
          </p:cNvSpPr>
          <p:nvPr/>
        </p:nvSpPr>
        <p:spPr>
          <a:xfrm>
            <a:off x="558800" y="1143000"/>
            <a:ext cx="8585200" cy="56187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SzPct val="110000"/>
              <a:buFont typeface="Wingdings" pitchFamily="2" charset="2"/>
              <a:buChar char="v"/>
            </a:pPr>
            <a:r>
              <a:rPr lang="ja-JP" altLang="en-US" sz="20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論文</a:t>
            </a:r>
            <a:endParaRPr lang="en-US" altLang="ja-JP" sz="20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endParaRPr>
          </a:p>
          <a:p>
            <a:pPr marL="38100" indent="0" algn="l">
              <a:buSzPct val="100000"/>
              <a:buNone/>
            </a:pPr>
            <a:r>
              <a:rPr lang="en-JP" altLang="ja-JP" sz="18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a:t>
            </a:r>
            <a:r>
              <a:rPr lang="ja-JP" altLang="en-US" sz="160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a:t>
            </a:r>
            <a:r>
              <a:rPr lang="ja-JP" altLang="en-US" sz="1600" b="1"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段階的な部分合成による離散制御器合成の分析空間削減</a:t>
            </a:r>
            <a:r>
              <a:rPr lang="ja-JP" altLang="en-US" sz="160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a:t>
            </a:r>
            <a:r>
              <a:rPr lang="ja-JP" altLang="en-US" sz="1600" i="0" u="sng">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山内 拓人</a:t>
            </a:r>
            <a:r>
              <a:rPr lang="ja-JP" altLang="en-US" sz="16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，鄭顕志，電子情報通信学会論文誌</a:t>
            </a:r>
            <a:r>
              <a:rPr lang="en-US" sz="16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D，Vol.J106-D，No.04， pp.218-230，2023</a:t>
            </a:r>
            <a:r>
              <a:rPr lang="ja-JP" altLang="en-US" sz="16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年</a:t>
            </a:r>
            <a:r>
              <a:rPr lang="en-US" altLang="ja-JP" sz="16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3</a:t>
            </a:r>
            <a:r>
              <a:rPr lang="ja-JP" altLang="en-US" sz="16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月，（査読付）（フル）</a:t>
            </a:r>
            <a:endParaRPr lang="en-US" altLang="ja-JP" sz="16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r>
              <a:rPr lang="en-JP" altLang="ja-JP" sz="18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a:t>
            </a:r>
            <a:r>
              <a:rPr lang="ja-JP" altLang="en-US" sz="16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t>
            </a:r>
            <a:r>
              <a:rPr lang="ja-JP" altLang="en-US" sz="1600" b="1" i="0" u="none" strike="noStrike">
                <a:solidFill>
                  <a:schemeClr val="tx2">
                    <a:lumMod val="25000"/>
                  </a:schemeClr>
                </a:solidFill>
                <a:effectLst/>
                <a:latin typeface="M+ 1m" panose="020B0509020204020204" pitchFamily="49" charset="-128"/>
                <a:ea typeface="M+ 1m" panose="020B0509020204020204" pitchFamily="49" charset="-128"/>
              </a:rPr>
              <a:t>ゲーム空間の一括構築による離散制御器合成の計算空間削減</a:t>
            </a:r>
            <a:r>
              <a:rPr lang="ja-JP" altLang="en-US" sz="1600" b="1" i="0" u="none" strike="noStrike">
                <a:solidFill>
                  <a:srgbClr val="FFFFFF"/>
                </a:solidFill>
                <a:effectLst/>
                <a:latin typeface="M+ 1m" panose="020B0509020204020204" pitchFamily="49" charset="-128"/>
                <a:ea typeface="M+ 1m" panose="020B0509020204020204" pitchFamily="49" charset="-128"/>
              </a:rPr>
              <a:t> </a:t>
            </a:r>
            <a:r>
              <a:rPr lang="ja-JP" altLang="en-US" sz="16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t>
            </a:r>
            <a:r>
              <a:rPr lang="ja-JP" altLang="en-US" sz="1600" i="0" u="sng">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山内 拓人</a:t>
            </a:r>
            <a:r>
              <a:rPr lang="ja-JP" altLang="en-US" sz="16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，鄭顕志，情報処理学会一般論文誌</a:t>
            </a:r>
            <a:r>
              <a:rPr lang="en-US" sz="16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，10 pages，2023</a:t>
            </a:r>
            <a:r>
              <a:rPr lang="ja-JP" altLang="en-US" sz="16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年</a:t>
            </a:r>
            <a:r>
              <a:rPr lang="en-US" altLang="ja-JP" sz="16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10</a:t>
            </a:r>
            <a:r>
              <a:rPr lang="ja-JP" altLang="en-US" sz="16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月（投稿中）</a:t>
            </a:r>
            <a:endParaRPr lang="en-US" altLang="ja-JP" sz="16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endParaRPr lang="en-US" altLang="ja-JP" sz="14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endParaRPr>
          </a:p>
          <a:p>
            <a:pPr>
              <a:buClr>
                <a:schemeClr val="tx2">
                  <a:lumMod val="25000"/>
                </a:schemeClr>
              </a:buClr>
              <a:buSzPct val="110000"/>
              <a:buFont typeface="Wingdings" pitchFamily="2" charset="2"/>
              <a:buChar char="v"/>
            </a:pPr>
            <a:r>
              <a:rPr lang="ja-JP" altLang="en-US" sz="2000" i="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査読つき国際会議</a:t>
            </a:r>
            <a:endParaRPr lang="en-US" altLang="ja-JP" sz="20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r>
              <a:rPr lang="en-JP" altLang="ja-JP" sz="16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a:t>
            </a:r>
            <a:r>
              <a:rPr lang="ja-JP" sz="140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t>
            </a:r>
            <a:r>
              <a:rPr lang="en-US" sz="1400" b="1"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 Development Method for Safety Node-RED Systems using Discrete Controller Synthesis</a:t>
            </a:r>
            <a:r>
              <a:rPr lang="ja-JP" sz="140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t>
            </a:r>
            <a:r>
              <a:rPr lang="en-US" sz="1400" u="sng"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Takuto</a:t>
            </a:r>
            <a:r>
              <a:rPr lang="en-US" sz="1400" u="sng"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Yamauchi</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Takanori</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Hirano,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Jialong</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Li,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Takafumi</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Kawasaki, Yin Chen, Akira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Tsuge</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Tadashi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Okoshi</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Jin</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Nakazawa,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Nobukazu</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Yoshioka, Georgios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Palaiokrassas</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Antonios</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Litke</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Kenji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Tei</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The 14th IEEE International Conference on Internet of Things, pp. 130-137, 2021.12（査読付）（</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フル</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t>
            </a:r>
            <a:endParaRPr lang="en-US" altLang="ja-JP" sz="14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r>
              <a:rPr lang="ja-JP" altLang="en-US" sz="140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a:t>
            </a:r>
            <a:r>
              <a:rPr lang="ja-JP" sz="140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t>
            </a:r>
            <a:r>
              <a:rPr lang="en-US" sz="1400" b="1"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Pre-controller Synthesis for Runtime Controller Synthesis</a:t>
            </a:r>
            <a:r>
              <a:rPr lang="ja-JP" sz="140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Yuki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Arioka</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a:t>
            </a:r>
            <a:r>
              <a:rPr lang="en-US" sz="1400" u="sng"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Takuto</a:t>
            </a:r>
            <a:r>
              <a:rPr lang="en-US" sz="1400" u="sng"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Yamauchi</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and Kenji </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Tei</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 13th IEEE International Conference On Control System, Computing And Engineering , pp.161 - 166,2023.8（査読付）（</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フル</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t>
            </a:r>
            <a:r>
              <a:rPr lang="en-US" sz="1400" dirty="0" err="1">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共著</a:t>
            </a:r>
            <a:r>
              <a:rPr lang="en-US" sz="140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rPr>
              <a:t>）</a:t>
            </a:r>
          </a:p>
          <a:p>
            <a:pPr marL="38100" indent="0">
              <a:buClr>
                <a:schemeClr val="tx2">
                  <a:lumMod val="25000"/>
                </a:schemeClr>
              </a:buClr>
              <a:buSzPct val="100000"/>
              <a:buNone/>
            </a:pPr>
            <a:endParaRPr lang="en-US" altLang="ja-JP" sz="5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endParaRPr lang="en-US" altLang="ja-JP" sz="5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endParaRPr lang="en-US" altLang="ja-JP" sz="5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endParaRPr lang="en-US" altLang="ja-JP" sz="5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endParaRPr lang="en-US" altLang="ja-JP" sz="5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endParaRPr lang="en-US" altLang="ja-JP" sz="5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endParaRPr>
          </a:p>
          <a:p>
            <a:pPr marL="38100" indent="0">
              <a:buClr>
                <a:schemeClr val="tx2">
                  <a:lumMod val="25000"/>
                </a:schemeClr>
              </a:buClr>
              <a:buSzPct val="100000"/>
              <a:buNone/>
            </a:pPr>
            <a:r>
              <a:rPr lang="en-US" altLang="ja-JP" sz="16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a:t>
            </a:r>
            <a:r>
              <a:rPr lang="ja-JP" altLang="en-US" sz="160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筆頭論文には</a:t>
            </a:r>
            <a:r>
              <a:rPr lang="en-US" altLang="ja-JP" sz="1600" dirty="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a:t>
            </a:r>
            <a:r>
              <a:rPr lang="ja-JP" altLang="en-US" sz="1600">
                <a:solidFill>
                  <a:schemeClr val="tx2">
                    <a:lumMod val="25000"/>
                  </a:schemeClr>
                </a:solidFill>
                <a:latin typeface="M+ 1m" panose="020B0509020204020204" pitchFamily="49" charset="-128"/>
                <a:ea typeface="M+ 1m" panose="020B0509020204020204" pitchFamily="49" charset="-128"/>
                <a:cs typeface="M+ 1c" panose="020B0503020204020204" pitchFamily="34" charset="-128"/>
              </a:rPr>
              <a:t>がついてあります</a:t>
            </a:r>
            <a:endParaRPr lang="en-US" altLang="ja-JP" sz="1600" i="0" dirty="0">
              <a:solidFill>
                <a:schemeClr val="tx2">
                  <a:lumMod val="25000"/>
                </a:schemeClr>
              </a:solidFill>
              <a:effectLst/>
              <a:latin typeface="M+ 1m" panose="020B0509020204020204" pitchFamily="49" charset="-128"/>
              <a:ea typeface="M+ 1m" panose="020B0509020204020204" pitchFamily="49" charset="-128"/>
              <a:cs typeface="M+ 1c" panose="020B0503020204020204" pitchFamily="34" charset="-128"/>
            </a:endParaRPr>
          </a:p>
        </p:txBody>
      </p:sp>
      <p:sp>
        <p:nvSpPr>
          <p:cNvPr id="4" name="TextBox 3">
            <a:extLst>
              <a:ext uri="{FF2B5EF4-FFF2-40B4-BE49-F238E27FC236}">
                <a16:creationId xmlns:a16="http://schemas.microsoft.com/office/drawing/2014/main" id="{108F74AF-D004-B3DD-B270-4A3E833B4009}"/>
              </a:ext>
            </a:extLst>
          </p:cNvPr>
          <p:cNvSpPr txBox="1"/>
          <p:nvPr/>
        </p:nvSpPr>
        <p:spPr>
          <a:xfrm>
            <a:off x="6445824" y="6453963"/>
            <a:ext cx="2698175" cy="307777"/>
          </a:xfrm>
          <a:prstGeom prst="rect">
            <a:avLst/>
          </a:prstGeom>
          <a:noFill/>
        </p:spPr>
        <p:txBody>
          <a:bodyPr wrap="none" rtlCol="0">
            <a:spAutoFit/>
          </a:bodyPr>
          <a:lstStyle/>
          <a:p>
            <a:r>
              <a:rPr lang="en-JP" dirty="0">
                <a:solidFill>
                  <a:srgbClr val="7ECFFE"/>
                </a:solidFill>
                <a:latin typeface="M+ 1c" panose="020B0503020204020204" pitchFamily="34" charset="-128"/>
                <a:ea typeface="M+ 1c" panose="020B0503020204020204" pitchFamily="34" charset="-128"/>
                <a:cs typeface="M+ 1c" panose="020B0503020204020204" pitchFamily="34" charset="-128"/>
              </a:rPr>
              <a:t>ご清聴ありがとうございました</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95</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関連研究</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57418"/>
            <a:ext cx="8585200" cy="57005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離散事象システムの動作仕様の自動策定に関する研究</a:t>
            </a:r>
            <a:endParaRPr lang="en-US" altLang="ja-JP" sz="2400" b="1"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a:t>
            </a:r>
            <a:endParaRPr lang="en-US" altLang="ja-JP" sz="2400" b="0"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endParaRPr lang="en-US" altLang="ja-JP" sz="2400">
              <a:solidFill>
                <a:schemeClr val="tx2">
                  <a:lumMod val="25000"/>
                </a:schemeClr>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8431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96</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実験結果：従来の離散制御器合成</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シナリオ</a:t>
            </a:r>
            <a:r>
              <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p>
          <a:p>
            <a:pPr marL="38100" indent="0">
              <a:buClr>
                <a:schemeClr val="tx2">
                  <a:lumMod val="25000"/>
                </a:schemeClr>
              </a:buClr>
              <a:buNone/>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状態数：２</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遷移数：</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主記憶量：</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計算時間：</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6A41F9C9-367A-DBFF-A84B-E0270005BE7B}"/>
              </a:ext>
            </a:extLst>
          </p:cNvPr>
          <p:cNvPicPr>
            <a:picLocks noChangeAspect="1"/>
          </p:cNvPicPr>
          <p:nvPr/>
        </p:nvPicPr>
        <p:blipFill>
          <a:blip r:embed="rId3"/>
          <a:stretch>
            <a:fillRect/>
          </a:stretch>
        </p:blipFill>
        <p:spPr>
          <a:xfrm>
            <a:off x="0" y="4368799"/>
            <a:ext cx="9139658" cy="2376311"/>
          </a:xfrm>
          <a:prstGeom prst="rect">
            <a:avLst/>
          </a:prstGeom>
        </p:spPr>
      </p:pic>
    </p:spTree>
    <p:extLst>
      <p:ext uri="{BB962C8B-B14F-4D97-AF65-F5344CB8AC3E}">
        <p14:creationId xmlns:p14="http://schemas.microsoft.com/office/powerpoint/2010/main" val="19800721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97</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実験結果：ゲーム空間の一括構築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シナリオ</a:t>
            </a:r>
            <a:r>
              <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のみ合成可能</a:t>
            </a:r>
            <a:endParaRPr lang="en-US" altLang="ja-JP" sz="32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3B38C7A-21AC-2450-6673-BC5816701624}"/>
              </a:ext>
            </a:extLst>
          </p:cNvPr>
          <p:cNvPicPr>
            <a:picLocks noChangeAspect="1"/>
          </p:cNvPicPr>
          <p:nvPr/>
        </p:nvPicPr>
        <p:blipFill>
          <a:blip r:embed="rId3"/>
          <a:stretch>
            <a:fillRect/>
          </a:stretch>
        </p:blipFill>
        <p:spPr>
          <a:xfrm>
            <a:off x="0" y="4255910"/>
            <a:ext cx="9145928" cy="2489200"/>
          </a:xfrm>
          <a:prstGeom prst="rect">
            <a:avLst/>
          </a:prstGeom>
        </p:spPr>
      </p:pic>
    </p:spTree>
    <p:extLst>
      <p:ext uri="{BB962C8B-B14F-4D97-AF65-F5344CB8AC3E}">
        <p14:creationId xmlns:p14="http://schemas.microsoft.com/office/powerpoint/2010/main" val="20836440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98</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実験結果：ゲーム空間の段階構築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シナリオ</a:t>
            </a:r>
            <a:r>
              <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とシナリオ</a:t>
            </a:r>
            <a:r>
              <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a:t>
            </a: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を合成可能</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B0C8BDEA-49D0-0BEB-55F9-B56D8E143E8E}"/>
              </a:ext>
            </a:extLst>
          </p:cNvPr>
          <p:cNvPicPr>
            <a:picLocks noChangeAspect="1"/>
          </p:cNvPicPr>
          <p:nvPr/>
        </p:nvPicPr>
        <p:blipFill>
          <a:blip r:embed="rId3"/>
          <a:stretch>
            <a:fillRect/>
          </a:stretch>
        </p:blipFill>
        <p:spPr>
          <a:xfrm>
            <a:off x="-1" y="4368799"/>
            <a:ext cx="9144635" cy="2376311"/>
          </a:xfrm>
          <a:prstGeom prst="rect">
            <a:avLst/>
          </a:prstGeom>
        </p:spPr>
      </p:pic>
    </p:spTree>
    <p:extLst>
      <p:ext uri="{BB962C8B-B14F-4D97-AF65-F5344CB8AC3E}">
        <p14:creationId xmlns:p14="http://schemas.microsoft.com/office/powerpoint/2010/main" val="1186990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99</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参考：２人型対戦ゲーム</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150475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システム</a:t>
            </a:r>
            <a:r>
              <a:rPr lang="en-US" altLang="ja-JP" sz="2400" dirty="0">
                <a:solidFill>
                  <a:schemeClr val="tx2">
                    <a:lumMod val="25000"/>
                  </a:schemeClr>
                </a:solidFill>
                <a:latin typeface="Lato" panose="020F0502020204030203" pitchFamily="34" charset="0"/>
                <a:cs typeface="Lato" panose="020F0502020204030203" pitchFamily="34" charset="0"/>
              </a:rPr>
              <a:t>vs</a:t>
            </a:r>
            <a:r>
              <a:rPr lang="ja-JP" altLang="en-US" sz="2400">
                <a:solidFill>
                  <a:schemeClr val="tx2">
                    <a:lumMod val="25000"/>
                  </a:schemeClr>
                </a:solidFill>
                <a:latin typeface="Lato" panose="020F0502020204030203" pitchFamily="34" charset="0"/>
                <a:cs typeface="Lato" panose="020F0502020204030203" pitchFamily="34" charset="0"/>
              </a:rPr>
              <a:t>環境のゲームを構築</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10342782"/>
      </p:ext>
    </p:extLst>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16839</TotalTime>
  <Words>16121</Words>
  <Application>Microsoft Macintosh PowerPoint</Application>
  <PresentationFormat>画面に合わせる (4:3)</PresentationFormat>
  <Paragraphs>3940</Paragraphs>
  <Slides>150</Slides>
  <Notes>112</Notes>
  <HiddenSlides>56</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150</vt:i4>
      </vt:variant>
    </vt:vector>
  </HeadingPairs>
  <TitlesOfParts>
    <vt:vector size="159" baseType="lpstr">
      <vt:lpstr>Courier New</vt:lpstr>
      <vt:lpstr>M+ 1m</vt:lpstr>
      <vt:lpstr>Arial</vt:lpstr>
      <vt:lpstr>Raleway</vt:lpstr>
      <vt:lpstr>Lato</vt:lpstr>
      <vt:lpstr>M+ 1c</vt:lpstr>
      <vt:lpstr>Cambria Math</vt:lpstr>
      <vt:lpstr>Wingdings</vt:lpstr>
      <vt:lpstr>Antonio template</vt:lpstr>
      <vt:lpstr>PowerPoint プレゼンテーション</vt:lpstr>
      <vt:lpstr>PowerPoint プレゼンテーション</vt:lpstr>
      <vt:lpstr>PowerPoint プレゼンテーション</vt:lpstr>
      <vt:lpstr>離散事象システムの開発 &gt; 環境モデルの設計</vt:lpstr>
      <vt:lpstr>離散事象システムの開発 &gt; 環境上で保障すべき安全性の設計</vt:lpstr>
      <vt:lpstr>離散事象システムの開発 &gt; システムの動作仕様の策定</vt:lpstr>
      <vt:lpstr>離散事象システムの開発 &gt; モデル検査を用いた動作仕様の検証</vt:lpstr>
      <vt:lpstr>離散制御器合成[1] ( DCS：Discrete Controller Synthesis )</vt:lpstr>
      <vt:lpstr>演習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離散制御器合成の要素技術 &gt; 全体モデルの構築（Step1）</vt:lpstr>
      <vt:lpstr>離散制御器合成の要素技術 &gt; 全体モデルの構築（Step1）</vt:lpstr>
      <vt:lpstr>離散制御器合成の要素技術 &gt; マップ空間の構築 （Step2）</vt:lpstr>
      <vt:lpstr>離散制御器合成の要素技術 &gt; マップ空間の構築 （Step2）</vt:lpstr>
      <vt:lpstr>離散制御器合成の要素技術 &gt; ゲーム空間の構築 （Step3）</vt:lpstr>
      <vt:lpstr>離散制御器合成の要素技術 &gt; 制御器の導出 （Step4）</vt:lpstr>
      <vt:lpstr>離散制御器合成の要素技術 &gt; 制御器の導出 （Step4）</vt:lpstr>
      <vt:lpstr>離散制御器合成の要素技術 &gt; 制御器の導出 （Step4）</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ゲーム空間の一括構築</vt:lpstr>
      <vt:lpstr>PowerPoint プレゼンテーション</vt:lpstr>
      <vt:lpstr>PowerPoint プレゼンテーション</vt:lpstr>
      <vt:lpstr>PowerPoint プレゼンテーション</vt:lpstr>
      <vt:lpstr>ゲーム空間の一括構築アルゴリズム</vt:lpstr>
      <vt:lpstr>ゲーム空間の一括構築アルゴリズム</vt:lpstr>
      <vt:lpstr>ゲーム空間の一括構築アルゴリズム</vt:lpstr>
      <vt:lpstr>ゲーム空間の一括構築アルゴリズム</vt:lpstr>
      <vt:lpstr>ゲーム空間の一括構築アルゴリズム</vt:lpstr>
      <vt:lpstr>ゲーム空間の一括構築アルゴリズム</vt:lpstr>
      <vt:lpstr>ゲーム空間の一括構築アルゴリズム</vt:lpstr>
      <vt:lpstr>ゲーム空間の一括構築アルゴリズム</vt:lpstr>
      <vt:lpstr>ゲーム空間の一括構築アルゴリズム</vt:lpstr>
      <vt:lpstr>ゲーム空間の一括構築アルゴリズム</vt:lpstr>
      <vt:lpstr>ゲーム空間の一括構築アルゴリズム</vt:lpstr>
      <vt:lpstr>ゲーム空間の一括構築アルゴリズム</vt:lpstr>
      <vt:lpstr>ゲーム空間の一括構築アルゴリズム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制御器の段階構築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スマートシティ実例題への適用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おわりに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以降：スライド編集用スライド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PowerPoint プレゼンテーション</vt:lpstr>
      <vt:lpstr>PowerPoint プレゼンテーション</vt:lpstr>
      <vt:lpstr>PowerPoint プレゼンテーション</vt:lpstr>
      <vt:lpstr>PowerPoint プレゼンテーション</vt:lpstr>
      <vt:lpstr>提案①：段階的構築手法</vt:lpstr>
      <vt:lpstr>提案①：段階的構築手法</vt:lpstr>
      <vt:lpstr>PowerPoint プレゼンテーション</vt:lpstr>
      <vt:lpstr>PowerPoint プレゼンテーション</vt:lpstr>
      <vt:lpstr>離散制御器合成の要素技術 &gt; 全体モデルの構築（Step1）</vt:lpstr>
      <vt:lpstr>離散制御器合成の要素技術 &gt; ゲーム空間の構築 （Step2）</vt:lpstr>
      <vt:lpstr>離散制御器合成の要素技術 &gt; 制御器の導出 （Step3）</vt:lpstr>
      <vt:lpstr>PowerPoint プレゼンテーション</vt:lpstr>
      <vt:lpstr>PowerPoint プレゼンテーション</vt:lpstr>
      <vt:lpstr>提案③：分割統治構築手法</vt:lpstr>
      <vt:lpstr>段階的構築と一括的構築における限界</vt:lpstr>
      <vt:lpstr>段階的構築と一括的構築における限界</vt:lpstr>
      <vt:lpstr>提案③：分割統治構築手法</vt:lpstr>
      <vt:lpstr>部分分析における 監視対象モデル</vt:lpstr>
      <vt:lpstr>部分分析における 影響量</vt:lpstr>
      <vt:lpstr>①影響量に基づいた分析順序の決定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YAMAUCHI Takuto</cp:lastModifiedBy>
  <cp:revision>487</cp:revision>
  <cp:lastPrinted>2023-11-28T00:29:27Z</cp:lastPrinted>
  <dcterms:modified xsi:type="dcterms:W3CDTF">2025-05-01T05:06:20Z</dcterms:modified>
</cp:coreProperties>
</file>